
<file path=[Content_Types].xml><?xml version="1.0" encoding="utf-8"?>
<Types xmlns="http://schemas.openxmlformats.org/package/2006/content-types">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9.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30.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31.xml" ContentType="application/vnd.openxmlformats-officedocument.presentationml.notesSlide+xml"/>
  <Override PartName="/ppt/charts/chart4.xml" ContentType="application/vnd.openxmlformats-officedocument.drawingml.chart+xml"/>
  <Override PartName="/ppt/theme/themeOverride4.xml" ContentType="application/vnd.openxmlformats-officedocument.themeOverride+xml"/>
  <Override PartName="/ppt/notesSlides/notesSlide32.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9"/>
  </p:notesMasterIdLst>
  <p:handoutMasterIdLst>
    <p:handoutMasterId r:id="rId50"/>
  </p:handoutMasterIdLst>
  <p:sldIdLst>
    <p:sldId id="392" r:id="rId2"/>
    <p:sldId id="426" r:id="rId3"/>
    <p:sldId id="459" r:id="rId4"/>
    <p:sldId id="492" r:id="rId5"/>
    <p:sldId id="493" r:id="rId6"/>
    <p:sldId id="498" r:id="rId7"/>
    <p:sldId id="496" r:id="rId8"/>
    <p:sldId id="494" r:id="rId9"/>
    <p:sldId id="495" r:id="rId10"/>
    <p:sldId id="497" r:id="rId11"/>
    <p:sldId id="460" r:id="rId12"/>
    <p:sldId id="258" r:id="rId13"/>
    <p:sldId id="259" r:id="rId14"/>
    <p:sldId id="265" r:id="rId15"/>
    <p:sldId id="266" r:id="rId16"/>
    <p:sldId id="267" r:id="rId17"/>
    <p:sldId id="270" r:id="rId18"/>
    <p:sldId id="269" r:id="rId19"/>
    <p:sldId id="271" r:id="rId20"/>
    <p:sldId id="272" r:id="rId21"/>
    <p:sldId id="499" r:id="rId22"/>
    <p:sldId id="500" r:id="rId23"/>
    <p:sldId id="329" r:id="rId24"/>
    <p:sldId id="273" r:id="rId25"/>
    <p:sldId id="278" r:id="rId26"/>
    <p:sldId id="276" r:id="rId27"/>
    <p:sldId id="283" r:id="rId28"/>
    <p:sldId id="284" r:id="rId29"/>
    <p:sldId id="285" r:id="rId30"/>
    <p:sldId id="333" r:id="rId31"/>
    <p:sldId id="286" r:id="rId32"/>
    <p:sldId id="334" r:id="rId33"/>
    <p:sldId id="287" r:id="rId34"/>
    <p:sldId id="337" r:id="rId35"/>
    <p:sldId id="338" r:id="rId36"/>
    <p:sldId id="290" r:id="rId37"/>
    <p:sldId id="461" r:id="rId38"/>
    <p:sldId id="321" r:id="rId39"/>
    <p:sldId id="293" r:id="rId40"/>
    <p:sldId id="306" r:id="rId41"/>
    <p:sldId id="307" r:id="rId42"/>
    <p:sldId id="308" r:id="rId43"/>
    <p:sldId id="310" r:id="rId44"/>
    <p:sldId id="309" r:id="rId45"/>
    <p:sldId id="462" r:id="rId46"/>
    <p:sldId id="318" r:id="rId47"/>
    <p:sldId id="394" r:id="rId48"/>
  </p:sldIdLst>
  <p:sldSz cx="24387175" cy="13716000"/>
  <p:notesSz cx="6858000" cy="9144000"/>
  <p:defaultTextStyle>
    <a:defPPr>
      <a:defRPr lang="en-US"/>
    </a:defPPr>
    <a:lvl1pPr algn="l" defTabSz="1087120" rtl="0" fontAlgn="base">
      <a:spcBef>
        <a:spcPct val="0"/>
      </a:spcBef>
      <a:spcAft>
        <a:spcPct val="0"/>
      </a:spcAft>
      <a:defRPr sz="4300" kern="1200">
        <a:solidFill>
          <a:schemeClr val="tx1"/>
        </a:solidFill>
        <a:latin typeface="Calibri" charset="0"/>
        <a:ea typeface="MS PGothic" charset="0"/>
        <a:cs typeface="MS PGothic" charset="0"/>
      </a:defRPr>
    </a:lvl1pPr>
    <a:lvl2pPr marL="1087755" indent="-630555" algn="l" defTabSz="1087120" rtl="0" fontAlgn="base">
      <a:spcBef>
        <a:spcPct val="0"/>
      </a:spcBef>
      <a:spcAft>
        <a:spcPct val="0"/>
      </a:spcAft>
      <a:defRPr sz="4300" kern="1200">
        <a:solidFill>
          <a:schemeClr val="tx1"/>
        </a:solidFill>
        <a:latin typeface="Calibri" charset="0"/>
        <a:ea typeface="MS PGothic" charset="0"/>
        <a:cs typeface="MS PGothic" charset="0"/>
      </a:defRPr>
    </a:lvl2pPr>
    <a:lvl3pPr marL="2176780" indent="-1262380" algn="l" defTabSz="1087120" rtl="0" fontAlgn="base">
      <a:spcBef>
        <a:spcPct val="0"/>
      </a:spcBef>
      <a:spcAft>
        <a:spcPct val="0"/>
      </a:spcAft>
      <a:defRPr sz="4300" kern="1200">
        <a:solidFill>
          <a:schemeClr val="tx1"/>
        </a:solidFill>
        <a:latin typeface="Calibri" charset="0"/>
        <a:ea typeface="MS PGothic" charset="0"/>
        <a:cs typeface="MS PGothic" charset="0"/>
      </a:defRPr>
    </a:lvl3pPr>
    <a:lvl4pPr marL="3265805" indent="-1894205" algn="l" defTabSz="1087120" rtl="0" fontAlgn="base">
      <a:spcBef>
        <a:spcPct val="0"/>
      </a:spcBef>
      <a:spcAft>
        <a:spcPct val="0"/>
      </a:spcAft>
      <a:defRPr sz="4300" kern="1200">
        <a:solidFill>
          <a:schemeClr val="tx1"/>
        </a:solidFill>
        <a:latin typeface="Calibri" charset="0"/>
        <a:ea typeface="MS PGothic" charset="0"/>
        <a:cs typeface="MS PGothic" charset="0"/>
      </a:defRPr>
    </a:lvl4pPr>
    <a:lvl5pPr marL="4354830" indent="-2526030" algn="l" defTabSz="1087120" rtl="0" fontAlgn="base">
      <a:spcBef>
        <a:spcPct val="0"/>
      </a:spcBef>
      <a:spcAft>
        <a:spcPct val="0"/>
      </a:spcAft>
      <a:defRPr sz="4300" kern="1200">
        <a:solidFill>
          <a:schemeClr val="tx1"/>
        </a:solidFill>
        <a:latin typeface="Calibri" charset="0"/>
        <a:ea typeface="MS PGothic" charset="0"/>
        <a:cs typeface="MS PGothic" charset="0"/>
      </a:defRPr>
    </a:lvl5pPr>
    <a:lvl6pPr marL="2286000" algn="l" defTabSz="457200" rtl="0" eaLnBrk="1" latinLnBrk="0" hangingPunct="1">
      <a:defRPr sz="4300" kern="1200">
        <a:solidFill>
          <a:schemeClr val="tx1"/>
        </a:solidFill>
        <a:latin typeface="Calibri" charset="0"/>
        <a:ea typeface="MS PGothic" charset="0"/>
        <a:cs typeface="MS PGothic" charset="0"/>
      </a:defRPr>
    </a:lvl6pPr>
    <a:lvl7pPr marL="2743200" algn="l" defTabSz="457200" rtl="0" eaLnBrk="1" latinLnBrk="0" hangingPunct="1">
      <a:defRPr sz="4300" kern="1200">
        <a:solidFill>
          <a:schemeClr val="tx1"/>
        </a:solidFill>
        <a:latin typeface="Calibri" charset="0"/>
        <a:ea typeface="MS PGothic" charset="0"/>
        <a:cs typeface="MS PGothic" charset="0"/>
      </a:defRPr>
    </a:lvl7pPr>
    <a:lvl8pPr marL="3200400" algn="l" defTabSz="457200" rtl="0" eaLnBrk="1" latinLnBrk="0" hangingPunct="1">
      <a:defRPr sz="4300" kern="1200">
        <a:solidFill>
          <a:schemeClr val="tx1"/>
        </a:solidFill>
        <a:latin typeface="Calibri" charset="0"/>
        <a:ea typeface="MS PGothic" charset="0"/>
        <a:cs typeface="MS PGothic" charset="0"/>
      </a:defRPr>
    </a:lvl8pPr>
    <a:lvl9pPr marL="3657600" algn="l" defTabSz="457200" rtl="0" eaLnBrk="1" latinLnBrk="0" hangingPunct="1">
      <a:defRPr sz="4300" kern="1200">
        <a:solidFill>
          <a:schemeClr val="tx1"/>
        </a:solidFill>
        <a:latin typeface="Calibri" charset="0"/>
        <a:ea typeface="MS PGothic" charset="0"/>
        <a:cs typeface="MS PGothic" charset="0"/>
      </a:defRPr>
    </a:lvl9pPr>
  </p:defaultTextStyle>
  <p:extLst>
    <p:ext uri="{EFAFB233-063F-42B5-8137-9DF3F51BA10A}">
      <p15:sldGuideLst xmlns:p15="http://schemas.microsoft.com/office/powerpoint/2012/main">
        <p15:guide id="1" orient="horz" pos="7766">
          <p15:clr>
            <a:srgbClr val="A4A3A4"/>
          </p15:clr>
        </p15:guide>
        <p15:guide id="2" orient="horz" pos="4320">
          <p15:clr>
            <a:srgbClr val="A4A3A4"/>
          </p15:clr>
        </p15:guide>
        <p15:guide id="3" orient="horz" pos="479">
          <p15:clr>
            <a:srgbClr val="A4A3A4"/>
          </p15:clr>
        </p15:guide>
        <p15:guide id="4" pos="7681">
          <p15:clr>
            <a:srgbClr val="A4A3A4"/>
          </p15:clr>
        </p15:guide>
        <p15:guide id="5" pos="1085">
          <p15:clr>
            <a:srgbClr val="A4A3A4"/>
          </p15:clr>
        </p15:guide>
        <p15:guide id="6" pos="1427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121520"/>
    <a:srgbClr val="DB342D"/>
    <a:srgbClr val="206BA9"/>
    <a:srgbClr val="242C34"/>
    <a:srgbClr val="44546A"/>
    <a:srgbClr val="F6F7FA"/>
    <a:srgbClr val="B32924"/>
    <a:srgbClr val="43B5F0"/>
    <a:srgbClr val="414F5E"/>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116" autoAdjust="0"/>
  </p:normalViewPr>
  <p:slideViewPr>
    <p:cSldViewPr snapToGrid="0" snapToObjects="1">
      <p:cViewPr varScale="1">
        <p:scale>
          <a:sx n="28" d="100"/>
          <a:sy n="28" d="100"/>
        </p:scale>
        <p:origin x="1062" y="48"/>
      </p:cViewPr>
      <p:guideLst>
        <p:guide orient="horz" pos="7766"/>
        <p:guide orient="horz" pos="4320"/>
        <p:guide orient="horz" pos="479"/>
        <p:guide pos="7681"/>
        <p:guide pos="1085"/>
        <p:guide pos="14277"/>
      </p:guideLst>
    </p:cSldViewPr>
  </p:slideViewPr>
  <p:notesTextViewPr>
    <p:cViewPr>
      <p:scale>
        <a:sx n="100" d="100"/>
        <a:sy n="100" d="100"/>
      </p:scale>
      <p:origin x="0" y="0"/>
    </p:cViewPr>
  </p:notesTextViewPr>
  <p:sorterViewPr>
    <p:cViewPr>
      <p:scale>
        <a:sx n="66" d="100"/>
        <a:sy n="66" d="100"/>
      </p:scale>
      <p:origin x="0" y="70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v>CUSPARSE</c:v>
          </c:tx>
          <c:invertIfNegative val="0"/>
          <c:cat>
            <c:strRef>
              <c:f>Sheet1!$A$2:$A$22</c:f>
              <c:strCache>
                <c:ptCount val="21"/>
                <c:pt idx="0">
                  <c:v>Dense</c:v>
                </c:pt>
                <c:pt idx="1">
                  <c:v>Protein</c:v>
                </c:pt>
                <c:pt idx="2">
                  <c:v>FEM/Spheres</c:v>
                </c:pt>
                <c:pt idx="3">
                  <c:v>FEM/Cantilever</c:v>
                </c:pt>
                <c:pt idx="4">
                  <c:v>Wind Tunnel</c:v>
                </c:pt>
                <c:pt idx="5">
                  <c:v>FEM/Harbor</c:v>
                </c:pt>
                <c:pt idx="6">
                  <c:v>QCD</c:v>
                </c:pt>
                <c:pt idx="7">
                  <c:v>FEM/Ship</c:v>
                </c:pt>
                <c:pt idx="8">
                  <c:v>Economics</c:v>
                </c:pt>
                <c:pt idx="9">
                  <c:v>Epidemiology</c:v>
                </c:pt>
                <c:pt idx="10">
                  <c:v>FEM/Accelerator</c:v>
                </c:pt>
                <c:pt idx="11">
                  <c:v>Circuit</c:v>
                </c:pt>
                <c:pt idx="12">
                  <c:v>Webbase</c:v>
                </c:pt>
                <c:pt idx="13">
                  <c:v>LP</c:v>
                </c:pt>
                <c:pt idx="14">
                  <c:v>Circuit5M</c:v>
                </c:pt>
                <c:pt idx="15">
                  <c:v>eu-2005</c:v>
                </c:pt>
                <c:pt idx="16">
                  <c:v>Ga41As41H72</c:v>
                </c:pt>
                <c:pt idx="17">
                  <c:v>in-2004</c:v>
                </c:pt>
                <c:pt idx="18">
                  <c:v>mip1</c:v>
                </c:pt>
                <c:pt idx="19">
                  <c:v>Si41Ge41H72</c:v>
                </c:pt>
                <c:pt idx="20">
                  <c:v>H-mean</c:v>
                </c:pt>
              </c:strCache>
            </c:strRef>
          </c:cat>
          <c:val>
            <c:numRef>
              <c:f>Sheet1!$O$2:$O$22</c:f>
              <c:numCache>
                <c:formatCode>General</c:formatCode>
                <c:ptCount val="21"/>
                <c:pt idx="0">
                  <c:v>38.5</c:v>
                </c:pt>
                <c:pt idx="1">
                  <c:v>25.21</c:v>
                </c:pt>
                <c:pt idx="2">
                  <c:v>32.190000000000012</c:v>
                </c:pt>
                <c:pt idx="3">
                  <c:v>32.480000000000004</c:v>
                </c:pt>
                <c:pt idx="4">
                  <c:v>33.33</c:v>
                </c:pt>
                <c:pt idx="5">
                  <c:v>22.1</c:v>
                </c:pt>
                <c:pt idx="6">
                  <c:v>34.300000000000004</c:v>
                </c:pt>
                <c:pt idx="7">
                  <c:v>30.24</c:v>
                </c:pt>
                <c:pt idx="8">
                  <c:v>13.1</c:v>
                </c:pt>
                <c:pt idx="9">
                  <c:v>28.91</c:v>
                </c:pt>
                <c:pt idx="10">
                  <c:v>24.47</c:v>
                </c:pt>
                <c:pt idx="11">
                  <c:v>13.72</c:v>
                </c:pt>
                <c:pt idx="12">
                  <c:v>12.59</c:v>
                </c:pt>
                <c:pt idx="13">
                  <c:v>10.28</c:v>
                </c:pt>
                <c:pt idx="14">
                  <c:v>17.309999999999999</c:v>
                </c:pt>
                <c:pt idx="15">
                  <c:v>17.14</c:v>
                </c:pt>
                <c:pt idx="16">
                  <c:v>18.649999999999999</c:v>
                </c:pt>
                <c:pt idx="17">
                  <c:v>15.68</c:v>
                </c:pt>
                <c:pt idx="18">
                  <c:v>17.25</c:v>
                </c:pt>
                <c:pt idx="19">
                  <c:v>18.18</c:v>
                </c:pt>
                <c:pt idx="20">
                  <c:v>19.746509833945655</c:v>
                </c:pt>
              </c:numCache>
            </c:numRef>
          </c:val>
          <c:extLst>
            <c:ext xmlns:c16="http://schemas.microsoft.com/office/drawing/2014/chart" uri="{C3380CC4-5D6E-409C-BE32-E72D297353CC}">
              <c16:uniqueId val="{00000000-04F4-4302-A584-E0308328C03D}"/>
            </c:ext>
          </c:extLst>
        </c:ser>
        <c:ser>
          <c:idx val="1"/>
          <c:order val="1"/>
          <c:tx>
            <c:v>CUSP</c:v>
          </c:tx>
          <c:spPr>
            <a:noFill/>
          </c:spPr>
          <c:invertIfNegative val="0"/>
          <c:cat>
            <c:strRef>
              <c:f>Sheet1!$A$2:$A$22</c:f>
              <c:strCache>
                <c:ptCount val="21"/>
                <c:pt idx="0">
                  <c:v>Dense</c:v>
                </c:pt>
                <c:pt idx="1">
                  <c:v>Protein</c:v>
                </c:pt>
                <c:pt idx="2">
                  <c:v>FEM/Spheres</c:v>
                </c:pt>
                <c:pt idx="3">
                  <c:v>FEM/Cantilever</c:v>
                </c:pt>
                <c:pt idx="4">
                  <c:v>Wind Tunnel</c:v>
                </c:pt>
                <c:pt idx="5">
                  <c:v>FEM/Harbor</c:v>
                </c:pt>
                <c:pt idx="6">
                  <c:v>QCD</c:v>
                </c:pt>
                <c:pt idx="7">
                  <c:v>FEM/Ship</c:v>
                </c:pt>
                <c:pt idx="8">
                  <c:v>Economics</c:v>
                </c:pt>
                <c:pt idx="9">
                  <c:v>Epidemiology</c:v>
                </c:pt>
                <c:pt idx="10">
                  <c:v>FEM/Accelerator</c:v>
                </c:pt>
                <c:pt idx="11">
                  <c:v>Circuit</c:v>
                </c:pt>
                <c:pt idx="12">
                  <c:v>Webbase</c:v>
                </c:pt>
                <c:pt idx="13">
                  <c:v>LP</c:v>
                </c:pt>
                <c:pt idx="14">
                  <c:v>Circuit5M</c:v>
                </c:pt>
                <c:pt idx="15">
                  <c:v>eu-2005</c:v>
                </c:pt>
                <c:pt idx="16">
                  <c:v>Ga41As41H72</c:v>
                </c:pt>
                <c:pt idx="17">
                  <c:v>in-2004</c:v>
                </c:pt>
                <c:pt idx="18">
                  <c:v>mip1</c:v>
                </c:pt>
                <c:pt idx="19">
                  <c:v>Si41Ge41H72</c:v>
                </c:pt>
                <c:pt idx="20">
                  <c:v>H-mean</c:v>
                </c:pt>
              </c:strCache>
            </c:strRef>
          </c:cat>
          <c:val>
            <c:numRef>
              <c:f>Sheet1!$M$2:$M$22</c:f>
              <c:numCache>
                <c:formatCode>General</c:formatCode>
                <c:ptCount val="21"/>
                <c:pt idx="0">
                  <c:v>24.51</c:v>
                </c:pt>
                <c:pt idx="1">
                  <c:v>15.74</c:v>
                </c:pt>
                <c:pt idx="2">
                  <c:v>22.22</c:v>
                </c:pt>
                <c:pt idx="3">
                  <c:v>31.99</c:v>
                </c:pt>
                <c:pt idx="4">
                  <c:v>19.989999999999984</c:v>
                </c:pt>
                <c:pt idx="5">
                  <c:v>12.41</c:v>
                </c:pt>
                <c:pt idx="6">
                  <c:v>34.130000000000003</c:v>
                </c:pt>
                <c:pt idx="7">
                  <c:v>17.91</c:v>
                </c:pt>
                <c:pt idx="8">
                  <c:v>7.04</c:v>
                </c:pt>
                <c:pt idx="9">
                  <c:v>27.19</c:v>
                </c:pt>
                <c:pt idx="10">
                  <c:v>8.11</c:v>
                </c:pt>
                <c:pt idx="11">
                  <c:v>6.53</c:v>
                </c:pt>
                <c:pt idx="12">
                  <c:v>9.32</c:v>
                </c:pt>
                <c:pt idx="13">
                  <c:v>9.2000000000000011</c:v>
                </c:pt>
                <c:pt idx="14">
                  <c:v>13.31</c:v>
                </c:pt>
                <c:pt idx="15">
                  <c:v>9.82</c:v>
                </c:pt>
                <c:pt idx="16">
                  <c:v>16.739999999999991</c:v>
                </c:pt>
                <c:pt idx="17">
                  <c:v>11.92</c:v>
                </c:pt>
                <c:pt idx="18">
                  <c:v>13.54</c:v>
                </c:pt>
                <c:pt idx="19">
                  <c:v>14.68</c:v>
                </c:pt>
                <c:pt idx="20">
                  <c:v>13.070487804677121</c:v>
                </c:pt>
              </c:numCache>
            </c:numRef>
          </c:val>
          <c:extLst>
            <c:ext xmlns:c16="http://schemas.microsoft.com/office/drawing/2014/chart" uri="{C3380CC4-5D6E-409C-BE32-E72D297353CC}">
              <c16:uniqueId val="{00000001-04F4-4302-A584-E0308328C03D}"/>
            </c:ext>
          </c:extLst>
        </c:ser>
        <c:ser>
          <c:idx val="2"/>
          <c:order val="2"/>
          <c:tx>
            <c:v>clSpMV Cocktail</c:v>
          </c:tx>
          <c:spPr>
            <a:noFill/>
          </c:spPr>
          <c:invertIfNegative val="0"/>
          <c:cat>
            <c:strRef>
              <c:f>Sheet1!$A$2:$A$22</c:f>
              <c:strCache>
                <c:ptCount val="21"/>
                <c:pt idx="0">
                  <c:v>Dense</c:v>
                </c:pt>
                <c:pt idx="1">
                  <c:v>Protein</c:v>
                </c:pt>
                <c:pt idx="2">
                  <c:v>FEM/Spheres</c:v>
                </c:pt>
                <c:pt idx="3">
                  <c:v>FEM/Cantilever</c:v>
                </c:pt>
                <c:pt idx="4">
                  <c:v>Wind Tunnel</c:v>
                </c:pt>
                <c:pt idx="5">
                  <c:v>FEM/Harbor</c:v>
                </c:pt>
                <c:pt idx="6">
                  <c:v>QCD</c:v>
                </c:pt>
                <c:pt idx="7">
                  <c:v>FEM/Ship</c:v>
                </c:pt>
                <c:pt idx="8">
                  <c:v>Economics</c:v>
                </c:pt>
                <c:pt idx="9">
                  <c:v>Epidemiology</c:v>
                </c:pt>
                <c:pt idx="10">
                  <c:v>FEM/Accelerator</c:v>
                </c:pt>
                <c:pt idx="11">
                  <c:v>Circuit</c:v>
                </c:pt>
                <c:pt idx="12">
                  <c:v>Webbase</c:v>
                </c:pt>
                <c:pt idx="13">
                  <c:v>LP</c:v>
                </c:pt>
                <c:pt idx="14">
                  <c:v>Circuit5M</c:v>
                </c:pt>
                <c:pt idx="15">
                  <c:v>eu-2005</c:v>
                </c:pt>
                <c:pt idx="16">
                  <c:v>Ga41As41H72</c:v>
                </c:pt>
                <c:pt idx="17">
                  <c:v>in-2004</c:v>
                </c:pt>
                <c:pt idx="18">
                  <c:v>mip1</c:v>
                </c:pt>
                <c:pt idx="19">
                  <c:v>Si41Ge41H72</c:v>
                </c:pt>
                <c:pt idx="20">
                  <c:v>H-mean</c:v>
                </c:pt>
              </c:strCache>
            </c:strRef>
          </c:cat>
          <c:val>
            <c:numRef>
              <c:f>Sheet1!$G$2:$G$22</c:f>
              <c:numCache>
                <c:formatCode>General</c:formatCode>
                <c:ptCount val="21"/>
                <c:pt idx="0">
                  <c:v>61.21</c:v>
                </c:pt>
                <c:pt idx="1">
                  <c:v>29.85</c:v>
                </c:pt>
                <c:pt idx="2">
                  <c:v>30.8</c:v>
                </c:pt>
                <c:pt idx="3">
                  <c:v>41.220000000000013</c:v>
                </c:pt>
                <c:pt idx="4">
                  <c:v>36.15</c:v>
                </c:pt>
                <c:pt idx="5">
                  <c:v>25.56</c:v>
                </c:pt>
                <c:pt idx="6">
                  <c:v>31.01</c:v>
                </c:pt>
                <c:pt idx="7">
                  <c:v>38.21</c:v>
                </c:pt>
                <c:pt idx="8">
                  <c:v>10.91</c:v>
                </c:pt>
                <c:pt idx="9">
                  <c:v>26.52</c:v>
                </c:pt>
                <c:pt idx="10">
                  <c:v>21.479999999999993</c:v>
                </c:pt>
                <c:pt idx="11">
                  <c:v>10.98</c:v>
                </c:pt>
                <c:pt idx="12">
                  <c:v>10.55</c:v>
                </c:pt>
                <c:pt idx="13">
                  <c:v>10.63</c:v>
                </c:pt>
                <c:pt idx="14">
                  <c:v>16.37</c:v>
                </c:pt>
                <c:pt idx="15">
                  <c:v>12.73</c:v>
                </c:pt>
                <c:pt idx="16">
                  <c:v>19.610000000000007</c:v>
                </c:pt>
                <c:pt idx="17">
                  <c:v>13.48</c:v>
                </c:pt>
                <c:pt idx="18">
                  <c:v>25.36</c:v>
                </c:pt>
                <c:pt idx="19">
                  <c:v>20.130000000000006</c:v>
                </c:pt>
                <c:pt idx="20">
                  <c:v>19.202033718190251</c:v>
                </c:pt>
              </c:numCache>
            </c:numRef>
          </c:val>
          <c:extLst>
            <c:ext xmlns:c16="http://schemas.microsoft.com/office/drawing/2014/chart" uri="{C3380CC4-5D6E-409C-BE32-E72D297353CC}">
              <c16:uniqueId val="{00000002-04F4-4302-A584-E0308328C03D}"/>
            </c:ext>
          </c:extLst>
        </c:ser>
        <c:ser>
          <c:idx val="4"/>
          <c:order val="3"/>
          <c:tx>
            <c:v>clSpMV Best single</c:v>
          </c:tx>
          <c:spPr>
            <a:noFill/>
          </c:spPr>
          <c:invertIfNegative val="0"/>
          <c:cat>
            <c:strRef>
              <c:f>Sheet1!$A$2:$A$22</c:f>
              <c:strCache>
                <c:ptCount val="21"/>
                <c:pt idx="0">
                  <c:v>Dense</c:v>
                </c:pt>
                <c:pt idx="1">
                  <c:v>Protein</c:v>
                </c:pt>
                <c:pt idx="2">
                  <c:v>FEM/Spheres</c:v>
                </c:pt>
                <c:pt idx="3">
                  <c:v>FEM/Cantilever</c:v>
                </c:pt>
                <c:pt idx="4">
                  <c:v>Wind Tunnel</c:v>
                </c:pt>
                <c:pt idx="5">
                  <c:v>FEM/Harbor</c:v>
                </c:pt>
                <c:pt idx="6">
                  <c:v>QCD</c:v>
                </c:pt>
                <c:pt idx="7">
                  <c:v>FEM/Ship</c:v>
                </c:pt>
                <c:pt idx="8">
                  <c:v>Economics</c:v>
                </c:pt>
                <c:pt idx="9">
                  <c:v>Epidemiology</c:v>
                </c:pt>
                <c:pt idx="10">
                  <c:v>FEM/Accelerator</c:v>
                </c:pt>
                <c:pt idx="11">
                  <c:v>Circuit</c:v>
                </c:pt>
                <c:pt idx="12">
                  <c:v>Webbase</c:v>
                </c:pt>
                <c:pt idx="13">
                  <c:v>LP</c:v>
                </c:pt>
                <c:pt idx="14">
                  <c:v>Circuit5M</c:v>
                </c:pt>
                <c:pt idx="15">
                  <c:v>eu-2005</c:v>
                </c:pt>
                <c:pt idx="16">
                  <c:v>Ga41As41H72</c:v>
                </c:pt>
                <c:pt idx="17">
                  <c:v>in-2004</c:v>
                </c:pt>
                <c:pt idx="18">
                  <c:v>mip1</c:v>
                </c:pt>
                <c:pt idx="19">
                  <c:v>Si41Ge41H72</c:v>
                </c:pt>
                <c:pt idx="20">
                  <c:v>H-mean</c:v>
                </c:pt>
              </c:strCache>
            </c:strRef>
          </c:cat>
          <c:val>
            <c:numRef>
              <c:f>Sheet1!$I$2:$I$22</c:f>
              <c:numCache>
                <c:formatCode>General</c:formatCode>
                <c:ptCount val="21"/>
                <c:pt idx="0">
                  <c:v>63.34</c:v>
                </c:pt>
                <c:pt idx="1">
                  <c:v>35.370000000000005</c:v>
                </c:pt>
                <c:pt idx="2">
                  <c:v>33.11</c:v>
                </c:pt>
                <c:pt idx="3">
                  <c:v>45.31</c:v>
                </c:pt>
                <c:pt idx="4">
                  <c:v>40.21</c:v>
                </c:pt>
                <c:pt idx="5">
                  <c:v>25.66</c:v>
                </c:pt>
                <c:pt idx="6">
                  <c:v>33.520000000000003</c:v>
                </c:pt>
                <c:pt idx="7">
                  <c:v>37.71</c:v>
                </c:pt>
                <c:pt idx="8">
                  <c:v>9.1300000000000008</c:v>
                </c:pt>
                <c:pt idx="9">
                  <c:v>26.610000000000007</c:v>
                </c:pt>
                <c:pt idx="10">
                  <c:v>22.939999999999994</c:v>
                </c:pt>
                <c:pt idx="11">
                  <c:v>8.98</c:v>
                </c:pt>
                <c:pt idx="12">
                  <c:v>8.4500000000000028</c:v>
                </c:pt>
                <c:pt idx="13">
                  <c:v>10.83</c:v>
                </c:pt>
                <c:pt idx="14">
                  <c:v>8.860000000000003</c:v>
                </c:pt>
                <c:pt idx="15">
                  <c:v>12.78</c:v>
                </c:pt>
                <c:pt idx="16">
                  <c:v>18.91</c:v>
                </c:pt>
                <c:pt idx="17">
                  <c:v>11.38</c:v>
                </c:pt>
                <c:pt idx="18">
                  <c:v>21.95</c:v>
                </c:pt>
                <c:pt idx="19">
                  <c:v>22.22</c:v>
                </c:pt>
                <c:pt idx="20">
                  <c:v>17.365700797981383</c:v>
                </c:pt>
              </c:numCache>
            </c:numRef>
          </c:val>
          <c:extLst>
            <c:ext xmlns:c16="http://schemas.microsoft.com/office/drawing/2014/chart" uri="{C3380CC4-5D6E-409C-BE32-E72D297353CC}">
              <c16:uniqueId val="{00000003-04F4-4302-A584-E0308328C03D}"/>
            </c:ext>
          </c:extLst>
        </c:ser>
        <c:ser>
          <c:idx val="3"/>
          <c:order val="4"/>
          <c:tx>
            <c:v>yaSpMV</c:v>
          </c:tx>
          <c:spPr>
            <a:noFill/>
          </c:spPr>
          <c:invertIfNegative val="0"/>
          <c:cat>
            <c:strRef>
              <c:f>Sheet1!$A$2:$A$22</c:f>
              <c:strCache>
                <c:ptCount val="21"/>
                <c:pt idx="0">
                  <c:v>Dense</c:v>
                </c:pt>
                <c:pt idx="1">
                  <c:v>Protein</c:v>
                </c:pt>
                <c:pt idx="2">
                  <c:v>FEM/Spheres</c:v>
                </c:pt>
                <c:pt idx="3">
                  <c:v>FEM/Cantilever</c:v>
                </c:pt>
                <c:pt idx="4">
                  <c:v>Wind Tunnel</c:v>
                </c:pt>
                <c:pt idx="5">
                  <c:v>FEM/Harbor</c:v>
                </c:pt>
                <c:pt idx="6">
                  <c:v>QCD</c:v>
                </c:pt>
                <c:pt idx="7">
                  <c:v>FEM/Ship</c:v>
                </c:pt>
                <c:pt idx="8">
                  <c:v>Economics</c:v>
                </c:pt>
                <c:pt idx="9">
                  <c:v>Epidemiology</c:v>
                </c:pt>
                <c:pt idx="10">
                  <c:v>FEM/Accelerator</c:v>
                </c:pt>
                <c:pt idx="11">
                  <c:v>Circuit</c:v>
                </c:pt>
                <c:pt idx="12">
                  <c:v>Webbase</c:v>
                </c:pt>
                <c:pt idx="13">
                  <c:v>LP</c:v>
                </c:pt>
                <c:pt idx="14">
                  <c:v>Circuit5M</c:v>
                </c:pt>
                <c:pt idx="15">
                  <c:v>eu-2005</c:v>
                </c:pt>
                <c:pt idx="16">
                  <c:v>Ga41As41H72</c:v>
                </c:pt>
                <c:pt idx="17">
                  <c:v>in-2004</c:v>
                </c:pt>
                <c:pt idx="18">
                  <c:v>mip1</c:v>
                </c:pt>
                <c:pt idx="19">
                  <c:v>Si41Ge41H72</c:v>
                </c:pt>
                <c:pt idx="20">
                  <c:v>H-mean</c:v>
                </c:pt>
              </c:strCache>
            </c:strRef>
          </c:cat>
          <c:val>
            <c:numRef>
              <c:f>Sheet1!$F$2:$F$22</c:f>
              <c:numCache>
                <c:formatCode>General</c:formatCode>
                <c:ptCount val="21"/>
                <c:pt idx="0">
                  <c:v>61.330880098129406</c:v>
                </c:pt>
                <c:pt idx="1">
                  <c:v>53.349275540275059</c:v>
                </c:pt>
                <c:pt idx="2">
                  <c:v>49.987358616101133</c:v>
                </c:pt>
                <c:pt idx="3">
                  <c:v>46.371013654246667</c:v>
                </c:pt>
                <c:pt idx="4">
                  <c:v>51.078581933926031</c:v>
                </c:pt>
                <c:pt idx="5">
                  <c:v>40.172620357052196</c:v>
                </c:pt>
                <c:pt idx="6">
                  <c:v>43.433284241531652</c:v>
                </c:pt>
                <c:pt idx="7">
                  <c:v>56.167090791460005</c:v>
                </c:pt>
                <c:pt idx="8">
                  <c:v>21.145616074393871</c:v>
                </c:pt>
                <c:pt idx="9">
                  <c:v>29.095235126654622</c:v>
                </c:pt>
                <c:pt idx="10">
                  <c:v>26.77205814843153</c:v>
                </c:pt>
                <c:pt idx="11">
                  <c:v>15.834478203434609</c:v>
                </c:pt>
                <c:pt idx="12">
                  <c:v>19.299832204337818</c:v>
                </c:pt>
                <c:pt idx="13">
                  <c:v>31.394550363216354</c:v>
                </c:pt>
                <c:pt idx="14">
                  <c:v>26.430747951342859</c:v>
                </c:pt>
                <c:pt idx="15">
                  <c:v>30.792235962700602</c:v>
                </c:pt>
                <c:pt idx="16">
                  <c:v>33.161103787206173</c:v>
                </c:pt>
                <c:pt idx="17">
                  <c:v>32.696591578967713</c:v>
                </c:pt>
                <c:pt idx="18">
                  <c:v>56.709131244522368</c:v>
                </c:pt>
                <c:pt idx="19">
                  <c:v>33.339844530816194</c:v>
                </c:pt>
                <c:pt idx="20">
                  <c:v>32.979925341191162</c:v>
                </c:pt>
              </c:numCache>
            </c:numRef>
          </c:val>
          <c:extLst>
            <c:ext xmlns:c16="http://schemas.microsoft.com/office/drawing/2014/chart" uri="{C3380CC4-5D6E-409C-BE32-E72D297353CC}">
              <c16:uniqueId val="{00000004-04F4-4302-A584-E0308328C03D}"/>
            </c:ext>
          </c:extLst>
        </c:ser>
        <c:dLbls>
          <c:showLegendKey val="0"/>
          <c:showVal val="0"/>
          <c:showCatName val="0"/>
          <c:showSerName val="0"/>
          <c:showPercent val="0"/>
          <c:showBubbleSize val="0"/>
        </c:dLbls>
        <c:gapWidth val="150"/>
        <c:axId val="147954304"/>
        <c:axId val="147972480"/>
      </c:barChart>
      <c:catAx>
        <c:axId val="147954304"/>
        <c:scaling>
          <c:orientation val="minMax"/>
        </c:scaling>
        <c:delete val="0"/>
        <c:axPos val="b"/>
        <c:numFmt formatCode="General" sourceLinked="1"/>
        <c:majorTickMark val="out"/>
        <c:minorTickMark val="none"/>
        <c:tickLblPos val="nextTo"/>
        <c:txPr>
          <a:bodyPr/>
          <a:lstStyle/>
          <a:p>
            <a:pPr>
              <a:defRPr sz="2400">
                <a:latin typeface="Times New Roman" panose="02020603050405020304" pitchFamily="18" charset="0"/>
                <a:cs typeface="Times New Roman" panose="02020603050405020304" pitchFamily="18" charset="0"/>
              </a:defRPr>
            </a:pPr>
            <a:endParaRPr lang="zh-CN"/>
          </a:p>
        </c:txPr>
        <c:crossAx val="147972480"/>
        <c:crosses val="autoZero"/>
        <c:auto val="1"/>
        <c:lblAlgn val="ctr"/>
        <c:lblOffset val="100"/>
        <c:noMultiLvlLbl val="0"/>
      </c:catAx>
      <c:valAx>
        <c:axId val="147972480"/>
        <c:scaling>
          <c:orientation val="minMax"/>
        </c:scaling>
        <c:delete val="0"/>
        <c:axPos val="l"/>
        <c:majorGridlines/>
        <c:numFmt formatCode="General" sourceLinked="1"/>
        <c:majorTickMark val="out"/>
        <c:minorTickMark val="none"/>
        <c:tickLblPos val="nextTo"/>
        <c:txPr>
          <a:bodyPr/>
          <a:lstStyle/>
          <a:p>
            <a:pPr>
              <a:defRPr sz="2400">
                <a:latin typeface="Times New Roman" panose="02020603050405020304" pitchFamily="18" charset="0"/>
                <a:cs typeface="Times New Roman" panose="02020603050405020304" pitchFamily="18" charset="0"/>
              </a:defRPr>
            </a:pPr>
            <a:endParaRPr lang="zh-CN"/>
          </a:p>
        </c:txPr>
        <c:crossAx val="147954304"/>
        <c:crosses val="autoZero"/>
        <c:crossBetween val="between"/>
      </c:valAx>
    </c:plotArea>
    <c:legend>
      <c:legendPos val="t"/>
      <c:legendEntry>
        <c:idx val="1"/>
        <c:delete val="1"/>
      </c:legendEntry>
      <c:legendEntry>
        <c:idx val="2"/>
        <c:delete val="1"/>
      </c:legendEntry>
      <c:legendEntry>
        <c:idx val="3"/>
        <c:delete val="1"/>
      </c:legendEntry>
      <c:legendEntry>
        <c:idx val="4"/>
        <c:delete val="1"/>
      </c:legendEntry>
      <c:overlay val="0"/>
      <c:txPr>
        <a:bodyPr/>
        <a:lstStyle/>
        <a:p>
          <a:pPr>
            <a:defRPr sz="2400">
              <a:latin typeface="Times New Roman" panose="02020603050405020304" pitchFamily="18" charset="0"/>
              <a:cs typeface="Times New Roman" panose="02020603050405020304" pitchFamily="18" charset="0"/>
            </a:defRPr>
          </a:pPr>
          <a:endParaRPr lang="zh-CN"/>
        </a:p>
      </c:txPr>
    </c:legend>
    <c:plotVisOnly val="1"/>
    <c:dispBlanksAs val="gap"/>
    <c:showDLblsOverMax val="0"/>
  </c:chart>
  <c:txPr>
    <a:bodyPr/>
    <a:lstStyle/>
    <a:p>
      <a:pPr>
        <a:defRPr sz="1600"/>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v>CUSPARSE</c:v>
          </c:tx>
          <c:invertIfNegative val="0"/>
          <c:cat>
            <c:strRef>
              <c:f>Sheet1!$A$2:$A$22</c:f>
              <c:strCache>
                <c:ptCount val="21"/>
                <c:pt idx="0">
                  <c:v>Dense</c:v>
                </c:pt>
                <c:pt idx="1">
                  <c:v>Protein</c:v>
                </c:pt>
                <c:pt idx="2">
                  <c:v>FEM/Spheres</c:v>
                </c:pt>
                <c:pt idx="3">
                  <c:v>FEM/Cantilever</c:v>
                </c:pt>
                <c:pt idx="4">
                  <c:v>Wind Tunnel</c:v>
                </c:pt>
                <c:pt idx="5">
                  <c:v>FEM/Harbor</c:v>
                </c:pt>
                <c:pt idx="6">
                  <c:v>QCD</c:v>
                </c:pt>
                <c:pt idx="7">
                  <c:v>FEM/Ship</c:v>
                </c:pt>
                <c:pt idx="8">
                  <c:v>Economics</c:v>
                </c:pt>
                <c:pt idx="9">
                  <c:v>Epidemiology</c:v>
                </c:pt>
                <c:pt idx="10">
                  <c:v>FEM/Accelerator</c:v>
                </c:pt>
                <c:pt idx="11">
                  <c:v>Circuit</c:v>
                </c:pt>
                <c:pt idx="12">
                  <c:v>Webbase</c:v>
                </c:pt>
                <c:pt idx="13">
                  <c:v>LP</c:v>
                </c:pt>
                <c:pt idx="14">
                  <c:v>Circuit5M</c:v>
                </c:pt>
                <c:pt idx="15">
                  <c:v>eu-2005</c:v>
                </c:pt>
                <c:pt idx="16">
                  <c:v>Ga41As41H72</c:v>
                </c:pt>
                <c:pt idx="17">
                  <c:v>in-2004</c:v>
                </c:pt>
                <c:pt idx="18">
                  <c:v>mip1</c:v>
                </c:pt>
                <c:pt idx="19">
                  <c:v>Si41Ge41H72</c:v>
                </c:pt>
                <c:pt idx="20">
                  <c:v>H-mean</c:v>
                </c:pt>
              </c:strCache>
            </c:strRef>
          </c:cat>
          <c:val>
            <c:numRef>
              <c:f>Sheet1!$O$2:$O$22</c:f>
              <c:numCache>
                <c:formatCode>General</c:formatCode>
                <c:ptCount val="21"/>
                <c:pt idx="0">
                  <c:v>38.5</c:v>
                </c:pt>
                <c:pt idx="1">
                  <c:v>25.21</c:v>
                </c:pt>
                <c:pt idx="2">
                  <c:v>32.190000000000012</c:v>
                </c:pt>
                <c:pt idx="3">
                  <c:v>32.480000000000004</c:v>
                </c:pt>
                <c:pt idx="4">
                  <c:v>33.33</c:v>
                </c:pt>
                <c:pt idx="5">
                  <c:v>22.1</c:v>
                </c:pt>
                <c:pt idx="6">
                  <c:v>34.300000000000004</c:v>
                </c:pt>
                <c:pt idx="7">
                  <c:v>30.24</c:v>
                </c:pt>
                <c:pt idx="8">
                  <c:v>13.1</c:v>
                </c:pt>
                <c:pt idx="9">
                  <c:v>28.91</c:v>
                </c:pt>
                <c:pt idx="10">
                  <c:v>24.47</c:v>
                </c:pt>
                <c:pt idx="11">
                  <c:v>13.72</c:v>
                </c:pt>
                <c:pt idx="12">
                  <c:v>12.59</c:v>
                </c:pt>
                <c:pt idx="13">
                  <c:v>10.28</c:v>
                </c:pt>
                <c:pt idx="14">
                  <c:v>17.309999999999999</c:v>
                </c:pt>
                <c:pt idx="15">
                  <c:v>17.14</c:v>
                </c:pt>
                <c:pt idx="16">
                  <c:v>18.649999999999999</c:v>
                </c:pt>
                <c:pt idx="17">
                  <c:v>15.68</c:v>
                </c:pt>
                <c:pt idx="18">
                  <c:v>17.25</c:v>
                </c:pt>
                <c:pt idx="19">
                  <c:v>18.18</c:v>
                </c:pt>
                <c:pt idx="20">
                  <c:v>19.746509833945655</c:v>
                </c:pt>
              </c:numCache>
            </c:numRef>
          </c:val>
          <c:extLst>
            <c:ext xmlns:c16="http://schemas.microsoft.com/office/drawing/2014/chart" uri="{C3380CC4-5D6E-409C-BE32-E72D297353CC}">
              <c16:uniqueId val="{00000000-064F-4538-BF74-263DF0D152CF}"/>
            </c:ext>
          </c:extLst>
        </c:ser>
        <c:ser>
          <c:idx val="1"/>
          <c:order val="1"/>
          <c:tx>
            <c:v>CUSP</c:v>
          </c:tx>
          <c:invertIfNegative val="0"/>
          <c:cat>
            <c:strRef>
              <c:f>Sheet1!$A$2:$A$22</c:f>
              <c:strCache>
                <c:ptCount val="21"/>
                <c:pt idx="0">
                  <c:v>Dense</c:v>
                </c:pt>
                <c:pt idx="1">
                  <c:v>Protein</c:v>
                </c:pt>
                <c:pt idx="2">
                  <c:v>FEM/Spheres</c:v>
                </c:pt>
                <c:pt idx="3">
                  <c:v>FEM/Cantilever</c:v>
                </c:pt>
                <c:pt idx="4">
                  <c:v>Wind Tunnel</c:v>
                </c:pt>
                <c:pt idx="5">
                  <c:v>FEM/Harbor</c:v>
                </c:pt>
                <c:pt idx="6">
                  <c:v>QCD</c:v>
                </c:pt>
                <c:pt idx="7">
                  <c:v>FEM/Ship</c:v>
                </c:pt>
                <c:pt idx="8">
                  <c:v>Economics</c:v>
                </c:pt>
                <c:pt idx="9">
                  <c:v>Epidemiology</c:v>
                </c:pt>
                <c:pt idx="10">
                  <c:v>FEM/Accelerator</c:v>
                </c:pt>
                <c:pt idx="11">
                  <c:v>Circuit</c:v>
                </c:pt>
                <c:pt idx="12">
                  <c:v>Webbase</c:v>
                </c:pt>
                <c:pt idx="13">
                  <c:v>LP</c:v>
                </c:pt>
                <c:pt idx="14">
                  <c:v>Circuit5M</c:v>
                </c:pt>
                <c:pt idx="15">
                  <c:v>eu-2005</c:v>
                </c:pt>
                <c:pt idx="16">
                  <c:v>Ga41As41H72</c:v>
                </c:pt>
                <c:pt idx="17">
                  <c:v>in-2004</c:v>
                </c:pt>
                <c:pt idx="18">
                  <c:v>mip1</c:v>
                </c:pt>
                <c:pt idx="19">
                  <c:v>Si41Ge41H72</c:v>
                </c:pt>
                <c:pt idx="20">
                  <c:v>H-mean</c:v>
                </c:pt>
              </c:strCache>
            </c:strRef>
          </c:cat>
          <c:val>
            <c:numRef>
              <c:f>Sheet1!$M$2:$M$22</c:f>
              <c:numCache>
                <c:formatCode>General</c:formatCode>
                <c:ptCount val="21"/>
                <c:pt idx="0">
                  <c:v>24.51</c:v>
                </c:pt>
                <c:pt idx="1">
                  <c:v>15.74</c:v>
                </c:pt>
                <c:pt idx="2">
                  <c:v>22.22</c:v>
                </c:pt>
                <c:pt idx="3">
                  <c:v>31.99</c:v>
                </c:pt>
                <c:pt idx="4">
                  <c:v>19.989999999999984</c:v>
                </c:pt>
                <c:pt idx="5">
                  <c:v>12.41</c:v>
                </c:pt>
                <c:pt idx="6">
                  <c:v>34.130000000000003</c:v>
                </c:pt>
                <c:pt idx="7">
                  <c:v>17.91</c:v>
                </c:pt>
                <c:pt idx="8">
                  <c:v>7.04</c:v>
                </c:pt>
                <c:pt idx="9">
                  <c:v>27.19</c:v>
                </c:pt>
                <c:pt idx="10">
                  <c:v>8.11</c:v>
                </c:pt>
                <c:pt idx="11">
                  <c:v>6.53</c:v>
                </c:pt>
                <c:pt idx="12">
                  <c:v>9.32</c:v>
                </c:pt>
                <c:pt idx="13">
                  <c:v>9.2000000000000011</c:v>
                </c:pt>
                <c:pt idx="14">
                  <c:v>13.31</c:v>
                </c:pt>
                <c:pt idx="15">
                  <c:v>9.82</c:v>
                </c:pt>
                <c:pt idx="16">
                  <c:v>16.739999999999991</c:v>
                </c:pt>
                <c:pt idx="17">
                  <c:v>11.92</c:v>
                </c:pt>
                <c:pt idx="18">
                  <c:v>13.54</c:v>
                </c:pt>
                <c:pt idx="19">
                  <c:v>14.68</c:v>
                </c:pt>
                <c:pt idx="20">
                  <c:v>13.070487804677121</c:v>
                </c:pt>
              </c:numCache>
            </c:numRef>
          </c:val>
          <c:extLst>
            <c:ext xmlns:c16="http://schemas.microsoft.com/office/drawing/2014/chart" uri="{C3380CC4-5D6E-409C-BE32-E72D297353CC}">
              <c16:uniqueId val="{00000001-064F-4538-BF74-263DF0D152CF}"/>
            </c:ext>
          </c:extLst>
        </c:ser>
        <c:ser>
          <c:idx val="2"/>
          <c:order val="2"/>
          <c:tx>
            <c:v>clSpMV Cocktail</c:v>
          </c:tx>
          <c:spPr>
            <a:noFill/>
          </c:spPr>
          <c:invertIfNegative val="0"/>
          <c:cat>
            <c:strRef>
              <c:f>Sheet1!$A$2:$A$22</c:f>
              <c:strCache>
                <c:ptCount val="21"/>
                <c:pt idx="0">
                  <c:v>Dense</c:v>
                </c:pt>
                <c:pt idx="1">
                  <c:v>Protein</c:v>
                </c:pt>
                <c:pt idx="2">
                  <c:v>FEM/Spheres</c:v>
                </c:pt>
                <c:pt idx="3">
                  <c:v>FEM/Cantilever</c:v>
                </c:pt>
                <c:pt idx="4">
                  <c:v>Wind Tunnel</c:v>
                </c:pt>
                <c:pt idx="5">
                  <c:v>FEM/Harbor</c:v>
                </c:pt>
                <c:pt idx="6">
                  <c:v>QCD</c:v>
                </c:pt>
                <c:pt idx="7">
                  <c:v>FEM/Ship</c:v>
                </c:pt>
                <c:pt idx="8">
                  <c:v>Economics</c:v>
                </c:pt>
                <c:pt idx="9">
                  <c:v>Epidemiology</c:v>
                </c:pt>
                <c:pt idx="10">
                  <c:v>FEM/Accelerator</c:v>
                </c:pt>
                <c:pt idx="11">
                  <c:v>Circuit</c:v>
                </c:pt>
                <c:pt idx="12">
                  <c:v>Webbase</c:v>
                </c:pt>
                <c:pt idx="13">
                  <c:v>LP</c:v>
                </c:pt>
                <c:pt idx="14">
                  <c:v>Circuit5M</c:v>
                </c:pt>
                <c:pt idx="15">
                  <c:v>eu-2005</c:v>
                </c:pt>
                <c:pt idx="16">
                  <c:v>Ga41As41H72</c:v>
                </c:pt>
                <c:pt idx="17">
                  <c:v>in-2004</c:v>
                </c:pt>
                <c:pt idx="18">
                  <c:v>mip1</c:v>
                </c:pt>
                <c:pt idx="19">
                  <c:v>Si41Ge41H72</c:v>
                </c:pt>
                <c:pt idx="20">
                  <c:v>H-mean</c:v>
                </c:pt>
              </c:strCache>
            </c:strRef>
          </c:cat>
          <c:val>
            <c:numRef>
              <c:f>Sheet1!$G$2:$G$22</c:f>
              <c:numCache>
                <c:formatCode>General</c:formatCode>
                <c:ptCount val="21"/>
                <c:pt idx="0">
                  <c:v>61.21</c:v>
                </c:pt>
                <c:pt idx="1">
                  <c:v>29.85</c:v>
                </c:pt>
                <c:pt idx="2">
                  <c:v>30.8</c:v>
                </c:pt>
                <c:pt idx="3">
                  <c:v>41.220000000000013</c:v>
                </c:pt>
                <c:pt idx="4">
                  <c:v>36.15</c:v>
                </c:pt>
                <c:pt idx="5">
                  <c:v>25.56</c:v>
                </c:pt>
                <c:pt idx="6">
                  <c:v>31.01</c:v>
                </c:pt>
                <c:pt idx="7">
                  <c:v>38.21</c:v>
                </c:pt>
                <c:pt idx="8">
                  <c:v>10.91</c:v>
                </c:pt>
                <c:pt idx="9">
                  <c:v>26.52</c:v>
                </c:pt>
                <c:pt idx="10">
                  <c:v>21.479999999999993</c:v>
                </c:pt>
                <c:pt idx="11">
                  <c:v>10.98</c:v>
                </c:pt>
                <c:pt idx="12">
                  <c:v>10.55</c:v>
                </c:pt>
                <c:pt idx="13">
                  <c:v>10.63</c:v>
                </c:pt>
                <c:pt idx="14">
                  <c:v>16.37</c:v>
                </c:pt>
                <c:pt idx="15">
                  <c:v>12.73</c:v>
                </c:pt>
                <c:pt idx="16">
                  <c:v>19.610000000000007</c:v>
                </c:pt>
                <c:pt idx="17">
                  <c:v>13.48</c:v>
                </c:pt>
                <c:pt idx="18">
                  <c:v>25.36</c:v>
                </c:pt>
                <c:pt idx="19">
                  <c:v>20.130000000000006</c:v>
                </c:pt>
                <c:pt idx="20">
                  <c:v>19.202033718190251</c:v>
                </c:pt>
              </c:numCache>
            </c:numRef>
          </c:val>
          <c:extLst>
            <c:ext xmlns:c16="http://schemas.microsoft.com/office/drawing/2014/chart" uri="{C3380CC4-5D6E-409C-BE32-E72D297353CC}">
              <c16:uniqueId val="{00000002-064F-4538-BF74-263DF0D152CF}"/>
            </c:ext>
          </c:extLst>
        </c:ser>
        <c:ser>
          <c:idx val="4"/>
          <c:order val="3"/>
          <c:tx>
            <c:v>clSpMV Best single</c:v>
          </c:tx>
          <c:spPr>
            <a:noFill/>
          </c:spPr>
          <c:invertIfNegative val="0"/>
          <c:cat>
            <c:strRef>
              <c:f>Sheet1!$A$2:$A$22</c:f>
              <c:strCache>
                <c:ptCount val="21"/>
                <c:pt idx="0">
                  <c:v>Dense</c:v>
                </c:pt>
                <c:pt idx="1">
                  <c:v>Protein</c:v>
                </c:pt>
                <c:pt idx="2">
                  <c:v>FEM/Spheres</c:v>
                </c:pt>
                <c:pt idx="3">
                  <c:v>FEM/Cantilever</c:v>
                </c:pt>
                <c:pt idx="4">
                  <c:v>Wind Tunnel</c:v>
                </c:pt>
                <c:pt idx="5">
                  <c:v>FEM/Harbor</c:v>
                </c:pt>
                <c:pt idx="6">
                  <c:v>QCD</c:v>
                </c:pt>
                <c:pt idx="7">
                  <c:v>FEM/Ship</c:v>
                </c:pt>
                <c:pt idx="8">
                  <c:v>Economics</c:v>
                </c:pt>
                <c:pt idx="9">
                  <c:v>Epidemiology</c:v>
                </c:pt>
                <c:pt idx="10">
                  <c:v>FEM/Accelerator</c:v>
                </c:pt>
                <c:pt idx="11">
                  <c:v>Circuit</c:v>
                </c:pt>
                <c:pt idx="12">
                  <c:v>Webbase</c:v>
                </c:pt>
                <c:pt idx="13">
                  <c:v>LP</c:v>
                </c:pt>
                <c:pt idx="14">
                  <c:v>Circuit5M</c:v>
                </c:pt>
                <c:pt idx="15">
                  <c:v>eu-2005</c:v>
                </c:pt>
                <c:pt idx="16">
                  <c:v>Ga41As41H72</c:v>
                </c:pt>
                <c:pt idx="17">
                  <c:v>in-2004</c:v>
                </c:pt>
                <c:pt idx="18">
                  <c:v>mip1</c:v>
                </c:pt>
                <c:pt idx="19">
                  <c:v>Si41Ge41H72</c:v>
                </c:pt>
                <c:pt idx="20">
                  <c:v>H-mean</c:v>
                </c:pt>
              </c:strCache>
            </c:strRef>
          </c:cat>
          <c:val>
            <c:numRef>
              <c:f>Sheet1!$I$2:$I$22</c:f>
              <c:numCache>
                <c:formatCode>General</c:formatCode>
                <c:ptCount val="21"/>
                <c:pt idx="0">
                  <c:v>63.34</c:v>
                </c:pt>
                <c:pt idx="1">
                  <c:v>35.370000000000005</c:v>
                </c:pt>
                <c:pt idx="2">
                  <c:v>33.11</c:v>
                </c:pt>
                <c:pt idx="3">
                  <c:v>45.31</c:v>
                </c:pt>
                <c:pt idx="4">
                  <c:v>40.21</c:v>
                </c:pt>
                <c:pt idx="5">
                  <c:v>25.66</c:v>
                </c:pt>
                <c:pt idx="6">
                  <c:v>33.520000000000003</c:v>
                </c:pt>
                <c:pt idx="7">
                  <c:v>37.71</c:v>
                </c:pt>
                <c:pt idx="8">
                  <c:v>9.1300000000000008</c:v>
                </c:pt>
                <c:pt idx="9">
                  <c:v>26.610000000000007</c:v>
                </c:pt>
                <c:pt idx="10">
                  <c:v>22.939999999999994</c:v>
                </c:pt>
                <c:pt idx="11">
                  <c:v>8.98</c:v>
                </c:pt>
                <c:pt idx="12">
                  <c:v>8.4500000000000028</c:v>
                </c:pt>
                <c:pt idx="13">
                  <c:v>10.83</c:v>
                </c:pt>
                <c:pt idx="14">
                  <c:v>8.860000000000003</c:v>
                </c:pt>
                <c:pt idx="15">
                  <c:v>12.78</c:v>
                </c:pt>
                <c:pt idx="16">
                  <c:v>18.91</c:v>
                </c:pt>
                <c:pt idx="17">
                  <c:v>11.38</c:v>
                </c:pt>
                <c:pt idx="18">
                  <c:v>21.95</c:v>
                </c:pt>
                <c:pt idx="19">
                  <c:v>22.22</c:v>
                </c:pt>
                <c:pt idx="20">
                  <c:v>17.365700797981383</c:v>
                </c:pt>
              </c:numCache>
            </c:numRef>
          </c:val>
          <c:extLst>
            <c:ext xmlns:c16="http://schemas.microsoft.com/office/drawing/2014/chart" uri="{C3380CC4-5D6E-409C-BE32-E72D297353CC}">
              <c16:uniqueId val="{00000003-064F-4538-BF74-263DF0D152CF}"/>
            </c:ext>
          </c:extLst>
        </c:ser>
        <c:ser>
          <c:idx val="3"/>
          <c:order val="4"/>
          <c:tx>
            <c:v>yaSpMV</c:v>
          </c:tx>
          <c:spPr>
            <a:noFill/>
          </c:spPr>
          <c:invertIfNegative val="0"/>
          <c:cat>
            <c:strRef>
              <c:f>Sheet1!$A$2:$A$22</c:f>
              <c:strCache>
                <c:ptCount val="21"/>
                <c:pt idx="0">
                  <c:v>Dense</c:v>
                </c:pt>
                <c:pt idx="1">
                  <c:v>Protein</c:v>
                </c:pt>
                <c:pt idx="2">
                  <c:v>FEM/Spheres</c:v>
                </c:pt>
                <c:pt idx="3">
                  <c:v>FEM/Cantilever</c:v>
                </c:pt>
                <c:pt idx="4">
                  <c:v>Wind Tunnel</c:v>
                </c:pt>
                <c:pt idx="5">
                  <c:v>FEM/Harbor</c:v>
                </c:pt>
                <c:pt idx="6">
                  <c:v>QCD</c:v>
                </c:pt>
                <c:pt idx="7">
                  <c:v>FEM/Ship</c:v>
                </c:pt>
                <c:pt idx="8">
                  <c:v>Economics</c:v>
                </c:pt>
                <c:pt idx="9">
                  <c:v>Epidemiology</c:v>
                </c:pt>
                <c:pt idx="10">
                  <c:v>FEM/Accelerator</c:v>
                </c:pt>
                <c:pt idx="11">
                  <c:v>Circuit</c:v>
                </c:pt>
                <c:pt idx="12">
                  <c:v>Webbase</c:v>
                </c:pt>
                <c:pt idx="13">
                  <c:v>LP</c:v>
                </c:pt>
                <c:pt idx="14">
                  <c:v>Circuit5M</c:v>
                </c:pt>
                <c:pt idx="15">
                  <c:v>eu-2005</c:v>
                </c:pt>
                <c:pt idx="16">
                  <c:v>Ga41As41H72</c:v>
                </c:pt>
                <c:pt idx="17">
                  <c:v>in-2004</c:v>
                </c:pt>
                <c:pt idx="18">
                  <c:v>mip1</c:v>
                </c:pt>
                <c:pt idx="19">
                  <c:v>Si41Ge41H72</c:v>
                </c:pt>
                <c:pt idx="20">
                  <c:v>H-mean</c:v>
                </c:pt>
              </c:strCache>
            </c:strRef>
          </c:cat>
          <c:val>
            <c:numRef>
              <c:f>Sheet1!$F$2:$F$22</c:f>
              <c:numCache>
                <c:formatCode>General</c:formatCode>
                <c:ptCount val="21"/>
                <c:pt idx="0">
                  <c:v>61.330880098129406</c:v>
                </c:pt>
                <c:pt idx="1">
                  <c:v>53.349275540275059</c:v>
                </c:pt>
                <c:pt idx="2">
                  <c:v>49.987358616101133</c:v>
                </c:pt>
                <c:pt idx="3">
                  <c:v>46.371013654246667</c:v>
                </c:pt>
                <c:pt idx="4">
                  <c:v>51.078581933926031</c:v>
                </c:pt>
                <c:pt idx="5">
                  <c:v>40.172620357052196</c:v>
                </c:pt>
                <c:pt idx="6">
                  <c:v>43.433284241531652</c:v>
                </c:pt>
                <c:pt idx="7">
                  <c:v>56.167090791460005</c:v>
                </c:pt>
                <c:pt idx="8">
                  <c:v>21.145616074393871</c:v>
                </c:pt>
                <c:pt idx="9">
                  <c:v>29.095235126654622</c:v>
                </c:pt>
                <c:pt idx="10">
                  <c:v>26.77205814843153</c:v>
                </c:pt>
                <c:pt idx="11">
                  <c:v>15.834478203434609</c:v>
                </c:pt>
                <c:pt idx="12">
                  <c:v>19.299832204337818</c:v>
                </c:pt>
                <c:pt idx="13">
                  <c:v>31.394550363216354</c:v>
                </c:pt>
                <c:pt idx="14">
                  <c:v>26.430747951342859</c:v>
                </c:pt>
                <c:pt idx="15">
                  <c:v>30.792235962700602</c:v>
                </c:pt>
                <c:pt idx="16">
                  <c:v>33.161103787206173</c:v>
                </c:pt>
                <c:pt idx="17">
                  <c:v>32.696591578967713</c:v>
                </c:pt>
                <c:pt idx="18">
                  <c:v>56.709131244522368</c:v>
                </c:pt>
                <c:pt idx="19">
                  <c:v>33.339844530816194</c:v>
                </c:pt>
                <c:pt idx="20">
                  <c:v>32.979925341191162</c:v>
                </c:pt>
              </c:numCache>
            </c:numRef>
          </c:val>
          <c:extLst>
            <c:ext xmlns:c16="http://schemas.microsoft.com/office/drawing/2014/chart" uri="{C3380CC4-5D6E-409C-BE32-E72D297353CC}">
              <c16:uniqueId val="{00000004-064F-4538-BF74-263DF0D152CF}"/>
            </c:ext>
          </c:extLst>
        </c:ser>
        <c:dLbls>
          <c:showLegendKey val="0"/>
          <c:showVal val="0"/>
          <c:showCatName val="0"/>
          <c:showSerName val="0"/>
          <c:showPercent val="0"/>
          <c:showBubbleSize val="0"/>
        </c:dLbls>
        <c:gapWidth val="150"/>
        <c:axId val="149187200"/>
        <c:axId val="149213568"/>
      </c:barChart>
      <c:catAx>
        <c:axId val="149187200"/>
        <c:scaling>
          <c:orientation val="minMax"/>
        </c:scaling>
        <c:delete val="0"/>
        <c:axPos val="b"/>
        <c:numFmt formatCode="General" sourceLinked="1"/>
        <c:majorTickMark val="out"/>
        <c:minorTickMark val="none"/>
        <c:tickLblPos val="nextTo"/>
        <c:txPr>
          <a:bodyPr/>
          <a:lstStyle/>
          <a:p>
            <a:pPr>
              <a:defRPr sz="2400">
                <a:latin typeface="Times New Roman" panose="02020603050405020304" pitchFamily="18" charset="0"/>
                <a:cs typeface="Times New Roman" panose="02020603050405020304" pitchFamily="18" charset="0"/>
              </a:defRPr>
            </a:pPr>
            <a:endParaRPr lang="zh-CN"/>
          </a:p>
        </c:txPr>
        <c:crossAx val="149213568"/>
        <c:crosses val="autoZero"/>
        <c:auto val="1"/>
        <c:lblAlgn val="ctr"/>
        <c:lblOffset val="100"/>
        <c:noMultiLvlLbl val="0"/>
      </c:catAx>
      <c:valAx>
        <c:axId val="149213568"/>
        <c:scaling>
          <c:orientation val="minMax"/>
        </c:scaling>
        <c:delete val="0"/>
        <c:axPos val="l"/>
        <c:majorGridlines/>
        <c:numFmt formatCode="General" sourceLinked="1"/>
        <c:majorTickMark val="out"/>
        <c:minorTickMark val="none"/>
        <c:tickLblPos val="nextTo"/>
        <c:txPr>
          <a:bodyPr/>
          <a:lstStyle/>
          <a:p>
            <a:pPr>
              <a:defRPr sz="2400">
                <a:latin typeface="Times New Roman" panose="02020603050405020304" pitchFamily="18" charset="0"/>
                <a:cs typeface="Times New Roman" panose="02020603050405020304" pitchFamily="18" charset="0"/>
              </a:defRPr>
            </a:pPr>
            <a:endParaRPr lang="zh-CN"/>
          </a:p>
        </c:txPr>
        <c:crossAx val="149187200"/>
        <c:crosses val="autoZero"/>
        <c:crossBetween val="between"/>
      </c:valAx>
    </c:plotArea>
    <c:legend>
      <c:legendPos val="t"/>
      <c:legendEntry>
        <c:idx val="2"/>
        <c:delete val="1"/>
      </c:legendEntry>
      <c:legendEntry>
        <c:idx val="3"/>
        <c:delete val="1"/>
      </c:legendEntry>
      <c:legendEntry>
        <c:idx val="4"/>
        <c:delete val="1"/>
      </c:legendEntry>
      <c:overlay val="0"/>
      <c:txPr>
        <a:bodyPr/>
        <a:lstStyle/>
        <a:p>
          <a:pPr>
            <a:defRPr sz="2400">
              <a:latin typeface="Times New Roman" panose="02020603050405020304" pitchFamily="18" charset="0"/>
              <a:cs typeface="Times New Roman" panose="02020603050405020304" pitchFamily="18" charset="0"/>
            </a:defRPr>
          </a:pPr>
          <a:endParaRPr lang="zh-CN"/>
        </a:p>
      </c:txPr>
    </c:legend>
    <c:plotVisOnly val="1"/>
    <c:dispBlanksAs val="gap"/>
    <c:showDLblsOverMax val="0"/>
  </c:chart>
  <c:txPr>
    <a:bodyPr/>
    <a:lstStyle/>
    <a:p>
      <a:pPr>
        <a:defRPr sz="1600"/>
      </a:pPr>
      <a:endParaRPr lang="zh-CN"/>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v>CUSPARSE</c:v>
          </c:tx>
          <c:invertIfNegative val="0"/>
          <c:cat>
            <c:strRef>
              <c:f>Sheet1!$A$2:$A$22</c:f>
              <c:strCache>
                <c:ptCount val="21"/>
                <c:pt idx="0">
                  <c:v>Dense</c:v>
                </c:pt>
                <c:pt idx="1">
                  <c:v>Protein</c:v>
                </c:pt>
                <c:pt idx="2">
                  <c:v>FEM/Spheres</c:v>
                </c:pt>
                <c:pt idx="3">
                  <c:v>FEM/Cantilever</c:v>
                </c:pt>
                <c:pt idx="4">
                  <c:v>Wind Tunnel</c:v>
                </c:pt>
                <c:pt idx="5">
                  <c:v>FEM/Harbor</c:v>
                </c:pt>
                <c:pt idx="6">
                  <c:v>QCD</c:v>
                </c:pt>
                <c:pt idx="7">
                  <c:v>FEM/Ship</c:v>
                </c:pt>
                <c:pt idx="8">
                  <c:v>Economics</c:v>
                </c:pt>
                <c:pt idx="9">
                  <c:v>Epidemiology</c:v>
                </c:pt>
                <c:pt idx="10">
                  <c:v>FEM/Accelerator</c:v>
                </c:pt>
                <c:pt idx="11">
                  <c:v>Circuit</c:v>
                </c:pt>
                <c:pt idx="12">
                  <c:v>Webbase</c:v>
                </c:pt>
                <c:pt idx="13">
                  <c:v>LP</c:v>
                </c:pt>
                <c:pt idx="14">
                  <c:v>Circuit5M</c:v>
                </c:pt>
                <c:pt idx="15">
                  <c:v>eu-2005</c:v>
                </c:pt>
                <c:pt idx="16">
                  <c:v>Ga41As41H72</c:v>
                </c:pt>
                <c:pt idx="17">
                  <c:v>in-2004</c:v>
                </c:pt>
                <c:pt idx="18">
                  <c:v>mip1</c:v>
                </c:pt>
                <c:pt idx="19">
                  <c:v>Si41Ge41H72</c:v>
                </c:pt>
                <c:pt idx="20">
                  <c:v>H-mean</c:v>
                </c:pt>
              </c:strCache>
            </c:strRef>
          </c:cat>
          <c:val>
            <c:numRef>
              <c:f>Sheet1!$O$2:$O$22</c:f>
              <c:numCache>
                <c:formatCode>General</c:formatCode>
                <c:ptCount val="21"/>
                <c:pt idx="0">
                  <c:v>38.5</c:v>
                </c:pt>
                <c:pt idx="1">
                  <c:v>25.21</c:v>
                </c:pt>
                <c:pt idx="2">
                  <c:v>32.190000000000012</c:v>
                </c:pt>
                <c:pt idx="3">
                  <c:v>32.480000000000004</c:v>
                </c:pt>
                <c:pt idx="4">
                  <c:v>33.33</c:v>
                </c:pt>
                <c:pt idx="5">
                  <c:v>22.1</c:v>
                </c:pt>
                <c:pt idx="6">
                  <c:v>34.300000000000004</c:v>
                </c:pt>
                <c:pt idx="7">
                  <c:v>30.24</c:v>
                </c:pt>
                <c:pt idx="8">
                  <c:v>13.1</c:v>
                </c:pt>
                <c:pt idx="9">
                  <c:v>28.91</c:v>
                </c:pt>
                <c:pt idx="10">
                  <c:v>24.47</c:v>
                </c:pt>
                <c:pt idx="11">
                  <c:v>13.72</c:v>
                </c:pt>
                <c:pt idx="12">
                  <c:v>12.59</c:v>
                </c:pt>
                <c:pt idx="13">
                  <c:v>10.28</c:v>
                </c:pt>
                <c:pt idx="14">
                  <c:v>17.309999999999999</c:v>
                </c:pt>
                <c:pt idx="15">
                  <c:v>17.14</c:v>
                </c:pt>
                <c:pt idx="16">
                  <c:v>18.649999999999999</c:v>
                </c:pt>
                <c:pt idx="17">
                  <c:v>15.68</c:v>
                </c:pt>
                <c:pt idx="18">
                  <c:v>17.25</c:v>
                </c:pt>
                <c:pt idx="19">
                  <c:v>18.18</c:v>
                </c:pt>
                <c:pt idx="20">
                  <c:v>19.746509833945655</c:v>
                </c:pt>
              </c:numCache>
            </c:numRef>
          </c:val>
          <c:extLst>
            <c:ext xmlns:c16="http://schemas.microsoft.com/office/drawing/2014/chart" uri="{C3380CC4-5D6E-409C-BE32-E72D297353CC}">
              <c16:uniqueId val="{00000000-284E-4F8E-81A6-1DAA5DC64458}"/>
            </c:ext>
          </c:extLst>
        </c:ser>
        <c:ser>
          <c:idx val="1"/>
          <c:order val="1"/>
          <c:tx>
            <c:v>CUSP</c:v>
          </c:tx>
          <c:invertIfNegative val="0"/>
          <c:cat>
            <c:strRef>
              <c:f>Sheet1!$A$2:$A$22</c:f>
              <c:strCache>
                <c:ptCount val="21"/>
                <c:pt idx="0">
                  <c:v>Dense</c:v>
                </c:pt>
                <c:pt idx="1">
                  <c:v>Protein</c:v>
                </c:pt>
                <c:pt idx="2">
                  <c:v>FEM/Spheres</c:v>
                </c:pt>
                <c:pt idx="3">
                  <c:v>FEM/Cantilever</c:v>
                </c:pt>
                <c:pt idx="4">
                  <c:v>Wind Tunnel</c:v>
                </c:pt>
                <c:pt idx="5">
                  <c:v>FEM/Harbor</c:v>
                </c:pt>
                <c:pt idx="6">
                  <c:v>QCD</c:v>
                </c:pt>
                <c:pt idx="7">
                  <c:v>FEM/Ship</c:v>
                </c:pt>
                <c:pt idx="8">
                  <c:v>Economics</c:v>
                </c:pt>
                <c:pt idx="9">
                  <c:v>Epidemiology</c:v>
                </c:pt>
                <c:pt idx="10">
                  <c:v>FEM/Accelerator</c:v>
                </c:pt>
                <c:pt idx="11">
                  <c:v>Circuit</c:v>
                </c:pt>
                <c:pt idx="12">
                  <c:v>Webbase</c:v>
                </c:pt>
                <c:pt idx="13">
                  <c:v>LP</c:v>
                </c:pt>
                <c:pt idx="14">
                  <c:v>Circuit5M</c:v>
                </c:pt>
                <c:pt idx="15">
                  <c:v>eu-2005</c:v>
                </c:pt>
                <c:pt idx="16">
                  <c:v>Ga41As41H72</c:v>
                </c:pt>
                <c:pt idx="17">
                  <c:v>in-2004</c:v>
                </c:pt>
                <c:pt idx="18">
                  <c:v>mip1</c:v>
                </c:pt>
                <c:pt idx="19">
                  <c:v>Si41Ge41H72</c:v>
                </c:pt>
                <c:pt idx="20">
                  <c:v>H-mean</c:v>
                </c:pt>
              </c:strCache>
            </c:strRef>
          </c:cat>
          <c:val>
            <c:numRef>
              <c:f>Sheet1!$M$2:$M$22</c:f>
              <c:numCache>
                <c:formatCode>General</c:formatCode>
                <c:ptCount val="21"/>
                <c:pt idx="0">
                  <c:v>24.51</c:v>
                </c:pt>
                <c:pt idx="1">
                  <c:v>15.74</c:v>
                </c:pt>
                <c:pt idx="2">
                  <c:v>22.22</c:v>
                </c:pt>
                <c:pt idx="3">
                  <c:v>31.99</c:v>
                </c:pt>
                <c:pt idx="4">
                  <c:v>19.989999999999984</c:v>
                </c:pt>
                <c:pt idx="5">
                  <c:v>12.41</c:v>
                </c:pt>
                <c:pt idx="6">
                  <c:v>34.130000000000003</c:v>
                </c:pt>
                <c:pt idx="7">
                  <c:v>17.91</c:v>
                </c:pt>
                <c:pt idx="8">
                  <c:v>7.04</c:v>
                </c:pt>
                <c:pt idx="9">
                  <c:v>27.19</c:v>
                </c:pt>
                <c:pt idx="10">
                  <c:v>8.11</c:v>
                </c:pt>
                <c:pt idx="11">
                  <c:v>6.53</c:v>
                </c:pt>
                <c:pt idx="12">
                  <c:v>9.32</c:v>
                </c:pt>
                <c:pt idx="13">
                  <c:v>9.2000000000000011</c:v>
                </c:pt>
                <c:pt idx="14">
                  <c:v>13.31</c:v>
                </c:pt>
                <c:pt idx="15">
                  <c:v>9.82</c:v>
                </c:pt>
                <c:pt idx="16">
                  <c:v>16.739999999999991</c:v>
                </c:pt>
                <c:pt idx="17">
                  <c:v>11.92</c:v>
                </c:pt>
                <c:pt idx="18">
                  <c:v>13.54</c:v>
                </c:pt>
                <c:pt idx="19">
                  <c:v>14.68</c:v>
                </c:pt>
                <c:pt idx="20">
                  <c:v>13.070487804677121</c:v>
                </c:pt>
              </c:numCache>
            </c:numRef>
          </c:val>
          <c:extLst>
            <c:ext xmlns:c16="http://schemas.microsoft.com/office/drawing/2014/chart" uri="{C3380CC4-5D6E-409C-BE32-E72D297353CC}">
              <c16:uniqueId val="{00000001-284E-4F8E-81A6-1DAA5DC64458}"/>
            </c:ext>
          </c:extLst>
        </c:ser>
        <c:ser>
          <c:idx val="2"/>
          <c:order val="2"/>
          <c:tx>
            <c:v>clSpMV Cocktail</c:v>
          </c:tx>
          <c:invertIfNegative val="0"/>
          <c:cat>
            <c:strRef>
              <c:f>Sheet1!$A$2:$A$22</c:f>
              <c:strCache>
                <c:ptCount val="21"/>
                <c:pt idx="0">
                  <c:v>Dense</c:v>
                </c:pt>
                <c:pt idx="1">
                  <c:v>Protein</c:v>
                </c:pt>
                <c:pt idx="2">
                  <c:v>FEM/Spheres</c:v>
                </c:pt>
                <c:pt idx="3">
                  <c:v>FEM/Cantilever</c:v>
                </c:pt>
                <c:pt idx="4">
                  <c:v>Wind Tunnel</c:v>
                </c:pt>
                <c:pt idx="5">
                  <c:v>FEM/Harbor</c:v>
                </c:pt>
                <c:pt idx="6">
                  <c:v>QCD</c:v>
                </c:pt>
                <c:pt idx="7">
                  <c:v>FEM/Ship</c:v>
                </c:pt>
                <c:pt idx="8">
                  <c:v>Economics</c:v>
                </c:pt>
                <c:pt idx="9">
                  <c:v>Epidemiology</c:v>
                </c:pt>
                <c:pt idx="10">
                  <c:v>FEM/Accelerator</c:v>
                </c:pt>
                <c:pt idx="11">
                  <c:v>Circuit</c:v>
                </c:pt>
                <c:pt idx="12">
                  <c:v>Webbase</c:v>
                </c:pt>
                <c:pt idx="13">
                  <c:v>LP</c:v>
                </c:pt>
                <c:pt idx="14">
                  <c:v>Circuit5M</c:v>
                </c:pt>
                <c:pt idx="15">
                  <c:v>eu-2005</c:v>
                </c:pt>
                <c:pt idx="16">
                  <c:v>Ga41As41H72</c:v>
                </c:pt>
                <c:pt idx="17">
                  <c:v>in-2004</c:v>
                </c:pt>
                <c:pt idx="18">
                  <c:v>mip1</c:v>
                </c:pt>
                <c:pt idx="19">
                  <c:v>Si41Ge41H72</c:v>
                </c:pt>
                <c:pt idx="20">
                  <c:v>H-mean</c:v>
                </c:pt>
              </c:strCache>
            </c:strRef>
          </c:cat>
          <c:val>
            <c:numRef>
              <c:f>Sheet1!$G$2:$G$22</c:f>
              <c:numCache>
                <c:formatCode>General</c:formatCode>
                <c:ptCount val="21"/>
                <c:pt idx="0">
                  <c:v>61.21</c:v>
                </c:pt>
                <c:pt idx="1">
                  <c:v>29.85</c:v>
                </c:pt>
                <c:pt idx="2">
                  <c:v>30.8</c:v>
                </c:pt>
                <c:pt idx="3">
                  <c:v>41.220000000000013</c:v>
                </c:pt>
                <c:pt idx="4">
                  <c:v>36.15</c:v>
                </c:pt>
                <c:pt idx="5">
                  <c:v>25.56</c:v>
                </c:pt>
                <c:pt idx="6">
                  <c:v>31.01</c:v>
                </c:pt>
                <c:pt idx="7">
                  <c:v>38.21</c:v>
                </c:pt>
                <c:pt idx="8">
                  <c:v>10.91</c:v>
                </c:pt>
                <c:pt idx="9">
                  <c:v>26.52</c:v>
                </c:pt>
                <c:pt idx="10">
                  <c:v>21.479999999999993</c:v>
                </c:pt>
                <c:pt idx="11">
                  <c:v>10.98</c:v>
                </c:pt>
                <c:pt idx="12">
                  <c:v>10.55</c:v>
                </c:pt>
                <c:pt idx="13">
                  <c:v>10.63</c:v>
                </c:pt>
                <c:pt idx="14">
                  <c:v>16.37</c:v>
                </c:pt>
                <c:pt idx="15">
                  <c:v>12.73</c:v>
                </c:pt>
                <c:pt idx="16">
                  <c:v>19.610000000000007</c:v>
                </c:pt>
                <c:pt idx="17">
                  <c:v>13.48</c:v>
                </c:pt>
                <c:pt idx="18">
                  <c:v>25.36</c:v>
                </c:pt>
                <c:pt idx="19">
                  <c:v>20.130000000000006</c:v>
                </c:pt>
                <c:pt idx="20">
                  <c:v>19.202033718190251</c:v>
                </c:pt>
              </c:numCache>
            </c:numRef>
          </c:val>
          <c:extLst>
            <c:ext xmlns:c16="http://schemas.microsoft.com/office/drawing/2014/chart" uri="{C3380CC4-5D6E-409C-BE32-E72D297353CC}">
              <c16:uniqueId val="{00000002-284E-4F8E-81A6-1DAA5DC64458}"/>
            </c:ext>
          </c:extLst>
        </c:ser>
        <c:ser>
          <c:idx val="4"/>
          <c:order val="3"/>
          <c:tx>
            <c:v>clSpMV Best single</c:v>
          </c:tx>
          <c:spPr>
            <a:noFill/>
          </c:spPr>
          <c:invertIfNegative val="0"/>
          <c:cat>
            <c:strRef>
              <c:f>Sheet1!$A$2:$A$22</c:f>
              <c:strCache>
                <c:ptCount val="21"/>
                <c:pt idx="0">
                  <c:v>Dense</c:v>
                </c:pt>
                <c:pt idx="1">
                  <c:v>Protein</c:v>
                </c:pt>
                <c:pt idx="2">
                  <c:v>FEM/Spheres</c:v>
                </c:pt>
                <c:pt idx="3">
                  <c:v>FEM/Cantilever</c:v>
                </c:pt>
                <c:pt idx="4">
                  <c:v>Wind Tunnel</c:v>
                </c:pt>
                <c:pt idx="5">
                  <c:v>FEM/Harbor</c:v>
                </c:pt>
                <c:pt idx="6">
                  <c:v>QCD</c:v>
                </c:pt>
                <c:pt idx="7">
                  <c:v>FEM/Ship</c:v>
                </c:pt>
                <c:pt idx="8">
                  <c:v>Economics</c:v>
                </c:pt>
                <c:pt idx="9">
                  <c:v>Epidemiology</c:v>
                </c:pt>
                <c:pt idx="10">
                  <c:v>FEM/Accelerator</c:v>
                </c:pt>
                <c:pt idx="11">
                  <c:v>Circuit</c:v>
                </c:pt>
                <c:pt idx="12">
                  <c:v>Webbase</c:v>
                </c:pt>
                <c:pt idx="13">
                  <c:v>LP</c:v>
                </c:pt>
                <c:pt idx="14">
                  <c:v>Circuit5M</c:v>
                </c:pt>
                <c:pt idx="15">
                  <c:v>eu-2005</c:v>
                </c:pt>
                <c:pt idx="16">
                  <c:v>Ga41As41H72</c:v>
                </c:pt>
                <c:pt idx="17">
                  <c:v>in-2004</c:v>
                </c:pt>
                <c:pt idx="18">
                  <c:v>mip1</c:v>
                </c:pt>
                <c:pt idx="19">
                  <c:v>Si41Ge41H72</c:v>
                </c:pt>
                <c:pt idx="20">
                  <c:v>H-mean</c:v>
                </c:pt>
              </c:strCache>
            </c:strRef>
          </c:cat>
          <c:val>
            <c:numRef>
              <c:f>Sheet1!$I$2:$I$22</c:f>
              <c:numCache>
                <c:formatCode>General</c:formatCode>
                <c:ptCount val="21"/>
                <c:pt idx="0">
                  <c:v>63.34</c:v>
                </c:pt>
                <c:pt idx="1">
                  <c:v>35.370000000000005</c:v>
                </c:pt>
                <c:pt idx="2">
                  <c:v>33.11</c:v>
                </c:pt>
                <c:pt idx="3">
                  <c:v>45.31</c:v>
                </c:pt>
                <c:pt idx="4">
                  <c:v>40.21</c:v>
                </c:pt>
                <c:pt idx="5">
                  <c:v>25.66</c:v>
                </c:pt>
                <c:pt idx="6">
                  <c:v>33.520000000000003</c:v>
                </c:pt>
                <c:pt idx="7">
                  <c:v>37.71</c:v>
                </c:pt>
                <c:pt idx="8">
                  <c:v>9.1300000000000008</c:v>
                </c:pt>
                <c:pt idx="9">
                  <c:v>26.610000000000007</c:v>
                </c:pt>
                <c:pt idx="10">
                  <c:v>22.939999999999994</c:v>
                </c:pt>
                <c:pt idx="11">
                  <c:v>8.98</c:v>
                </c:pt>
                <c:pt idx="12">
                  <c:v>8.4500000000000028</c:v>
                </c:pt>
                <c:pt idx="13">
                  <c:v>10.83</c:v>
                </c:pt>
                <c:pt idx="14">
                  <c:v>8.860000000000003</c:v>
                </c:pt>
                <c:pt idx="15">
                  <c:v>12.78</c:v>
                </c:pt>
                <c:pt idx="16">
                  <c:v>18.91</c:v>
                </c:pt>
                <c:pt idx="17">
                  <c:v>11.38</c:v>
                </c:pt>
                <c:pt idx="18">
                  <c:v>21.95</c:v>
                </c:pt>
                <c:pt idx="19">
                  <c:v>22.22</c:v>
                </c:pt>
                <c:pt idx="20">
                  <c:v>17.365700797981383</c:v>
                </c:pt>
              </c:numCache>
            </c:numRef>
          </c:val>
          <c:extLst>
            <c:ext xmlns:c16="http://schemas.microsoft.com/office/drawing/2014/chart" uri="{C3380CC4-5D6E-409C-BE32-E72D297353CC}">
              <c16:uniqueId val="{00000003-284E-4F8E-81A6-1DAA5DC64458}"/>
            </c:ext>
          </c:extLst>
        </c:ser>
        <c:ser>
          <c:idx val="3"/>
          <c:order val="4"/>
          <c:tx>
            <c:v>yaSpMV</c:v>
          </c:tx>
          <c:spPr>
            <a:noFill/>
          </c:spPr>
          <c:invertIfNegative val="0"/>
          <c:cat>
            <c:strRef>
              <c:f>Sheet1!$A$2:$A$22</c:f>
              <c:strCache>
                <c:ptCount val="21"/>
                <c:pt idx="0">
                  <c:v>Dense</c:v>
                </c:pt>
                <c:pt idx="1">
                  <c:v>Protein</c:v>
                </c:pt>
                <c:pt idx="2">
                  <c:v>FEM/Spheres</c:v>
                </c:pt>
                <c:pt idx="3">
                  <c:v>FEM/Cantilever</c:v>
                </c:pt>
                <c:pt idx="4">
                  <c:v>Wind Tunnel</c:v>
                </c:pt>
                <c:pt idx="5">
                  <c:v>FEM/Harbor</c:v>
                </c:pt>
                <c:pt idx="6">
                  <c:v>QCD</c:v>
                </c:pt>
                <c:pt idx="7">
                  <c:v>FEM/Ship</c:v>
                </c:pt>
                <c:pt idx="8">
                  <c:v>Economics</c:v>
                </c:pt>
                <c:pt idx="9">
                  <c:v>Epidemiology</c:v>
                </c:pt>
                <c:pt idx="10">
                  <c:v>FEM/Accelerator</c:v>
                </c:pt>
                <c:pt idx="11">
                  <c:v>Circuit</c:v>
                </c:pt>
                <c:pt idx="12">
                  <c:v>Webbase</c:v>
                </c:pt>
                <c:pt idx="13">
                  <c:v>LP</c:v>
                </c:pt>
                <c:pt idx="14">
                  <c:v>Circuit5M</c:v>
                </c:pt>
                <c:pt idx="15">
                  <c:v>eu-2005</c:v>
                </c:pt>
                <c:pt idx="16">
                  <c:v>Ga41As41H72</c:v>
                </c:pt>
                <c:pt idx="17">
                  <c:v>in-2004</c:v>
                </c:pt>
                <c:pt idx="18">
                  <c:v>mip1</c:v>
                </c:pt>
                <c:pt idx="19">
                  <c:v>Si41Ge41H72</c:v>
                </c:pt>
                <c:pt idx="20">
                  <c:v>H-mean</c:v>
                </c:pt>
              </c:strCache>
            </c:strRef>
          </c:cat>
          <c:val>
            <c:numRef>
              <c:f>Sheet1!$F$2:$F$22</c:f>
              <c:numCache>
                <c:formatCode>General</c:formatCode>
                <c:ptCount val="21"/>
                <c:pt idx="0">
                  <c:v>61.330880098129406</c:v>
                </c:pt>
                <c:pt idx="1">
                  <c:v>53.349275540275059</c:v>
                </c:pt>
                <c:pt idx="2">
                  <c:v>49.987358616101133</c:v>
                </c:pt>
                <c:pt idx="3">
                  <c:v>46.371013654246667</c:v>
                </c:pt>
                <c:pt idx="4">
                  <c:v>51.078581933926031</c:v>
                </c:pt>
                <c:pt idx="5">
                  <c:v>40.172620357052196</c:v>
                </c:pt>
                <c:pt idx="6">
                  <c:v>43.433284241531652</c:v>
                </c:pt>
                <c:pt idx="7">
                  <c:v>56.167090791460005</c:v>
                </c:pt>
                <c:pt idx="8">
                  <c:v>21.145616074393871</c:v>
                </c:pt>
                <c:pt idx="9">
                  <c:v>29.095235126654622</c:v>
                </c:pt>
                <c:pt idx="10">
                  <c:v>26.77205814843153</c:v>
                </c:pt>
                <c:pt idx="11">
                  <c:v>15.834478203434609</c:v>
                </c:pt>
                <c:pt idx="12">
                  <c:v>19.299832204337818</c:v>
                </c:pt>
                <c:pt idx="13">
                  <c:v>31.394550363216354</c:v>
                </c:pt>
                <c:pt idx="14">
                  <c:v>26.430747951342859</c:v>
                </c:pt>
                <c:pt idx="15">
                  <c:v>30.792235962700602</c:v>
                </c:pt>
                <c:pt idx="16">
                  <c:v>33.161103787206173</c:v>
                </c:pt>
                <c:pt idx="17">
                  <c:v>32.696591578967713</c:v>
                </c:pt>
                <c:pt idx="18">
                  <c:v>56.709131244522368</c:v>
                </c:pt>
                <c:pt idx="19">
                  <c:v>33.339844530816194</c:v>
                </c:pt>
                <c:pt idx="20">
                  <c:v>32.979925341191162</c:v>
                </c:pt>
              </c:numCache>
            </c:numRef>
          </c:val>
          <c:extLst>
            <c:ext xmlns:c16="http://schemas.microsoft.com/office/drawing/2014/chart" uri="{C3380CC4-5D6E-409C-BE32-E72D297353CC}">
              <c16:uniqueId val="{00000004-284E-4F8E-81A6-1DAA5DC64458}"/>
            </c:ext>
          </c:extLst>
        </c:ser>
        <c:dLbls>
          <c:showLegendKey val="0"/>
          <c:showVal val="0"/>
          <c:showCatName val="0"/>
          <c:showSerName val="0"/>
          <c:showPercent val="0"/>
          <c:showBubbleSize val="0"/>
        </c:dLbls>
        <c:gapWidth val="150"/>
        <c:axId val="149428480"/>
        <c:axId val="149446656"/>
      </c:barChart>
      <c:catAx>
        <c:axId val="149428480"/>
        <c:scaling>
          <c:orientation val="minMax"/>
        </c:scaling>
        <c:delete val="0"/>
        <c:axPos val="b"/>
        <c:numFmt formatCode="General" sourceLinked="1"/>
        <c:majorTickMark val="out"/>
        <c:minorTickMark val="none"/>
        <c:tickLblPos val="nextTo"/>
        <c:txPr>
          <a:bodyPr/>
          <a:lstStyle/>
          <a:p>
            <a:pPr>
              <a:defRPr sz="2400">
                <a:latin typeface="Times New Roman" panose="02020603050405020304" pitchFamily="18" charset="0"/>
                <a:cs typeface="Times New Roman" panose="02020603050405020304" pitchFamily="18" charset="0"/>
              </a:defRPr>
            </a:pPr>
            <a:endParaRPr lang="zh-CN"/>
          </a:p>
        </c:txPr>
        <c:crossAx val="149446656"/>
        <c:crosses val="autoZero"/>
        <c:auto val="1"/>
        <c:lblAlgn val="ctr"/>
        <c:lblOffset val="100"/>
        <c:noMultiLvlLbl val="0"/>
      </c:catAx>
      <c:valAx>
        <c:axId val="149446656"/>
        <c:scaling>
          <c:orientation val="minMax"/>
        </c:scaling>
        <c:delete val="0"/>
        <c:axPos val="l"/>
        <c:majorGridlines/>
        <c:numFmt formatCode="General" sourceLinked="1"/>
        <c:majorTickMark val="out"/>
        <c:minorTickMark val="none"/>
        <c:tickLblPos val="nextTo"/>
        <c:txPr>
          <a:bodyPr/>
          <a:lstStyle/>
          <a:p>
            <a:pPr>
              <a:defRPr sz="2400">
                <a:latin typeface="Times New Roman" panose="02020603050405020304" pitchFamily="18" charset="0"/>
                <a:cs typeface="Times New Roman" panose="02020603050405020304" pitchFamily="18" charset="0"/>
              </a:defRPr>
            </a:pPr>
            <a:endParaRPr lang="zh-CN"/>
          </a:p>
        </c:txPr>
        <c:crossAx val="149428480"/>
        <c:crosses val="autoZero"/>
        <c:crossBetween val="between"/>
      </c:valAx>
    </c:plotArea>
    <c:legend>
      <c:legendPos val="t"/>
      <c:legendEntry>
        <c:idx val="3"/>
        <c:delete val="1"/>
      </c:legendEntry>
      <c:legendEntry>
        <c:idx val="4"/>
        <c:delete val="1"/>
      </c:legendEntry>
      <c:overlay val="0"/>
      <c:txPr>
        <a:bodyPr/>
        <a:lstStyle/>
        <a:p>
          <a:pPr>
            <a:defRPr sz="2400">
              <a:latin typeface="Times New Roman" panose="02020603050405020304" pitchFamily="18" charset="0"/>
              <a:cs typeface="Times New Roman" panose="02020603050405020304" pitchFamily="18" charset="0"/>
            </a:defRPr>
          </a:pPr>
          <a:endParaRPr lang="zh-CN"/>
        </a:p>
      </c:txPr>
    </c:legend>
    <c:plotVisOnly val="1"/>
    <c:dispBlanksAs val="gap"/>
    <c:showDLblsOverMax val="0"/>
  </c:chart>
  <c:txPr>
    <a:bodyPr/>
    <a:lstStyle/>
    <a:p>
      <a:pPr>
        <a:defRPr sz="1600"/>
      </a:pPr>
      <a:endParaRPr lang="zh-CN"/>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v>CUSPARSE</c:v>
          </c:tx>
          <c:invertIfNegative val="0"/>
          <c:cat>
            <c:strRef>
              <c:f>Sheet1!$A$2:$A$22</c:f>
              <c:strCache>
                <c:ptCount val="21"/>
                <c:pt idx="0">
                  <c:v>Dense</c:v>
                </c:pt>
                <c:pt idx="1">
                  <c:v>Protein</c:v>
                </c:pt>
                <c:pt idx="2">
                  <c:v>FEM/Spheres</c:v>
                </c:pt>
                <c:pt idx="3">
                  <c:v>FEM/Cantilever</c:v>
                </c:pt>
                <c:pt idx="4">
                  <c:v>Wind Tunnel</c:v>
                </c:pt>
                <c:pt idx="5">
                  <c:v>FEM/Harbor</c:v>
                </c:pt>
                <c:pt idx="6">
                  <c:v>QCD</c:v>
                </c:pt>
                <c:pt idx="7">
                  <c:v>FEM/Ship</c:v>
                </c:pt>
                <c:pt idx="8">
                  <c:v>Economics</c:v>
                </c:pt>
                <c:pt idx="9">
                  <c:v>Epidemiology</c:v>
                </c:pt>
                <c:pt idx="10">
                  <c:v>FEM/Accelerator</c:v>
                </c:pt>
                <c:pt idx="11">
                  <c:v>Circuit</c:v>
                </c:pt>
                <c:pt idx="12">
                  <c:v>Webbase</c:v>
                </c:pt>
                <c:pt idx="13">
                  <c:v>LP</c:v>
                </c:pt>
                <c:pt idx="14">
                  <c:v>Circuit5M</c:v>
                </c:pt>
                <c:pt idx="15">
                  <c:v>eu-2005</c:v>
                </c:pt>
                <c:pt idx="16">
                  <c:v>Ga41As41H72</c:v>
                </c:pt>
                <c:pt idx="17">
                  <c:v>in-2004</c:v>
                </c:pt>
                <c:pt idx="18">
                  <c:v>mip1</c:v>
                </c:pt>
                <c:pt idx="19">
                  <c:v>Si41Ge41H72</c:v>
                </c:pt>
                <c:pt idx="20">
                  <c:v>H-mean</c:v>
                </c:pt>
              </c:strCache>
            </c:strRef>
          </c:cat>
          <c:val>
            <c:numRef>
              <c:f>Sheet1!$O$2:$O$22</c:f>
              <c:numCache>
                <c:formatCode>General</c:formatCode>
                <c:ptCount val="21"/>
                <c:pt idx="0">
                  <c:v>38.5</c:v>
                </c:pt>
                <c:pt idx="1">
                  <c:v>25.21</c:v>
                </c:pt>
                <c:pt idx="2">
                  <c:v>32.190000000000012</c:v>
                </c:pt>
                <c:pt idx="3">
                  <c:v>32.480000000000004</c:v>
                </c:pt>
                <c:pt idx="4">
                  <c:v>33.33</c:v>
                </c:pt>
                <c:pt idx="5">
                  <c:v>22.1</c:v>
                </c:pt>
                <c:pt idx="6">
                  <c:v>34.300000000000004</c:v>
                </c:pt>
                <c:pt idx="7">
                  <c:v>30.24</c:v>
                </c:pt>
                <c:pt idx="8">
                  <c:v>13.1</c:v>
                </c:pt>
                <c:pt idx="9">
                  <c:v>28.91</c:v>
                </c:pt>
                <c:pt idx="10">
                  <c:v>24.47</c:v>
                </c:pt>
                <c:pt idx="11">
                  <c:v>13.72</c:v>
                </c:pt>
                <c:pt idx="12">
                  <c:v>12.59</c:v>
                </c:pt>
                <c:pt idx="13">
                  <c:v>10.28</c:v>
                </c:pt>
                <c:pt idx="14">
                  <c:v>17.309999999999999</c:v>
                </c:pt>
                <c:pt idx="15">
                  <c:v>17.14</c:v>
                </c:pt>
                <c:pt idx="16">
                  <c:v>18.649999999999999</c:v>
                </c:pt>
                <c:pt idx="17">
                  <c:v>15.68</c:v>
                </c:pt>
                <c:pt idx="18">
                  <c:v>17.25</c:v>
                </c:pt>
                <c:pt idx="19">
                  <c:v>18.18</c:v>
                </c:pt>
                <c:pt idx="20">
                  <c:v>19.746509833945655</c:v>
                </c:pt>
              </c:numCache>
            </c:numRef>
          </c:val>
          <c:extLst>
            <c:ext xmlns:c16="http://schemas.microsoft.com/office/drawing/2014/chart" uri="{C3380CC4-5D6E-409C-BE32-E72D297353CC}">
              <c16:uniqueId val="{00000000-C404-41F8-8CB3-BBA37718AC31}"/>
            </c:ext>
          </c:extLst>
        </c:ser>
        <c:ser>
          <c:idx val="1"/>
          <c:order val="1"/>
          <c:tx>
            <c:v>CUSP</c:v>
          </c:tx>
          <c:invertIfNegative val="0"/>
          <c:cat>
            <c:strRef>
              <c:f>Sheet1!$A$2:$A$22</c:f>
              <c:strCache>
                <c:ptCount val="21"/>
                <c:pt idx="0">
                  <c:v>Dense</c:v>
                </c:pt>
                <c:pt idx="1">
                  <c:v>Protein</c:v>
                </c:pt>
                <c:pt idx="2">
                  <c:v>FEM/Spheres</c:v>
                </c:pt>
                <c:pt idx="3">
                  <c:v>FEM/Cantilever</c:v>
                </c:pt>
                <c:pt idx="4">
                  <c:v>Wind Tunnel</c:v>
                </c:pt>
                <c:pt idx="5">
                  <c:v>FEM/Harbor</c:v>
                </c:pt>
                <c:pt idx="6">
                  <c:v>QCD</c:v>
                </c:pt>
                <c:pt idx="7">
                  <c:v>FEM/Ship</c:v>
                </c:pt>
                <c:pt idx="8">
                  <c:v>Economics</c:v>
                </c:pt>
                <c:pt idx="9">
                  <c:v>Epidemiology</c:v>
                </c:pt>
                <c:pt idx="10">
                  <c:v>FEM/Accelerator</c:v>
                </c:pt>
                <c:pt idx="11">
                  <c:v>Circuit</c:v>
                </c:pt>
                <c:pt idx="12">
                  <c:v>Webbase</c:v>
                </c:pt>
                <c:pt idx="13">
                  <c:v>LP</c:v>
                </c:pt>
                <c:pt idx="14">
                  <c:v>Circuit5M</c:v>
                </c:pt>
                <c:pt idx="15">
                  <c:v>eu-2005</c:v>
                </c:pt>
                <c:pt idx="16">
                  <c:v>Ga41As41H72</c:v>
                </c:pt>
                <c:pt idx="17">
                  <c:v>in-2004</c:v>
                </c:pt>
                <c:pt idx="18">
                  <c:v>mip1</c:v>
                </c:pt>
                <c:pt idx="19">
                  <c:v>Si41Ge41H72</c:v>
                </c:pt>
                <c:pt idx="20">
                  <c:v>H-mean</c:v>
                </c:pt>
              </c:strCache>
            </c:strRef>
          </c:cat>
          <c:val>
            <c:numRef>
              <c:f>Sheet1!$M$2:$M$22</c:f>
              <c:numCache>
                <c:formatCode>General</c:formatCode>
                <c:ptCount val="21"/>
                <c:pt idx="0">
                  <c:v>24.51</c:v>
                </c:pt>
                <c:pt idx="1">
                  <c:v>15.74</c:v>
                </c:pt>
                <c:pt idx="2">
                  <c:v>22.22</c:v>
                </c:pt>
                <c:pt idx="3">
                  <c:v>31.99</c:v>
                </c:pt>
                <c:pt idx="4">
                  <c:v>19.989999999999984</c:v>
                </c:pt>
                <c:pt idx="5">
                  <c:v>12.41</c:v>
                </c:pt>
                <c:pt idx="6">
                  <c:v>34.130000000000003</c:v>
                </c:pt>
                <c:pt idx="7">
                  <c:v>17.91</c:v>
                </c:pt>
                <c:pt idx="8">
                  <c:v>7.04</c:v>
                </c:pt>
                <c:pt idx="9">
                  <c:v>27.19</c:v>
                </c:pt>
                <c:pt idx="10">
                  <c:v>8.11</c:v>
                </c:pt>
                <c:pt idx="11">
                  <c:v>6.53</c:v>
                </c:pt>
                <c:pt idx="12">
                  <c:v>9.32</c:v>
                </c:pt>
                <c:pt idx="13">
                  <c:v>9.2000000000000011</c:v>
                </c:pt>
                <c:pt idx="14">
                  <c:v>13.31</c:v>
                </c:pt>
                <c:pt idx="15">
                  <c:v>9.82</c:v>
                </c:pt>
                <c:pt idx="16">
                  <c:v>16.739999999999991</c:v>
                </c:pt>
                <c:pt idx="17">
                  <c:v>11.92</c:v>
                </c:pt>
                <c:pt idx="18">
                  <c:v>13.54</c:v>
                </c:pt>
                <c:pt idx="19">
                  <c:v>14.68</c:v>
                </c:pt>
                <c:pt idx="20">
                  <c:v>13.070487804677121</c:v>
                </c:pt>
              </c:numCache>
            </c:numRef>
          </c:val>
          <c:extLst>
            <c:ext xmlns:c16="http://schemas.microsoft.com/office/drawing/2014/chart" uri="{C3380CC4-5D6E-409C-BE32-E72D297353CC}">
              <c16:uniqueId val="{00000001-C404-41F8-8CB3-BBA37718AC31}"/>
            </c:ext>
          </c:extLst>
        </c:ser>
        <c:ser>
          <c:idx val="2"/>
          <c:order val="2"/>
          <c:tx>
            <c:v>clSpMV Cocktail</c:v>
          </c:tx>
          <c:invertIfNegative val="0"/>
          <c:cat>
            <c:strRef>
              <c:f>Sheet1!$A$2:$A$22</c:f>
              <c:strCache>
                <c:ptCount val="21"/>
                <c:pt idx="0">
                  <c:v>Dense</c:v>
                </c:pt>
                <c:pt idx="1">
                  <c:v>Protein</c:v>
                </c:pt>
                <c:pt idx="2">
                  <c:v>FEM/Spheres</c:v>
                </c:pt>
                <c:pt idx="3">
                  <c:v>FEM/Cantilever</c:v>
                </c:pt>
                <c:pt idx="4">
                  <c:v>Wind Tunnel</c:v>
                </c:pt>
                <c:pt idx="5">
                  <c:v>FEM/Harbor</c:v>
                </c:pt>
                <c:pt idx="6">
                  <c:v>QCD</c:v>
                </c:pt>
                <c:pt idx="7">
                  <c:v>FEM/Ship</c:v>
                </c:pt>
                <c:pt idx="8">
                  <c:v>Economics</c:v>
                </c:pt>
                <c:pt idx="9">
                  <c:v>Epidemiology</c:v>
                </c:pt>
                <c:pt idx="10">
                  <c:v>FEM/Accelerator</c:v>
                </c:pt>
                <c:pt idx="11">
                  <c:v>Circuit</c:v>
                </c:pt>
                <c:pt idx="12">
                  <c:v>Webbase</c:v>
                </c:pt>
                <c:pt idx="13">
                  <c:v>LP</c:v>
                </c:pt>
                <c:pt idx="14">
                  <c:v>Circuit5M</c:v>
                </c:pt>
                <c:pt idx="15">
                  <c:v>eu-2005</c:v>
                </c:pt>
                <c:pt idx="16">
                  <c:v>Ga41As41H72</c:v>
                </c:pt>
                <c:pt idx="17">
                  <c:v>in-2004</c:v>
                </c:pt>
                <c:pt idx="18">
                  <c:v>mip1</c:v>
                </c:pt>
                <c:pt idx="19">
                  <c:v>Si41Ge41H72</c:v>
                </c:pt>
                <c:pt idx="20">
                  <c:v>H-mean</c:v>
                </c:pt>
              </c:strCache>
            </c:strRef>
          </c:cat>
          <c:val>
            <c:numRef>
              <c:f>Sheet1!$G$2:$G$22</c:f>
              <c:numCache>
                <c:formatCode>General</c:formatCode>
                <c:ptCount val="21"/>
                <c:pt idx="0">
                  <c:v>61.21</c:v>
                </c:pt>
                <c:pt idx="1">
                  <c:v>29.85</c:v>
                </c:pt>
                <c:pt idx="2">
                  <c:v>30.8</c:v>
                </c:pt>
                <c:pt idx="3">
                  <c:v>41.220000000000013</c:v>
                </c:pt>
                <c:pt idx="4">
                  <c:v>36.15</c:v>
                </c:pt>
                <c:pt idx="5">
                  <c:v>25.56</c:v>
                </c:pt>
                <c:pt idx="6">
                  <c:v>31.01</c:v>
                </c:pt>
                <c:pt idx="7">
                  <c:v>38.21</c:v>
                </c:pt>
                <c:pt idx="8">
                  <c:v>10.91</c:v>
                </c:pt>
                <c:pt idx="9">
                  <c:v>26.52</c:v>
                </c:pt>
                <c:pt idx="10">
                  <c:v>21.479999999999993</c:v>
                </c:pt>
                <c:pt idx="11">
                  <c:v>10.98</c:v>
                </c:pt>
                <c:pt idx="12">
                  <c:v>10.55</c:v>
                </c:pt>
                <c:pt idx="13">
                  <c:v>10.63</c:v>
                </c:pt>
                <c:pt idx="14">
                  <c:v>16.37</c:v>
                </c:pt>
                <c:pt idx="15">
                  <c:v>12.73</c:v>
                </c:pt>
                <c:pt idx="16">
                  <c:v>19.610000000000007</c:v>
                </c:pt>
                <c:pt idx="17">
                  <c:v>13.48</c:v>
                </c:pt>
                <c:pt idx="18">
                  <c:v>25.36</c:v>
                </c:pt>
                <c:pt idx="19">
                  <c:v>20.130000000000006</c:v>
                </c:pt>
                <c:pt idx="20">
                  <c:v>19.202033718190251</c:v>
                </c:pt>
              </c:numCache>
            </c:numRef>
          </c:val>
          <c:extLst>
            <c:ext xmlns:c16="http://schemas.microsoft.com/office/drawing/2014/chart" uri="{C3380CC4-5D6E-409C-BE32-E72D297353CC}">
              <c16:uniqueId val="{00000002-C404-41F8-8CB3-BBA37718AC31}"/>
            </c:ext>
          </c:extLst>
        </c:ser>
        <c:ser>
          <c:idx val="4"/>
          <c:order val="3"/>
          <c:tx>
            <c:v>clSpMV Best single</c:v>
          </c:tx>
          <c:invertIfNegative val="0"/>
          <c:cat>
            <c:strRef>
              <c:f>Sheet1!$A$2:$A$22</c:f>
              <c:strCache>
                <c:ptCount val="21"/>
                <c:pt idx="0">
                  <c:v>Dense</c:v>
                </c:pt>
                <c:pt idx="1">
                  <c:v>Protein</c:v>
                </c:pt>
                <c:pt idx="2">
                  <c:v>FEM/Spheres</c:v>
                </c:pt>
                <c:pt idx="3">
                  <c:v>FEM/Cantilever</c:v>
                </c:pt>
                <c:pt idx="4">
                  <c:v>Wind Tunnel</c:v>
                </c:pt>
                <c:pt idx="5">
                  <c:v>FEM/Harbor</c:v>
                </c:pt>
                <c:pt idx="6">
                  <c:v>QCD</c:v>
                </c:pt>
                <c:pt idx="7">
                  <c:v>FEM/Ship</c:v>
                </c:pt>
                <c:pt idx="8">
                  <c:v>Economics</c:v>
                </c:pt>
                <c:pt idx="9">
                  <c:v>Epidemiology</c:v>
                </c:pt>
                <c:pt idx="10">
                  <c:v>FEM/Accelerator</c:v>
                </c:pt>
                <c:pt idx="11">
                  <c:v>Circuit</c:v>
                </c:pt>
                <c:pt idx="12">
                  <c:v>Webbase</c:v>
                </c:pt>
                <c:pt idx="13">
                  <c:v>LP</c:v>
                </c:pt>
                <c:pt idx="14">
                  <c:v>Circuit5M</c:v>
                </c:pt>
                <c:pt idx="15">
                  <c:v>eu-2005</c:v>
                </c:pt>
                <c:pt idx="16">
                  <c:v>Ga41As41H72</c:v>
                </c:pt>
                <c:pt idx="17">
                  <c:v>in-2004</c:v>
                </c:pt>
                <c:pt idx="18">
                  <c:v>mip1</c:v>
                </c:pt>
                <c:pt idx="19">
                  <c:v>Si41Ge41H72</c:v>
                </c:pt>
                <c:pt idx="20">
                  <c:v>H-mean</c:v>
                </c:pt>
              </c:strCache>
            </c:strRef>
          </c:cat>
          <c:val>
            <c:numRef>
              <c:f>Sheet1!$I$2:$I$22</c:f>
              <c:numCache>
                <c:formatCode>General</c:formatCode>
                <c:ptCount val="21"/>
                <c:pt idx="0">
                  <c:v>63.34</c:v>
                </c:pt>
                <c:pt idx="1">
                  <c:v>35.370000000000005</c:v>
                </c:pt>
                <c:pt idx="2">
                  <c:v>33.11</c:v>
                </c:pt>
                <c:pt idx="3">
                  <c:v>45.31</c:v>
                </c:pt>
                <c:pt idx="4">
                  <c:v>40.21</c:v>
                </c:pt>
                <c:pt idx="5">
                  <c:v>25.66</c:v>
                </c:pt>
                <c:pt idx="6">
                  <c:v>33.520000000000003</c:v>
                </c:pt>
                <c:pt idx="7">
                  <c:v>37.71</c:v>
                </c:pt>
                <c:pt idx="8">
                  <c:v>9.1300000000000008</c:v>
                </c:pt>
                <c:pt idx="9">
                  <c:v>26.610000000000007</c:v>
                </c:pt>
                <c:pt idx="10">
                  <c:v>22.939999999999994</c:v>
                </c:pt>
                <c:pt idx="11">
                  <c:v>8.98</c:v>
                </c:pt>
                <c:pt idx="12">
                  <c:v>8.4500000000000028</c:v>
                </c:pt>
                <c:pt idx="13">
                  <c:v>10.83</c:v>
                </c:pt>
                <c:pt idx="14">
                  <c:v>8.860000000000003</c:v>
                </c:pt>
                <c:pt idx="15">
                  <c:v>12.78</c:v>
                </c:pt>
                <c:pt idx="16">
                  <c:v>18.91</c:v>
                </c:pt>
                <c:pt idx="17">
                  <c:v>11.38</c:v>
                </c:pt>
                <c:pt idx="18">
                  <c:v>21.95</c:v>
                </c:pt>
                <c:pt idx="19">
                  <c:v>22.22</c:v>
                </c:pt>
                <c:pt idx="20">
                  <c:v>17.365700797981383</c:v>
                </c:pt>
              </c:numCache>
            </c:numRef>
          </c:val>
          <c:extLst>
            <c:ext xmlns:c16="http://schemas.microsoft.com/office/drawing/2014/chart" uri="{C3380CC4-5D6E-409C-BE32-E72D297353CC}">
              <c16:uniqueId val="{00000003-C404-41F8-8CB3-BBA37718AC31}"/>
            </c:ext>
          </c:extLst>
        </c:ser>
        <c:ser>
          <c:idx val="3"/>
          <c:order val="4"/>
          <c:tx>
            <c:v>yaSpMV</c:v>
          </c:tx>
          <c:spPr>
            <a:noFill/>
          </c:spPr>
          <c:invertIfNegative val="0"/>
          <c:cat>
            <c:strRef>
              <c:f>Sheet1!$A$2:$A$22</c:f>
              <c:strCache>
                <c:ptCount val="21"/>
                <c:pt idx="0">
                  <c:v>Dense</c:v>
                </c:pt>
                <c:pt idx="1">
                  <c:v>Protein</c:v>
                </c:pt>
                <c:pt idx="2">
                  <c:v>FEM/Spheres</c:v>
                </c:pt>
                <c:pt idx="3">
                  <c:v>FEM/Cantilever</c:v>
                </c:pt>
                <c:pt idx="4">
                  <c:v>Wind Tunnel</c:v>
                </c:pt>
                <c:pt idx="5">
                  <c:v>FEM/Harbor</c:v>
                </c:pt>
                <c:pt idx="6">
                  <c:v>QCD</c:v>
                </c:pt>
                <c:pt idx="7">
                  <c:v>FEM/Ship</c:v>
                </c:pt>
                <c:pt idx="8">
                  <c:v>Economics</c:v>
                </c:pt>
                <c:pt idx="9">
                  <c:v>Epidemiology</c:v>
                </c:pt>
                <c:pt idx="10">
                  <c:v>FEM/Accelerator</c:v>
                </c:pt>
                <c:pt idx="11">
                  <c:v>Circuit</c:v>
                </c:pt>
                <c:pt idx="12">
                  <c:v>Webbase</c:v>
                </c:pt>
                <c:pt idx="13">
                  <c:v>LP</c:v>
                </c:pt>
                <c:pt idx="14">
                  <c:v>Circuit5M</c:v>
                </c:pt>
                <c:pt idx="15">
                  <c:v>eu-2005</c:v>
                </c:pt>
                <c:pt idx="16">
                  <c:v>Ga41As41H72</c:v>
                </c:pt>
                <c:pt idx="17">
                  <c:v>in-2004</c:v>
                </c:pt>
                <c:pt idx="18">
                  <c:v>mip1</c:v>
                </c:pt>
                <c:pt idx="19">
                  <c:v>Si41Ge41H72</c:v>
                </c:pt>
                <c:pt idx="20">
                  <c:v>H-mean</c:v>
                </c:pt>
              </c:strCache>
            </c:strRef>
          </c:cat>
          <c:val>
            <c:numRef>
              <c:f>Sheet1!$F$2:$F$22</c:f>
              <c:numCache>
                <c:formatCode>General</c:formatCode>
                <c:ptCount val="21"/>
                <c:pt idx="0">
                  <c:v>61.330880098129406</c:v>
                </c:pt>
                <c:pt idx="1">
                  <c:v>53.349275540275059</c:v>
                </c:pt>
                <c:pt idx="2">
                  <c:v>49.987358616101133</c:v>
                </c:pt>
                <c:pt idx="3">
                  <c:v>46.371013654246667</c:v>
                </c:pt>
                <c:pt idx="4">
                  <c:v>51.078581933926031</c:v>
                </c:pt>
                <c:pt idx="5">
                  <c:v>40.172620357052196</c:v>
                </c:pt>
                <c:pt idx="6">
                  <c:v>43.433284241531652</c:v>
                </c:pt>
                <c:pt idx="7">
                  <c:v>56.167090791460005</c:v>
                </c:pt>
                <c:pt idx="8">
                  <c:v>21.145616074393871</c:v>
                </c:pt>
                <c:pt idx="9">
                  <c:v>29.095235126654622</c:v>
                </c:pt>
                <c:pt idx="10">
                  <c:v>26.77205814843153</c:v>
                </c:pt>
                <c:pt idx="11">
                  <c:v>15.834478203434609</c:v>
                </c:pt>
                <c:pt idx="12">
                  <c:v>19.299832204337818</c:v>
                </c:pt>
                <c:pt idx="13">
                  <c:v>31.394550363216354</c:v>
                </c:pt>
                <c:pt idx="14">
                  <c:v>26.430747951342859</c:v>
                </c:pt>
                <c:pt idx="15">
                  <c:v>30.792235962700602</c:v>
                </c:pt>
                <c:pt idx="16">
                  <c:v>33.161103787206173</c:v>
                </c:pt>
                <c:pt idx="17">
                  <c:v>32.696591578967713</c:v>
                </c:pt>
                <c:pt idx="18">
                  <c:v>56.709131244522368</c:v>
                </c:pt>
                <c:pt idx="19">
                  <c:v>33.339844530816194</c:v>
                </c:pt>
                <c:pt idx="20">
                  <c:v>32.979925341191162</c:v>
                </c:pt>
              </c:numCache>
            </c:numRef>
          </c:val>
          <c:extLst>
            <c:ext xmlns:c16="http://schemas.microsoft.com/office/drawing/2014/chart" uri="{C3380CC4-5D6E-409C-BE32-E72D297353CC}">
              <c16:uniqueId val="{00000004-C404-41F8-8CB3-BBA37718AC31}"/>
            </c:ext>
          </c:extLst>
        </c:ser>
        <c:dLbls>
          <c:showLegendKey val="0"/>
          <c:showVal val="0"/>
          <c:showCatName val="0"/>
          <c:showSerName val="0"/>
          <c:showPercent val="0"/>
          <c:showBubbleSize val="0"/>
        </c:dLbls>
        <c:gapWidth val="150"/>
        <c:axId val="149644800"/>
        <c:axId val="149646336"/>
      </c:barChart>
      <c:catAx>
        <c:axId val="149644800"/>
        <c:scaling>
          <c:orientation val="minMax"/>
        </c:scaling>
        <c:delete val="0"/>
        <c:axPos val="b"/>
        <c:numFmt formatCode="General" sourceLinked="1"/>
        <c:majorTickMark val="out"/>
        <c:minorTickMark val="none"/>
        <c:tickLblPos val="nextTo"/>
        <c:txPr>
          <a:bodyPr/>
          <a:lstStyle/>
          <a:p>
            <a:pPr>
              <a:defRPr sz="2400">
                <a:latin typeface="Times New Roman" panose="02020603050405020304" pitchFamily="18" charset="0"/>
                <a:cs typeface="Times New Roman" panose="02020603050405020304" pitchFamily="18" charset="0"/>
              </a:defRPr>
            </a:pPr>
            <a:endParaRPr lang="zh-CN"/>
          </a:p>
        </c:txPr>
        <c:crossAx val="149646336"/>
        <c:crosses val="autoZero"/>
        <c:auto val="1"/>
        <c:lblAlgn val="ctr"/>
        <c:lblOffset val="100"/>
        <c:noMultiLvlLbl val="0"/>
      </c:catAx>
      <c:valAx>
        <c:axId val="149646336"/>
        <c:scaling>
          <c:orientation val="minMax"/>
        </c:scaling>
        <c:delete val="0"/>
        <c:axPos val="l"/>
        <c:majorGridlines/>
        <c:numFmt formatCode="General" sourceLinked="1"/>
        <c:majorTickMark val="out"/>
        <c:minorTickMark val="none"/>
        <c:tickLblPos val="nextTo"/>
        <c:txPr>
          <a:bodyPr/>
          <a:lstStyle/>
          <a:p>
            <a:pPr>
              <a:defRPr sz="2400">
                <a:latin typeface="Times New Roman" panose="02020603050405020304" pitchFamily="18" charset="0"/>
                <a:cs typeface="Times New Roman" panose="02020603050405020304" pitchFamily="18" charset="0"/>
              </a:defRPr>
            </a:pPr>
            <a:endParaRPr lang="zh-CN"/>
          </a:p>
        </c:txPr>
        <c:crossAx val="149644800"/>
        <c:crosses val="autoZero"/>
        <c:crossBetween val="between"/>
      </c:valAx>
    </c:plotArea>
    <c:legend>
      <c:legendPos val="t"/>
      <c:legendEntry>
        <c:idx val="4"/>
        <c:delete val="1"/>
      </c:legendEntry>
      <c:overlay val="0"/>
      <c:txPr>
        <a:bodyPr/>
        <a:lstStyle/>
        <a:p>
          <a:pPr>
            <a:defRPr sz="2400">
              <a:latin typeface="Times New Roman" panose="02020603050405020304" pitchFamily="18" charset="0"/>
              <a:cs typeface="Times New Roman" panose="02020603050405020304" pitchFamily="18" charset="0"/>
            </a:defRPr>
          </a:pPr>
          <a:endParaRPr lang="zh-CN"/>
        </a:p>
      </c:txPr>
    </c:legend>
    <c:plotVisOnly val="1"/>
    <c:dispBlanksAs val="gap"/>
    <c:showDLblsOverMax val="0"/>
  </c:chart>
  <c:txPr>
    <a:bodyPr/>
    <a:lstStyle/>
    <a:p>
      <a:pPr>
        <a:defRPr sz="1600"/>
      </a:pPr>
      <a:endParaRPr lang="zh-CN"/>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v>CUSPARSE</c:v>
          </c:tx>
          <c:invertIfNegative val="0"/>
          <c:cat>
            <c:strRef>
              <c:f>Sheet1!$A$2:$A$22</c:f>
              <c:strCache>
                <c:ptCount val="21"/>
                <c:pt idx="0">
                  <c:v>Dense</c:v>
                </c:pt>
                <c:pt idx="1">
                  <c:v>Protein</c:v>
                </c:pt>
                <c:pt idx="2">
                  <c:v>FEM/Spheres</c:v>
                </c:pt>
                <c:pt idx="3">
                  <c:v>FEM/Cantilever</c:v>
                </c:pt>
                <c:pt idx="4">
                  <c:v>Wind Tunnel</c:v>
                </c:pt>
                <c:pt idx="5">
                  <c:v>FEM/Harbor</c:v>
                </c:pt>
                <c:pt idx="6">
                  <c:v>QCD</c:v>
                </c:pt>
                <c:pt idx="7">
                  <c:v>FEM/Ship</c:v>
                </c:pt>
                <c:pt idx="8">
                  <c:v>Economics</c:v>
                </c:pt>
                <c:pt idx="9">
                  <c:v>Epidemiology</c:v>
                </c:pt>
                <c:pt idx="10">
                  <c:v>FEM/Accelerator</c:v>
                </c:pt>
                <c:pt idx="11">
                  <c:v>Circuit</c:v>
                </c:pt>
                <c:pt idx="12">
                  <c:v>Webbase</c:v>
                </c:pt>
                <c:pt idx="13">
                  <c:v>LP</c:v>
                </c:pt>
                <c:pt idx="14">
                  <c:v>Circuit5M</c:v>
                </c:pt>
                <c:pt idx="15">
                  <c:v>eu-2005</c:v>
                </c:pt>
                <c:pt idx="16">
                  <c:v>Ga41As41H72</c:v>
                </c:pt>
                <c:pt idx="17">
                  <c:v>in-2004</c:v>
                </c:pt>
                <c:pt idx="18">
                  <c:v>mip1</c:v>
                </c:pt>
                <c:pt idx="19">
                  <c:v>Si41Ge41H72</c:v>
                </c:pt>
                <c:pt idx="20">
                  <c:v>H-mean</c:v>
                </c:pt>
              </c:strCache>
            </c:strRef>
          </c:cat>
          <c:val>
            <c:numRef>
              <c:f>Sheet1!$O$2:$O$22</c:f>
              <c:numCache>
                <c:formatCode>General</c:formatCode>
                <c:ptCount val="21"/>
                <c:pt idx="0">
                  <c:v>38.5</c:v>
                </c:pt>
                <c:pt idx="1">
                  <c:v>25.21</c:v>
                </c:pt>
                <c:pt idx="2">
                  <c:v>32.190000000000012</c:v>
                </c:pt>
                <c:pt idx="3">
                  <c:v>32.480000000000004</c:v>
                </c:pt>
                <c:pt idx="4">
                  <c:v>33.33</c:v>
                </c:pt>
                <c:pt idx="5">
                  <c:v>22.1</c:v>
                </c:pt>
                <c:pt idx="6">
                  <c:v>34.300000000000004</c:v>
                </c:pt>
                <c:pt idx="7">
                  <c:v>30.24</c:v>
                </c:pt>
                <c:pt idx="8">
                  <c:v>13.1</c:v>
                </c:pt>
                <c:pt idx="9">
                  <c:v>28.91</c:v>
                </c:pt>
                <c:pt idx="10">
                  <c:v>24.47</c:v>
                </c:pt>
                <c:pt idx="11">
                  <c:v>13.72</c:v>
                </c:pt>
                <c:pt idx="12">
                  <c:v>12.59</c:v>
                </c:pt>
                <c:pt idx="13">
                  <c:v>10.28</c:v>
                </c:pt>
                <c:pt idx="14">
                  <c:v>17.309999999999999</c:v>
                </c:pt>
                <c:pt idx="15">
                  <c:v>17.14</c:v>
                </c:pt>
                <c:pt idx="16">
                  <c:v>18.649999999999999</c:v>
                </c:pt>
                <c:pt idx="17">
                  <c:v>15.68</c:v>
                </c:pt>
                <c:pt idx="18">
                  <c:v>17.25</c:v>
                </c:pt>
                <c:pt idx="19">
                  <c:v>18.18</c:v>
                </c:pt>
                <c:pt idx="20">
                  <c:v>19.746509833945655</c:v>
                </c:pt>
              </c:numCache>
            </c:numRef>
          </c:val>
          <c:extLst>
            <c:ext xmlns:c16="http://schemas.microsoft.com/office/drawing/2014/chart" uri="{C3380CC4-5D6E-409C-BE32-E72D297353CC}">
              <c16:uniqueId val="{00000000-24AE-4797-915A-E5178F62220B}"/>
            </c:ext>
          </c:extLst>
        </c:ser>
        <c:ser>
          <c:idx val="1"/>
          <c:order val="1"/>
          <c:tx>
            <c:v>CUSP</c:v>
          </c:tx>
          <c:invertIfNegative val="0"/>
          <c:cat>
            <c:strRef>
              <c:f>Sheet1!$A$2:$A$22</c:f>
              <c:strCache>
                <c:ptCount val="21"/>
                <c:pt idx="0">
                  <c:v>Dense</c:v>
                </c:pt>
                <c:pt idx="1">
                  <c:v>Protein</c:v>
                </c:pt>
                <c:pt idx="2">
                  <c:v>FEM/Spheres</c:v>
                </c:pt>
                <c:pt idx="3">
                  <c:v>FEM/Cantilever</c:v>
                </c:pt>
                <c:pt idx="4">
                  <c:v>Wind Tunnel</c:v>
                </c:pt>
                <c:pt idx="5">
                  <c:v>FEM/Harbor</c:v>
                </c:pt>
                <c:pt idx="6">
                  <c:v>QCD</c:v>
                </c:pt>
                <c:pt idx="7">
                  <c:v>FEM/Ship</c:v>
                </c:pt>
                <c:pt idx="8">
                  <c:v>Economics</c:v>
                </c:pt>
                <c:pt idx="9">
                  <c:v>Epidemiology</c:v>
                </c:pt>
                <c:pt idx="10">
                  <c:v>FEM/Accelerator</c:v>
                </c:pt>
                <c:pt idx="11">
                  <c:v>Circuit</c:v>
                </c:pt>
                <c:pt idx="12">
                  <c:v>Webbase</c:v>
                </c:pt>
                <c:pt idx="13">
                  <c:v>LP</c:v>
                </c:pt>
                <c:pt idx="14">
                  <c:v>Circuit5M</c:v>
                </c:pt>
                <c:pt idx="15">
                  <c:v>eu-2005</c:v>
                </c:pt>
                <c:pt idx="16">
                  <c:v>Ga41As41H72</c:v>
                </c:pt>
                <c:pt idx="17">
                  <c:v>in-2004</c:v>
                </c:pt>
                <c:pt idx="18">
                  <c:v>mip1</c:v>
                </c:pt>
                <c:pt idx="19">
                  <c:v>Si41Ge41H72</c:v>
                </c:pt>
                <c:pt idx="20">
                  <c:v>H-mean</c:v>
                </c:pt>
              </c:strCache>
            </c:strRef>
          </c:cat>
          <c:val>
            <c:numRef>
              <c:f>Sheet1!$M$2:$M$22</c:f>
              <c:numCache>
                <c:formatCode>General</c:formatCode>
                <c:ptCount val="21"/>
                <c:pt idx="0">
                  <c:v>24.51</c:v>
                </c:pt>
                <c:pt idx="1">
                  <c:v>15.74</c:v>
                </c:pt>
                <c:pt idx="2">
                  <c:v>22.22</c:v>
                </c:pt>
                <c:pt idx="3">
                  <c:v>31.99</c:v>
                </c:pt>
                <c:pt idx="4">
                  <c:v>19.989999999999984</c:v>
                </c:pt>
                <c:pt idx="5">
                  <c:v>12.41</c:v>
                </c:pt>
                <c:pt idx="6">
                  <c:v>34.130000000000003</c:v>
                </c:pt>
                <c:pt idx="7">
                  <c:v>17.91</c:v>
                </c:pt>
                <c:pt idx="8">
                  <c:v>7.04</c:v>
                </c:pt>
                <c:pt idx="9">
                  <c:v>27.19</c:v>
                </c:pt>
                <c:pt idx="10">
                  <c:v>8.11</c:v>
                </c:pt>
                <c:pt idx="11">
                  <c:v>6.53</c:v>
                </c:pt>
                <c:pt idx="12">
                  <c:v>9.32</c:v>
                </c:pt>
                <c:pt idx="13">
                  <c:v>9.2000000000000011</c:v>
                </c:pt>
                <c:pt idx="14">
                  <c:v>13.31</c:v>
                </c:pt>
                <c:pt idx="15">
                  <c:v>9.82</c:v>
                </c:pt>
                <c:pt idx="16">
                  <c:v>16.739999999999991</c:v>
                </c:pt>
                <c:pt idx="17">
                  <c:v>11.92</c:v>
                </c:pt>
                <c:pt idx="18">
                  <c:v>13.54</c:v>
                </c:pt>
                <c:pt idx="19">
                  <c:v>14.68</c:v>
                </c:pt>
                <c:pt idx="20">
                  <c:v>13.070487804677121</c:v>
                </c:pt>
              </c:numCache>
            </c:numRef>
          </c:val>
          <c:extLst>
            <c:ext xmlns:c16="http://schemas.microsoft.com/office/drawing/2014/chart" uri="{C3380CC4-5D6E-409C-BE32-E72D297353CC}">
              <c16:uniqueId val="{00000001-24AE-4797-915A-E5178F62220B}"/>
            </c:ext>
          </c:extLst>
        </c:ser>
        <c:ser>
          <c:idx val="2"/>
          <c:order val="2"/>
          <c:tx>
            <c:v>clSpMV Cocktail</c:v>
          </c:tx>
          <c:invertIfNegative val="0"/>
          <c:cat>
            <c:strRef>
              <c:f>Sheet1!$A$2:$A$22</c:f>
              <c:strCache>
                <c:ptCount val="21"/>
                <c:pt idx="0">
                  <c:v>Dense</c:v>
                </c:pt>
                <c:pt idx="1">
                  <c:v>Protein</c:v>
                </c:pt>
                <c:pt idx="2">
                  <c:v>FEM/Spheres</c:v>
                </c:pt>
                <c:pt idx="3">
                  <c:v>FEM/Cantilever</c:v>
                </c:pt>
                <c:pt idx="4">
                  <c:v>Wind Tunnel</c:v>
                </c:pt>
                <c:pt idx="5">
                  <c:v>FEM/Harbor</c:v>
                </c:pt>
                <c:pt idx="6">
                  <c:v>QCD</c:v>
                </c:pt>
                <c:pt idx="7">
                  <c:v>FEM/Ship</c:v>
                </c:pt>
                <c:pt idx="8">
                  <c:v>Economics</c:v>
                </c:pt>
                <c:pt idx="9">
                  <c:v>Epidemiology</c:v>
                </c:pt>
                <c:pt idx="10">
                  <c:v>FEM/Accelerator</c:v>
                </c:pt>
                <c:pt idx="11">
                  <c:v>Circuit</c:v>
                </c:pt>
                <c:pt idx="12">
                  <c:v>Webbase</c:v>
                </c:pt>
                <c:pt idx="13">
                  <c:v>LP</c:v>
                </c:pt>
                <c:pt idx="14">
                  <c:v>Circuit5M</c:v>
                </c:pt>
                <c:pt idx="15">
                  <c:v>eu-2005</c:v>
                </c:pt>
                <c:pt idx="16">
                  <c:v>Ga41As41H72</c:v>
                </c:pt>
                <c:pt idx="17">
                  <c:v>in-2004</c:v>
                </c:pt>
                <c:pt idx="18">
                  <c:v>mip1</c:v>
                </c:pt>
                <c:pt idx="19">
                  <c:v>Si41Ge41H72</c:v>
                </c:pt>
                <c:pt idx="20">
                  <c:v>H-mean</c:v>
                </c:pt>
              </c:strCache>
            </c:strRef>
          </c:cat>
          <c:val>
            <c:numRef>
              <c:f>Sheet1!$G$2:$G$22</c:f>
              <c:numCache>
                <c:formatCode>General</c:formatCode>
                <c:ptCount val="21"/>
                <c:pt idx="0">
                  <c:v>61.21</c:v>
                </c:pt>
                <c:pt idx="1">
                  <c:v>29.85</c:v>
                </c:pt>
                <c:pt idx="2">
                  <c:v>30.8</c:v>
                </c:pt>
                <c:pt idx="3">
                  <c:v>41.220000000000013</c:v>
                </c:pt>
                <c:pt idx="4">
                  <c:v>36.15</c:v>
                </c:pt>
                <c:pt idx="5">
                  <c:v>25.56</c:v>
                </c:pt>
                <c:pt idx="6">
                  <c:v>31.01</c:v>
                </c:pt>
                <c:pt idx="7">
                  <c:v>38.21</c:v>
                </c:pt>
                <c:pt idx="8">
                  <c:v>10.91</c:v>
                </c:pt>
                <c:pt idx="9">
                  <c:v>26.52</c:v>
                </c:pt>
                <c:pt idx="10">
                  <c:v>21.479999999999993</c:v>
                </c:pt>
                <c:pt idx="11">
                  <c:v>10.98</c:v>
                </c:pt>
                <c:pt idx="12">
                  <c:v>10.55</c:v>
                </c:pt>
                <c:pt idx="13">
                  <c:v>10.63</c:v>
                </c:pt>
                <c:pt idx="14">
                  <c:v>16.37</c:v>
                </c:pt>
                <c:pt idx="15">
                  <c:v>12.73</c:v>
                </c:pt>
                <c:pt idx="16">
                  <c:v>19.610000000000007</c:v>
                </c:pt>
                <c:pt idx="17">
                  <c:v>13.48</c:v>
                </c:pt>
                <c:pt idx="18">
                  <c:v>25.36</c:v>
                </c:pt>
                <c:pt idx="19">
                  <c:v>20.130000000000006</c:v>
                </c:pt>
                <c:pt idx="20">
                  <c:v>19.202033718190251</c:v>
                </c:pt>
              </c:numCache>
            </c:numRef>
          </c:val>
          <c:extLst>
            <c:ext xmlns:c16="http://schemas.microsoft.com/office/drawing/2014/chart" uri="{C3380CC4-5D6E-409C-BE32-E72D297353CC}">
              <c16:uniqueId val="{00000002-24AE-4797-915A-E5178F62220B}"/>
            </c:ext>
          </c:extLst>
        </c:ser>
        <c:ser>
          <c:idx val="4"/>
          <c:order val="3"/>
          <c:tx>
            <c:v>clSpMV Best single</c:v>
          </c:tx>
          <c:invertIfNegative val="0"/>
          <c:cat>
            <c:strRef>
              <c:f>Sheet1!$A$2:$A$22</c:f>
              <c:strCache>
                <c:ptCount val="21"/>
                <c:pt idx="0">
                  <c:v>Dense</c:v>
                </c:pt>
                <c:pt idx="1">
                  <c:v>Protein</c:v>
                </c:pt>
                <c:pt idx="2">
                  <c:v>FEM/Spheres</c:v>
                </c:pt>
                <c:pt idx="3">
                  <c:v>FEM/Cantilever</c:v>
                </c:pt>
                <c:pt idx="4">
                  <c:v>Wind Tunnel</c:v>
                </c:pt>
                <c:pt idx="5">
                  <c:v>FEM/Harbor</c:v>
                </c:pt>
                <c:pt idx="6">
                  <c:v>QCD</c:v>
                </c:pt>
                <c:pt idx="7">
                  <c:v>FEM/Ship</c:v>
                </c:pt>
                <c:pt idx="8">
                  <c:v>Economics</c:v>
                </c:pt>
                <c:pt idx="9">
                  <c:v>Epidemiology</c:v>
                </c:pt>
                <c:pt idx="10">
                  <c:v>FEM/Accelerator</c:v>
                </c:pt>
                <c:pt idx="11">
                  <c:v>Circuit</c:v>
                </c:pt>
                <c:pt idx="12">
                  <c:v>Webbase</c:v>
                </c:pt>
                <c:pt idx="13">
                  <c:v>LP</c:v>
                </c:pt>
                <c:pt idx="14">
                  <c:v>Circuit5M</c:v>
                </c:pt>
                <c:pt idx="15">
                  <c:v>eu-2005</c:v>
                </c:pt>
                <c:pt idx="16">
                  <c:v>Ga41As41H72</c:v>
                </c:pt>
                <c:pt idx="17">
                  <c:v>in-2004</c:v>
                </c:pt>
                <c:pt idx="18">
                  <c:v>mip1</c:v>
                </c:pt>
                <c:pt idx="19">
                  <c:v>Si41Ge41H72</c:v>
                </c:pt>
                <c:pt idx="20">
                  <c:v>H-mean</c:v>
                </c:pt>
              </c:strCache>
            </c:strRef>
          </c:cat>
          <c:val>
            <c:numRef>
              <c:f>Sheet1!$I$2:$I$22</c:f>
              <c:numCache>
                <c:formatCode>General</c:formatCode>
                <c:ptCount val="21"/>
                <c:pt idx="0">
                  <c:v>63.34</c:v>
                </c:pt>
                <c:pt idx="1">
                  <c:v>35.370000000000005</c:v>
                </c:pt>
                <c:pt idx="2">
                  <c:v>33.11</c:v>
                </c:pt>
                <c:pt idx="3">
                  <c:v>45.31</c:v>
                </c:pt>
                <c:pt idx="4">
                  <c:v>40.21</c:v>
                </c:pt>
                <c:pt idx="5">
                  <c:v>25.66</c:v>
                </c:pt>
                <c:pt idx="6">
                  <c:v>33.520000000000003</c:v>
                </c:pt>
                <c:pt idx="7">
                  <c:v>37.71</c:v>
                </c:pt>
                <c:pt idx="8">
                  <c:v>9.1300000000000008</c:v>
                </c:pt>
                <c:pt idx="9">
                  <c:v>26.610000000000007</c:v>
                </c:pt>
                <c:pt idx="10">
                  <c:v>22.939999999999994</c:v>
                </c:pt>
                <c:pt idx="11">
                  <c:v>8.98</c:v>
                </c:pt>
                <c:pt idx="12">
                  <c:v>8.4500000000000028</c:v>
                </c:pt>
                <c:pt idx="13">
                  <c:v>10.83</c:v>
                </c:pt>
                <c:pt idx="14">
                  <c:v>8.860000000000003</c:v>
                </c:pt>
                <c:pt idx="15">
                  <c:v>12.78</c:v>
                </c:pt>
                <c:pt idx="16">
                  <c:v>18.91</c:v>
                </c:pt>
                <c:pt idx="17">
                  <c:v>11.38</c:v>
                </c:pt>
                <c:pt idx="18">
                  <c:v>21.95</c:v>
                </c:pt>
                <c:pt idx="19">
                  <c:v>22.22</c:v>
                </c:pt>
                <c:pt idx="20">
                  <c:v>17.365700797981383</c:v>
                </c:pt>
              </c:numCache>
            </c:numRef>
          </c:val>
          <c:extLst>
            <c:ext xmlns:c16="http://schemas.microsoft.com/office/drawing/2014/chart" uri="{C3380CC4-5D6E-409C-BE32-E72D297353CC}">
              <c16:uniqueId val="{00000003-24AE-4797-915A-E5178F62220B}"/>
            </c:ext>
          </c:extLst>
        </c:ser>
        <c:ser>
          <c:idx val="3"/>
          <c:order val="4"/>
          <c:tx>
            <c:v>yaSpMV</c:v>
          </c:tx>
          <c:spPr>
            <a:solidFill>
              <a:srgbClr val="000000"/>
            </a:solidFill>
          </c:spPr>
          <c:invertIfNegative val="0"/>
          <c:cat>
            <c:strRef>
              <c:f>Sheet1!$A$2:$A$22</c:f>
              <c:strCache>
                <c:ptCount val="21"/>
                <c:pt idx="0">
                  <c:v>Dense</c:v>
                </c:pt>
                <c:pt idx="1">
                  <c:v>Protein</c:v>
                </c:pt>
                <c:pt idx="2">
                  <c:v>FEM/Spheres</c:v>
                </c:pt>
                <c:pt idx="3">
                  <c:v>FEM/Cantilever</c:v>
                </c:pt>
                <c:pt idx="4">
                  <c:v>Wind Tunnel</c:v>
                </c:pt>
                <c:pt idx="5">
                  <c:v>FEM/Harbor</c:v>
                </c:pt>
                <c:pt idx="6">
                  <c:v>QCD</c:v>
                </c:pt>
                <c:pt idx="7">
                  <c:v>FEM/Ship</c:v>
                </c:pt>
                <c:pt idx="8">
                  <c:v>Economics</c:v>
                </c:pt>
                <c:pt idx="9">
                  <c:v>Epidemiology</c:v>
                </c:pt>
                <c:pt idx="10">
                  <c:v>FEM/Accelerator</c:v>
                </c:pt>
                <c:pt idx="11">
                  <c:v>Circuit</c:v>
                </c:pt>
                <c:pt idx="12">
                  <c:v>Webbase</c:v>
                </c:pt>
                <c:pt idx="13">
                  <c:v>LP</c:v>
                </c:pt>
                <c:pt idx="14">
                  <c:v>Circuit5M</c:v>
                </c:pt>
                <c:pt idx="15">
                  <c:v>eu-2005</c:v>
                </c:pt>
                <c:pt idx="16">
                  <c:v>Ga41As41H72</c:v>
                </c:pt>
                <c:pt idx="17">
                  <c:v>in-2004</c:v>
                </c:pt>
                <c:pt idx="18">
                  <c:v>mip1</c:v>
                </c:pt>
                <c:pt idx="19">
                  <c:v>Si41Ge41H72</c:v>
                </c:pt>
                <c:pt idx="20">
                  <c:v>H-mean</c:v>
                </c:pt>
              </c:strCache>
            </c:strRef>
          </c:cat>
          <c:val>
            <c:numRef>
              <c:f>Sheet1!$F$2:$F$22</c:f>
              <c:numCache>
                <c:formatCode>General</c:formatCode>
                <c:ptCount val="21"/>
                <c:pt idx="0">
                  <c:v>61.330880098129406</c:v>
                </c:pt>
                <c:pt idx="1">
                  <c:v>53.349275540275059</c:v>
                </c:pt>
                <c:pt idx="2">
                  <c:v>49.987358616101133</c:v>
                </c:pt>
                <c:pt idx="3">
                  <c:v>46.371013654246667</c:v>
                </c:pt>
                <c:pt idx="4">
                  <c:v>51.078581933926031</c:v>
                </c:pt>
                <c:pt idx="5">
                  <c:v>40.172620357052196</c:v>
                </c:pt>
                <c:pt idx="6">
                  <c:v>43.433284241531652</c:v>
                </c:pt>
                <c:pt idx="7">
                  <c:v>56.167090791460005</c:v>
                </c:pt>
                <c:pt idx="8">
                  <c:v>21.145616074393871</c:v>
                </c:pt>
                <c:pt idx="9">
                  <c:v>29.095235126654622</c:v>
                </c:pt>
                <c:pt idx="10">
                  <c:v>26.77205814843153</c:v>
                </c:pt>
                <c:pt idx="11">
                  <c:v>15.834478203434609</c:v>
                </c:pt>
                <c:pt idx="12">
                  <c:v>19.299832204337818</c:v>
                </c:pt>
                <c:pt idx="13">
                  <c:v>31.394550363216354</c:v>
                </c:pt>
                <c:pt idx="14">
                  <c:v>26.430747951342859</c:v>
                </c:pt>
                <c:pt idx="15">
                  <c:v>30.792235962700602</c:v>
                </c:pt>
                <c:pt idx="16">
                  <c:v>33.161103787206173</c:v>
                </c:pt>
                <c:pt idx="17">
                  <c:v>32.696591578967713</c:v>
                </c:pt>
                <c:pt idx="18">
                  <c:v>56.709131244522368</c:v>
                </c:pt>
                <c:pt idx="19">
                  <c:v>33.339844530816194</c:v>
                </c:pt>
                <c:pt idx="20">
                  <c:v>32.979925341191162</c:v>
                </c:pt>
              </c:numCache>
            </c:numRef>
          </c:val>
          <c:extLst>
            <c:ext xmlns:c16="http://schemas.microsoft.com/office/drawing/2014/chart" uri="{C3380CC4-5D6E-409C-BE32-E72D297353CC}">
              <c16:uniqueId val="{00000004-24AE-4797-915A-E5178F62220B}"/>
            </c:ext>
          </c:extLst>
        </c:ser>
        <c:dLbls>
          <c:showLegendKey val="0"/>
          <c:showVal val="0"/>
          <c:showCatName val="0"/>
          <c:showSerName val="0"/>
          <c:showPercent val="0"/>
          <c:showBubbleSize val="0"/>
        </c:dLbls>
        <c:gapWidth val="150"/>
        <c:axId val="153043328"/>
        <c:axId val="153044864"/>
      </c:barChart>
      <c:catAx>
        <c:axId val="153043328"/>
        <c:scaling>
          <c:orientation val="minMax"/>
        </c:scaling>
        <c:delete val="0"/>
        <c:axPos val="b"/>
        <c:numFmt formatCode="General" sourceLinked="1"/>
        <c:majorTickMark val="out"/>
        <c:minorTickMark val="none"/>
        <c:tickLblPos val="nextTo"/>
        <c:txPr>
          <a:bodyPr/>
          <a:lstStyle/>
          <a:p>
            <a:pPr>
              <a:defRPr sz="2400">
                <a:latin typeface="Times New Roman" panose="02020603050405020304" pitchFamily="18" charset="0"/>
                <a:cs typeface="Times New Roman" panose="02020603050405020304" pitchFamily="18" charset="0"/>
              </a:defRPr>
            </a:pPr>
            <a:endParaRPr lang="zh-CN"/>
          </a:p>
        </c:txPr>
        <c:crossAx val="153044864"/>
        <c:crosses val="autoZero"/>
        <c:auto val="1"/>
        <c:lblAlgn val="ctr"/>
        <c:lblOffset val="100"/>
        <c:noMultiLvlLbl val="0"/>
      </c:catAx>
      <c:valAx>
        <c:axId val="153044864"/>
        <c:scaling>
          <c:orientation val="minMax"/>
        </c:scaling>
        <c:delete val="0"/>
        <c:axPos val="l"/>
        <c:majorGridlines/>
        <c:numFmt formatCode="General" sourceLinked="1"/>
        <c:majorTickMark val="out"/>
        <c:minorTickMark val="none"/>
        <c:tickLblPos val="nextTo"/>
        <c:txPr>
          <a:bodyPr/>
          <a:lstStyle/>
          <a:p>
            <a:pPr>
              <a:defRPr sz="2400">
                <a:latin typeface="Times New Roman" panose="02020603050405020304" pitchFamily="18" charset="0"/>
                <a:cs typeface="Times New Roman" panose="02020603050405020304" pitchFamily="18" charset="0"/>
              </a:defRPr>
            </a:pPr>
            <a:endParaRPr lang="zh-CN"/>
          </a:p>
        </c:txPr>
        <c:crossAx val="153043328"/>
        <c:crosses val="autoZero"/>
        <c:crossBetween val="between"/>
      </c:valAx>
    </c:plotArea>
    <c:legend>
      <c:legendPos val="t"/>
      <c:overlay val="0"/>
      <c:txPr>
        <a:bodyPr/>
        <a:lstStyle/>
        <a:p>
          <a:pPr>
            <a:defRPr sz="2400">
              <a:latin typeface="Times New Roman" panose="02020603050405020304" pitchFamily="18" charset="0"/>
              <a:cs typeface="Times New Roman" panose="02020603050405020304" pitchFamily="18" charset="0"/>
            </a:defRPr>
          </a:pPr>
          <a:endParaRPr lang="zh-CN"/>
        </a:p>
      </c:txPr>
    </c:legend>
    <c:plotVisOnly val="1"/>
    <c:dispBlanksAs val="gap"/>
    <c:showDLblsOverMax val="0"/>
  </c:chart>
  <c:txPr>
    <a:bodyPr/>
    <a:lstStyle/>
    <a:p>
      <a:pPr>
        <a:defRPr sz="1600"/>
      </a:pPr>
      <a:endParaRPr lang="zh-CN"/>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lstStyle>
            <a:lvl1pPr>
              <a:defRPr sz="1200"/>
            </a:lvl1pPr>
          </a:lstStyle>
          <a:p>
            <a:endParaRPr lang="zh-CN"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088390" fontAlgn="auto">
              <a:spcBef>
                <a:spcPts val="0"/>
              </a:spcBef>
              <a:spcAft>
                <a:spcPts val="0"/>
              </a:spcAft>
              <a:defRPr sz="1200" smtClean="0">
                <a:latin typeface="+mn-lt"/>
                <a:ea typeface="+mn-ea"/>
                <a:cs typeface="+mn-cs"/>
              </a:defRPr>
            </a:lvl1pPr>
          </a:lstStyle>
          <a:p>
            <a:pPr>
              <a:defRPr/>
            </a:pPr>
            <a:fld id="{F1047FA3-6374-AD45-9FF4-B958EB670042}" type="datetimeFigureOut">
              <a:rPr lang="en-US"/>
              <a:t>8/26/2021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lstStyle>
            <a:lvl1pPr>
              <a:defRPr sz="1200"/>
            </a:lvl1pPr>
          </a:lstStyle>
          <a:p>
            <a:endParaRPr lang="zh-CN"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1088390" fontAlgn="auto">
              <a:spcBef>
                <a:spcPts val="0"/>
              </a:spcBef>
              <a:spcAft>
                <a:spcPts val="0"/>
              </a:spcAft>
              <a:defRPr sz="1200" smtClean="0">
                <a:latin typeface="+mn-lt"/>
                <a:ea typeface="+mn-ea"/>
                <a:cs typeface="+mn-cs"/>
              </a:defRPr>
            </a:lvl1pPr>
          </a:lstStyle>
          <a:p>
            <a:pPr>
              <a:defRPr/>
            </a:pPr>
            <a:fld id="{4D998C3D-3979-8A47-A109-FE8592B9CC85}" type="slidenum">
              <a:rPr lang="en-US"/>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lstStyle>
            <a:lvl1pPr>
              <a:defRPr sz="1200"/>
            </a:lvl1pPr>
          </a:lstStyle>
          <a:p>
            <a:endParaRPr lang="zh-CN"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088390" fontAlgn="auto">
              <a:spcBef>
                <a:spcPts val="0"/>
              </a:spcBef>
              <a:spcAft>
                <a:spcPts val="0"/>
              </a:spcAft>
              <a:defRPr sz="1200" smtClean="0">
                <a:latin typeface="+mn-lt"/>
                <a:ea typeface="+mn-ea"/>
                <a:cs typeface="+mn-cs"/>
              </a:defRPr>
            </a:lvl1pPr>
          </a:lstStyle>
          <a:p>
            <a:pPr>
              <a:defRPr/>
            </a:pPr>
            <a:fld id="{0896C966-5B23-B049-9693-4E918AC812E7}" type="datetimeFigureOut">
              <a:rPr lang="en-US"/>
              <a:t>8/26/2021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lstStyle/>
          <a:p>
            <a:pPr lvl="0"/>
            <a:endParaRPr lang="zh-CN"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lstStyle>
            <a:lvl1pPr>
              <a:defRPr sz="1200"/>
            </a:lvl1pPr>
          </a:lstStyle>
          <a:p>
            <a:endParaRPr lang="zh-CN"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1088390" fontAlgn="auto">
              <a:spcBef>
                <a:spcPts val="0"/>
              </a:spcBef>
              <a:spcAft>
                <a:spcPts val="0"/>
              </a:spcAft>
              <a:defRPr sz="1200" smtClean="0">
                <a:latin typeface="+mn-lt"/>
                <a:ea typeface="+mn-ea"/>
                <a:cs typeface="+mn-cs"/>
              </a:defRPr>
            </a:lvl1pPr>
          </a:lstStyle>
          <a:p>
            <a:pPr>
              <a:defRPr/>
            </a:pPr>
            <a:fld id="{D1C7C86B-3BDA-8840-B45E-37D11BC453EC}" type="slidenum">
              <a:rPr lang="en-US"/>
              <a:t>‹#›</a:t>
            </a:fld>
            <a:endParaRPr 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MS PGothic" charset="0"/>
        <a:cs typeface="MS PGothic" charset="0"/>
      </a:defRPr>
    </a:lvl1pPr>
    <a:lvl2pPr marL="457200" algn="l" defTabSz="457200" rtl="0" fontAlgn="base">
      <a:spcBef>
        <a:spcPct val="30000"/>
      </a:spcBef>
      <a:spcAft>
        <a:spcPct val="0"/>
      </a:spcAft>
      <a:defRPr sz="1200" kern="1200">
        <a:solidFill>
          <a:schemeClr val="tx1"/>
        </a:solidFill>
        <a:latin typeface="+mn-lt"/>
        <a:ea typeface="MS PGothic" charset="0"/>
        <a:cs typeface="MS PGothic" charset="0"/>
      </a:defRPr>
    </a:lvl2pPr>
    <a:lvl3pPr marL="914400" algn="l" defTabSz="457200" rtl="0" fontAlgn="base">
      <a:spcBef>
        <a:spcPct val="30000"/>
      </a:spcBef>
      <a:spcAft>
        <a:spcPct val="0"/>
      </a:spcAft>
      <a:defRPr sz="1200" kern="1200">
        <a:solidFill>
          <a:schemeClr val="tx1"/>
        </a:solidFill>
        <a:latin typeface="+mn-lt"/>
        <a:ea typeface="MS PGothic" charset="0"/>
        <a:cs typeface="MS PGothic" charset="0"/>
      </a:defRPr>
    </a:lvl3pPr>
    <a:lvl4pPr marL="1371600" algn="l" defTabSz="457200" rtl="0" fontAlgn="base">
      <a:spcBef>
        <a:spcPct val="30000"/>
      </a:spcBef>
      <a:spcAft>
        <a:spcPct val="0"/>
      </a:spcAft>
      <a:defRPr sz="1200" kern="1200">
        <a:solidFill>
          <a:schemeClr val="tx1"/>
        </a:solidFill>
        <a:latin typeface="+mn-lt"/>
        <a:ea typeface="MS PGothic" charset="0"/>
        <a:cs typeface="MS PGothic" charset="0"/>
      </a:defRPr>
    </a:lvl4pPr>
    <a:lvl5pPr marL="1828800" algn="l" defTabSz="457200" rtl="0" fontAlgn="base">
      <a:spcBef>
        <a:spcPct val="30000"/>
      </a:spcBef>
      <a:spcAft>
        <a:spcPct val="0"/>
      </a:spcAft>
      <a:defRPr sz="1200" kern="1200">
        <a:solidFill>
          <a:schemeClr val="tx1"/>
        </a:solidFill>
        <a:latin typeface="+mn-lt"/>
        <a:ea typeface="MS PGothic" charset="0"/>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4EFA1DE-A0CB-41D3-AA66-324EDB76FEDF}" type="slidenum">
              <a:rPr lang="zh-CN" altLang="en-US" smtClean="0"/>
              <a:pPr/>
              <a:t>19</a:t>
            </a:fld>
            <a:endParaRPr lang="zh-CN" altLang="en-US"/>
          </a:p>
        </p:txBody>
      </p:sp>
    </p:spTree>
    <p:extLst>
      <p:ext uri="{BB962C8B-B14F-4D97-AF65-F5344CB8AC3E}">
        <p14:creationId xmlns:p14="http://schemas.microsoft.com/office/powerpoint/2010/main" val="3114275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4EFA1DE-A0CB-41D3-AA66-324EDB76FEDF}" type="slidenum">
              <a:rPr lang="zh-CN" altLang="en-US" smtClean="0"/>
              <a:pPr/>
              <a:t>20</a:t>
            </a:fld>
            <a:endParaRPr lang="zh-CN" altLang="en-US"/>
          </a:p>
        </p:txBody>
      </p:sp>
    </p:spTree>
    <p:extLst>
      <p:ext uri="{BB962C8B-B14F-4D97-AF65-F5344CB8AC3E}">
        <p14:creationId xmlns:p14="http://schemas.microsoft.com/office/powerpoint/2010/main" val="3114275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4EFA1DE-A0CB-41D3-AA66-324EDB76FEDF}" type="slidenum">
              <a:rPr lang="zh-CN" altLang="en-US" smtClean="0"/>
              <a:pPr/>
              <a:t>21</a:t>
            </a:fld>
            <a:endParaRPr lang="zh-CN" altLang="en-US"/>
          </a:p>
        </p:txBody>
      </p:sp>
    </p:spTree>
    <p:extLst>
      <p:ext uri="{BB962C8B-B14F-4D97-AF65-F5344CB8AC3E}">
        <p14:creationId xmlns:p14="http://schemas.microsoft.com/office/powerpoint/2010/main" val="459715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4EFA1DE-A0CB-41D3-AA66-324EDB76FEDF}" type="slidenum">
              <a:rPr lang="zh-CN" altLang="en-US" smtClean="0"/>
              <a:pPr/>
              <a:t>22</a:t>
            </a:fld>
            <a:endParaRPr lang="zh-CN" altLang="en-US"/>
          </a:p>
        </p:txBody>
      </p:sp>
    </p:spTree>
    <p:extLst>
      <p:ext uri="{BB962C8B-B14F-4D97-AF65-F5344CB8AC3E}">
        <p14:creationId xmlns:p14="http://schemas.microsoft.com/office/powerpoint/2010/main" val="1078878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defRPr/>
            </a:pPr>
            <a:endParaRPr lang="en-US" altLang="zh-CN" dirty="0"/>
          </a:p>
        </p:txBody>
      </p:sp>
      <p:sp>
        <p:nvSpPr>
          <p:cNvPr id="4" name="灯片编号占位符 3"/>
          <p:cNvSpPr>
            <a:spLocks noGrp="1"/>
          </p:cNvSpPr>
          <p:nvPr>
            <p:ph type="sldNum" sz="quarter" idx="10"/>
          </p:nvPr>
        </p:nvSpPr>
        <p:spPr/>
        <p:txBody>
          <a:bodyPr/>
          <a:lstStyle/>
          <a:p>
            <a:fld id="{B4EFA1DE-A0CB-41D3-AA66-324EDB76FEDF}" type="slidenum">
              <a:rPr lang="zh-CN" altLang="en-US" smtClean="0"/>
              <a:pPr/>
              <a:t>23</a:t>
            </a:fld>
            <a:endParaRPr lang="zh-CN" altLang="en-US"/>
          </a:p>
        </p:txBody>
      </p:sp>
    </p:spTree>
    <p:extLst>
      <p:ext uri="{BB962C8B-B14F-4D97-AF65-F5344CB8AC3E}">
        <p14:creationId xmlns:p14="http://schemas.microsoft.com/office/powerpoint/2010/main" val="3114275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11021" indent="-211021">
              <a:buFontTx/>
              <a:buAutoNum type="arabicPeriod"/>
              <a:defRPr/>
            </a:pPr>
            <a:endParaRPr lang="en-US" altLang="zh-CN" dirty="0"/>
          </a:p>
        </p:txBody>
      </p:sp>
      <p:sp>
        <p:nvSpPr>
          <p:cNvPr id="4" name="灯片编号占位符 3"/>
          <p:cNvSpPr>
            <a:spLocks noGrp="1"/>
          </p:cNvSpPr>
          <p:nvPr>
            <p:ph type="sldNum" sz="quarter" idx="10"/>
          </p:nvPr>
        </p:nvSpPr>
        <p:spPr/>
        <p:txBody>
          <a:bodyPr/>
          <a:lstStyle/>
          <a:p>
            <a:fld id="{B4EFA1DE-A0CB-41D3-AA66-324EDB76FEDF}" type="slidenum">
              <a:rPr lang="zh-CN" altLang="en-US" smtClean="0"/>
              <a:pPr/>
              <a:t>24</a:t>
            </a:fld>
            <a:endParaRPr lang="zh-CN" altLang="en-US"/>
          </a:p>
        </p:txBody>
      </p:sp>
    </p:spTree>
    <p:extLst>
      <p:ext uri="{BB962C8B-B14F-4D97-AF65-F5344CB8AC3E}">
        <p14:creationId xmlns:p14="http://schemas.microsoft.com/office/powerpoint/2010/main" val="3114275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1181E172-4FA3-430F-9F6D-2B39E2B83334}" type="slidenum">
              <a:rPr lang="zh-CN" altLang="en-US" smtClean="0"/>
              <a:pPr/>
              <a:t>25</a:t>
            </a:fld>
            <a:endParaRPr lang="zh-CN" altLang="en-US"/>
          </a:p>
        </p:txBody>
      </p:sp>
    </p:spTree>
    <p:extLst>
      <p:ext uri="{BB962C8B-B14F-4D97-AF65-F5344CB8AC3E}">
        <p14:creationId xmlns:p14="http://schemas.microsoft.com/office/powerpoint/2010/main" val="2069726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11021" indent="-211021">
              <a:buFontTx/>
              <a:buAutoNum type="arabicPeriod"/>
            </a:pPr>
            <a:endParaRPr lang="zh-CN" altLang="en-US" dirty="0"/>
          </a:p>
        </p:txBody>
      </p:sp>
      <p:sp>
        <p:nvSpPr>
          <p:cNvPr id="501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100">
                <a:solidFill>
                  <a:schemeClr val="tx1"/>
                </a:solidFill>
                <a:latin typeface="Calibri" pitchFamily="34" charset="0"/>
                <a:ea typeface="宋体" charset="-122"/>
              </a:defRPr>
            </a:lvl1pPr>
            <a:lvl2pPr marL="685817" indent="-263776" eaLnBrk="0" hangingPunct="0">
              <a:spcBef>
                <a:spcPct val="30000"/>
              </a:spcBef>
              <a:defRPr sz="1100">
                <a:solidFill>
                  <a:schemeClr val="tx1"/>
                </a:solidFill>
                <a:latin typeface="Calibri" pitchFamily="34" charset="0"/>
                <a:ea typeface="宋体" charset="-122"/>
              </a:defRPr>
            </a:lvl2pPr>
            <a:lvl3pPr marL="1055103" indent="-211021" eaLnBrk="0" hangingPunct="0">
              <a:spcBef>
                <a:spcPct val="30000"/>
              </a:spcBef>
              <a:defRPr sz="1100">
                <a:solidFill>
                  <a:schemeClr val="tx1"/>
                </a:solidFill>
                <a:latin typeface="Calibri" pitchFamily="34" charset="0"/>
                <a:ea typeface="宋体" charset="-122"/>
              </a:defRPr>
            </a:lvl3pPr>
            <a:lvl4pPr marL="1477145" indent="-211021" eaLnBrk="0" hangingPunct="0">
              <a:spcBef>
                <a:spcPct val="30000"/>
              </a:spcBef>
              <a:defRPr sz="1100">
                <a:solidFill>
                  <a:schemeClr val="tx1"/>
                </a:solidFill>
                <a:latin typeface="Calibri" pitchFamily="34" charset="0"/>
                <a:ea typeface="宋体" charset="-122"/>
              </a:defRPr>
            </a:lvl4pPr>
            <a:lvl5pPr marL="1899186" indent="-211021" eaLnBrk="0" hangingPunct="0">
              <a:spcBef>
                <a:spcPct val="30000"/>
              </a:spcBef>
              <a:defRPr sz="1100">
                <a:solidFill>
                  <a:schemeClr val="tx1"/>
                </a:solidFill>
                <a:latin typeface="Calibri" pitchFamily="34" charset="0"/>
                <a:ea typeface="宋体" charset="-122"/>
              </a:defRPr>
            </a:lvl5pPr>
            <a:lvl6pPr marL="2321227" indent="-211021" eaLnBrk="0" fontAlgn="base" hangingPunct="0">
              <a:spcBef>
                <a:spcPct val="30000"/>
              </a:spcBef>
              <a:spcAft>
                <a:spcPct val="0"/>
              </a:spcAft>
              <a:defRPr sz="1100">
                <a:solidFill>
                  <a:schemeClr val="tx1"/>
                </a:solidFill>
                <a:latin typeface="Calibri" pitchFamily="34" charset="0"/>
                <a:ea typeface="宋体" charset="-122"/>
              </a:defRPr>
            </a:lvl6pPr>
            <a:lvl7pPr marL="2743269" indent="-211021" eaLnBrk="0" fontAlgn="base" hangingPunct="0">
              <a:spcBef>
                <a:spcPct val="30000"/>
              </a:spcBef>
              <a:spcAft>
                <a:spcPct val="0"/>
              </a:spcAft>
              <a:defRPr sz="1100">
                <a:solidFill>
                  <a:schemeClr val="tx1"/>
                </a:solidFill>
                <a:latin typeface="Calibri" pitchFamily="34" charset="0"/>
                <a:ea typeface="宋体" charset="-122"/>
              </a:defRPr>
            </a:lvl7pPr>
            <a:lvl8pPr marL="3165310" indent="-211021" eaLnBrk="0" fontAlgn="base" hangingPunct="0">
              <a:spcBef>
                <a:spcPct val="30000"/>
              </a:spcBef>
              <a:spcAft>
                <a:spcPct val="0"/>
              </a:spcAft>
              <a:defRPr sz="1100">
                <a:solidFill>
                  <a:schemeClr val="tx1"/>
                </a:solidFill>
                <a:latin typeface="Calibri" pitchFamily="34" charset="0"/>
                <a:ea typeface="宋体" charset="-122"/>
              </a:defRPr>
            </a:lvl8pPr>
            <a:lvl9pPr marL="3587351" indent="-211021" eaLnBrk="0" fontAlgn="base" hangingPunct="0">
              <a:spcBef>
                <a:spcPct val="30000"/>
              </a:spcBef>
              <a:spcAft>
                <a:spcPct val="0"/>
              </a:spcAft>
              <a:defRPr sz="1100">
                <a:solidFill>
                  <a:schemeClr val="tx1"/>
                </a:solidFill>
                <a:latin typeface="Calibri" pitchFamily="34" charset="0"/>
                <a:ea typeface="宋体" charset="-122"/>
              </a:defRPr>
            </a:lvl9pPr>
          </a:lstStyle>
          <a:p>
            <a:pPr eaLnBrk="1" hangingPunct="1">
              <a:spcBef>
                <a:spcPct val="0"/>
              </a:spcBef>
            </a:pPr>
            <a:fld id="{39003BC6-4BC9-4B35-A3B8-12CE38125795}" type="slidenum">
              <a:rPr lang="zh-CN" altLang="en-US" sz="1200">
                <a:solidFill>
                  <a:prstClr val="black"/>
                </a:solidFill>
                <a:latin typeface="Arial" charset="0"/>
                <a:cs typeface="Arial" charset="0"/>
              </a:rPr>
              <a:pPr eaLnBrk="1" hangingPunct="1">
                <a:spcBef>
                  <a:spcPct val="0"/>
                </a:spcBef>
              </a:pPr>
              <a:t>26</a:t>
            </a:fld>
            <a:endParaRPr lang="zh-CN" altLang="en-US" sz="1200">
              <a:solidFill>
                <a:prstClr val="black"/>
              </a:solidFill>
              <a:latin typeface="Arial" charset="0"/>
              <a:cs typeface="Arial" charset="0"/>
            </a:endParaRPr>
          </a:p>
        </p:txBody>
      </p:sp>
    </p:spTree>
    <p:extLst>
      <p:ext uri="{BB962C8B-B14F-4D97-AF65-F5344CB8AC3E}">
        <p14:creationId xmlns:p14="http://schemas.microsoft.com/office/powerpoint/2010/main" val="2837775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81E172-4FA3-430F-9F6D-2B39E2B83334}" type="slidenum">
              <a:rPr lang="zh-CN" altLang="en-US" smtClean="0"/>
              <a:pPr/>
              <a:t>27</a:t>
            </a:fld>
            <a:endParaRPr lang="zh-CN" altLang="en-US"/>
          </a:p>
        </p:txBody>
      </p:sp>
    </p:spTree>
    <p:extLst>
      <p:ext uri="{BB962C8B-B14F-4D97-AF65-F5344CB8AC3E}">
        <p14:creationId xmlns:p14="http://schemas.microsoft.com/office/powerpoint/2010/main" val="793501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baseline="0" dirty="0"/>
          </a:p>
        </p:txBody>
      </p:sp>
      <p:sp>
        <p:nvSpPr>
          <p:cNvPr id="4" name="灯片编号占位符 3"/>
          <p:cNvSpPr>
            <a:spLocks noGrp="1"/>
          </p:cNvSpPr>
          <p:nvPr>
            <p:ph type="sldNum" sz="quarter" idx="10"/>
          </p:nvPr>
        </p:nvSpPr>
        <p:spPr/>
        <p:txBody>
          <a:bodyPr/>
          <a:lstStyle/>
          <a:p>
            <a:fld id="{1181E172-4FA3-430F-9F6D-2B39E2B83334}" type="slidenum">
              <a:rPr lang="zh-CN" altLang="en-US" smtClean="0"/>
              <a:pPr/>
              <a:t>28</a:t>
            </a:fld>
            <a:endParaRPr lang="zh-CN" altLang="en-US"/>
          </a:p>
        </p:txBody>
      </p:sp>
    </p:spTree>
    <p:extLst>
      <p:ext uri="{BB962C8B-B14F-4D97-AF65-F5344CB8AC3E}">
        <p14:creationId xmlns:p14="http://schemas.microsoft.com/office/powerpoint/2010/main" val="231025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1C7C86B-3BDA-8840-B45E-37D11BC453EC}" type="slidenum">
              <a:rPr lang="en-US" smtClean="0"/>
              <a:t>7</a:t>
            </a:fld>
            <a:endParaRPr lang="en-US"/>
          </a:p>
        </p:txBody>
      </p:sp>
    </p:spTree>
    <p:extLst>
      <p:ext uri="{BB962C8B-B14F-4D97-AF65-F5344CB8AC3E}">
        <p14:creationId xmlns:p14="http://schemas.microsoft.com/office/powerpoint/2010/main" val="498832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1181E172-4FA3-430F-9F6D-2B39E2B83334}" type="slidenum">
              <a:rPr lang="zh-CN" altLang="en-US" smtClean="0"/>
              <a:pPr/>
              <a:t>29</a:t>
            </a:fld>
            <a:endParaRPr lang="zh-CN" altLang="en-US"/>
          </a:p>
        </p:txBody>
      </p:sp>
    </p:spTree>
    <p:extLst>
      <p:ext uri="{BB962C8B-B14F-4D97-AF65-F5344CB8AC3E}">
        <p14:creationId xmlns:p14="http://schemas.microsoft.com/office/powerpoint/2010/main" val="3796406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1181E172-4FA3-430F-9F6D-2B39E2B83334}" type="slidenum">
              <a:rPr lang="zh-CN" altLang="en-US" smtClean="0"/>
              <a:pPr/>
              <a:t>30</a:t>
            </a:fld>
            <a:endParaRPr lang="zh-CN" altLang="en-US"/>
          </a:p>
        </p:txBody>
      </p:sp>
    </p:spTree>
    <p:extLst>
      <p:ext uri="{BB962C8B-B14F-4D97-AF65-F5344CB8AC3E}">
        <p14:creationId xmlns:p14="http://schemas.microsoft.com/office/powerpoint/2010/main" val="37964067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81E172-4FA3-430F-9F6D-2B39E2B83334}" type="slidenum">
              <a:rPr lang="zh-CN" altLang="en-US" smtClean="0"/>
              <a:pPr/>
              <a:t>31</a:t>
            </a:fld>
            <a:endParaRPr lang="zh-CN" altLang="en-US"/>
          </a:p>
        </p:txBody>
      </p:sp>
    </p:spTree>
    <p:extLst>
      <p:ext uri="{BB962C8B-B14F-4D97-AF65-F5344CB8AC3E}">
        <p14:creationId xmlns:p14="http://schemas.microsoft.com/office/powerpoint/2010/main" val="3291533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81E172-4FA3-430F-9F6D-2B39E2B83334}" type="slidenum">
              <a:rPr lang="zh-CN" altLang="en-US" smtClean="0"/>
              <a:pPr/>
              <a:t>32</a:t>
            </a:fld>
            <a:endParaRPr lang="zh-CN" altLang="en-US"/>
          </a:p>
        </p:txBody>
      </p:sp>
    </p:spTree>
    <p:extLst>
      <p:ext uri="{BB962C8B-B14F-4D97-AF65-F5344CB8AC3E}">
        <p14:creationId xmlns:p14="http://schemas.microsoft.com/office/powerpoint/2010/main" val="3291533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Tx/>
              <a:buAutoNum type="arabicPeriod"/>
              <a:defRPr/>
            </a:pPr>
            <a:endParaRPr lang="zh-CN" altLang="en-US" dirty="0"/>
          </a:p>
        </p:txBody>
      </p:sp>
      <p:sp>
        <p:nvSpPr>
          <p:cNvPr id="4" name="灯片编号占位符 3"/>
          <p:cNvSpPr>
            <a:spLocks noGrp="1"/>
          </p:cNvSpPr>
          <p:nvPr>
            <p:ph type="sldNum" sz="quarter" idx="10"/>
          </p:nvPr>
        </p:nvSpPr>
        <p:spPr/>
        <p:txBody>
          <a:bodyPr/>
          <a:lstStyle/>
          <a:p>
            <a:fld id="{1181E172-4FA3-430F-9F6D-2B39E2B83334}" type="slidenum">
              <a:rPr lang="zh-CN" altLang="en-US" smtClean="0"/>
              <a:pPr/>
              <a:t>33</a:t>
            </a:fld>
            <a:endParaRPr lang="zh-CN" altLang="en-US"/>
          </a:p>
        </p:txBody>
      </p:sp>
    </p:spTree>
    <p:extLst>
      <p:ext uri="{BB962C8B-B14F-4D97-AF65-F5344CB8AC3E}">
        <p14:creationId xmlns:p14="http://schemas.microsoft.com/office/powerpoint/2010/main" val="4605052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81E172-4FA3-430F-9F6D-2B39E2B83334}" type="slidenum">
              <a:rPr lang="zh-CN" altLang="en-US" smtClean="0"/>
              <a:pPr/>
              <a:t>36</a:t>
            </a:fld>
            <a:endParaRPr lang="zh-CN" altLang="en-US"/>
          </a:p>
        </p:txBody>
      </p:sp>
    </p:spTree>
    <p:extLst>
      <p:ext uri="{BB962C8B-B14F-4D97-AF65-F5344CB8AC3E}">
        <p14:creationId xmlns:p14="http://schemas.microsoft.com/office/powerpoint/2010/main" val="25707706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81E172-4FA3-430F-9F6D-2B39E2B83334}" type="slidenum">
              <a:rPr lang="zh-CN" altLang="en-US" smtClean="0"/>
              <a:pPr/>
              <a:t>38</a:t>
            </a:fld>
            <a:endParaRPr lang="zh-CN" altLang="en-US"/>
          </a:p>
        </p:txBody>
      </p:sp>
    </p:spTree>
    <p:extLst>
      <p:ext uri="{BB962C8B-B14F-4D97-AF65-F5344CB8AC3E}">
        <p14:creationId xmlns:p14="http://schemas.microsoft.com/office/powerpoint/2010/main" val="27641723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81E172-4FA3-430F-9F6D-2B39E2B83334}" type="slidenum">
              <a:rPr lang="zh-CN" altLang="en-US" smtClean="0"/>
              <a:pPr/>
              <a:t>39</a:t>
            </a:fld>
            <a:endParaRPr lang="zh-CN" altLang="en-US"/>
          </a:p>
        </p:txBody>
      </p:sp>
    </p:spTree>
    <p:extLst>
      <p:ext uri="{BB962C8B-B14F-4D97-AF65-F5344CB8AC3E}">
        <p14:creationId xmlns:p14="http://schemas.microsoft.com/office/powerpoint/2010/main" val="1199736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81E172-4FA3-430F-9F6D-2B39E2B83334}" type="slidenum">
              <a:rPr lang="zh-CN" altLang="en-US" smtClean="0"/>
              <a:pPr/>
              <a:t>40</a:t>
            </a:fld>
            <a:endParaRPr lang="zh-CN" altLang="en-US"/>
          </a:p>
        </p:txBody>
      </p:sp>
    </p:spTree>
    <p:extLst>
      <p:ext uri="{BB962C8B-B14F-4D97-AF65-F5344CB8AC3E}">
        <p14:creationId xmlns:p14="http://schemas.microsoft.com/office/powerpoint/2010/main" val="3875242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81E172-4FA3-430F-9F6D-2B39E2B83334}" type="slidenum">
              <a:rPr lang="zh-CN" altLang="en-US" smtClean="0"/>
              <a:pPr/>
              <a:t>41</a:t>
            </a:fld>
            <a:endParaRPr lang="zh-CN" altLang="en-US"/>
          </a:p>
        </p:txBody>
      </p:sp>
    </p:spTree>
    <p:extLst>
      <p:ext uri="{BB962C8B-B14F-4D97-AF65-F5344CB8AC3E}">
        <p14:creationId xmlns:p14="http://schemas.microsoft.com/office/powerpoint/2010/main" val="932061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1181E172-4FA3-430F-9F6D-2B39E2B83334}" type="slidenum">
              <a:rPr lang="zh-CN" altLang="en-US" smtClean="0"/>
              <a:pPr/>
              <a:t>12</a:t>
            </a:fld>
            <a:endParaRPr lang="zh-CN" altLang="en-US"/>
          </a:p>
        </p:txBody>
      </p:sp>
    </p:spTree>
    <p:extLst>
      <p:ext uri="{BB962C8B-B14F-4D97-AF65-F5344CB8AC3E}">
        <p14:creationId xmlns:p14="http://schemas.microsoft.com/office/powerpoint/2010/main" val="2777697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81E172-4FA3-430F-9F6D-2B39E2B83334}" type="slidenum">
              <a:rPr lang="zh-CN" altLang="en-US" smtClean="0"/>
              <a:pPr/>
              <a:t>42</a:t>
            </a:fld>
            <a:endParaRPr lang="zh-CN" altLang="en-US"/>
          </a:p>
        </p:txBody>
      </p:sp>
    </p:spTree>
    <p:extLst>
      <p:ext uri="{BB962C8B-B14F-4D97-AF65-F5344CB8AC3E}">
        <p14:creationId xmlns:p14="http://schemas.microsoft.com/office/powerpoint/2010/main" val="21974551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81E172-4FA3-430F-9F6D-2B39E2B83334}" type="slidenum">
              <a:rPr lang="zh-CN" altLang="en-US" smtClean="0"/>
              <a:pPr/>
              <a:t>43</a:t>
            </a:fld>
            <a:endParaRPr lang="zh-CN" altLang="en-US"/>
          </a:p>
        </p:txBody>
      </p:sp>
    </p:spTree>
    <p:extLst>
      <p:ext uri="{BB962C8B-B14F-4D97-AF65-F5344CB8AC3E}">
        <p14:creationId xmlns:p14="http://schemas.microsoft.com/office/powerpoint/2010/main" val="31310611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81E172-4FA3-430F-9F6D-2B39E2B83334}" type="slidenum">
              <a:rPr lang="zh-CN" altLang="en-US" smtClean="0"/>
              <a:pPr/>
              <a:t>44</a:t>
            </a:fld>
            <a:endParaRPr lang="zh-CN" altLang="en-US"/>
          </a:p>
        </p:txBody>
      </p:sp>
    </p:spTree>
    <p:extLst>
      <p:ext uri="{BB962C8B-B14F-4D97-AF65-F5344CB8AC3E}">
        <p14:creationId xmlns:p14="http://schemas.microsoft.com/office/powerpoint/2010/main" val="33609385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81E172-4FA3-430F-9F6D-2B39E2B83334}" type="slidenum">
              <a:rPr lang="zh-CN" altLang="en-US" smtClean="0"/>
              <a:pPr/>
              <a:t>46</a:t>
            </a:fld>
            <a:endParaRPr lang="zh-CN" altLang="en-US"/>
          </a:p>
        </p:txBody>
      </p:sp>
    </p:spTree>
    <p:extLst>
      <p:ext uri="{BB962C8B-B14F-4D97-AF65-F5344CB8AC3E}">
        <p14:creationId xmlns:p14="http://schemas.microsoft.com/office/powerpoint/2010/main" val="1515217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81E172-4FA3-430F-9F6D-2B39E2B83334}" type="slidenum">
              <a:rPr lang="zh-CN" altLang="en-US" smtClean="0"/>
              <a:pPr/>
              <a:t>13</a:t>
            </a:fld>
            <a:endParaRPr lang="zh-CN" altLang="en-US"/>
          </a:p>
        </p:txBody>
      </p:sp>
    </p:spTree>
    <p:extLst>
      <p:ext uri="{BB962C8B-B14F-4D97-AF65-F5344CB8AC3E}">
        <p14:creationId xmlns:p14="http://schemas.microsoft.com/office/powerpoint/2010/main" val="2976497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4EFA1DE-A0CB-41D3-AA66-324EDB76FEDF}" type="slidenum">
              <a:rPr lang="zh-CN" altLang="en-US" smtClean="0"/>
              <a:pPr/>
              <a:t>14</a:t>
            </a:fld>
            <a:endParaRPr lang="zh-CN" altLang="en-US"/>
          </a:p>
        </p:txBody>
      </p:sp>
    </p:spTree>
    <p:extLst>
      <p:ext uri="{BB962C8B-B14F-4D97-AF65-F5344CB8AC3E}">
        <p14:creationId xmlns:p14="http://schemas.microsoft.com/office/powerpoint/2010/main" val="3114275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4EFA1DE-A0CB-41D3-AA66-324EDB76FEDF}" type="slidenum">
              <a:rPr lang="zh-CN" altLang="en-US" smtClean="0"/>
              <a:pPr/>
              <a:t>15</a:t>
            </a:fld>
            <a:endParaRPr lang="zh-CN" altLang="en-US"/>
          </a:p>
        </p:txBody>
      </p:sp>
    </p:spTree>
    <p:extLst>
      <p:ext uri="{BB962C8B-B14F-4D97-AF65-F5344CB8AC3E}">
        <p14:creationId xmlns:p14="http://schemas.microsoft.com/office/powerpoint/2010/main" val="3114275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EFA1DE-A0CB-41D3-AA66-324EDB76FEDF}" type="slidenum">
              <a:rPr lang="zh-CN" altLang="en-US" smtClean="0"/>
              <a:pPr/>
              <a:t>16</a:t>
            </a:fld>
            <a:endParaRPr lang="zh-CN" altLang="en-US"/>
          </a:p>
        </p:txBody>
      </p:sp>
    </p:spTree>
    <p:extLst>
      <p:ext uri="{BB962C8B-B14F-4D97-AF65-F5344CB8AC3E}">
        <p14:creationId xmlns:p14="http://schemas.microsoft.com/office/powerpoint/2010/main" val="3114275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EFA1DE-A0CB-41D3-AA66-324EDB76FEDF}" type="slidenum">
              <a:rPr lang="zh-CN" altLang="en-US" smtClean="0"/>
              <a:pPr/>
              <a:t>17</a:t>
            </a:fld>
            <a:endParaRPr lang="zh-CN" altLang="en-US"/>
          </a:p>
        </p:txBody>
      </p:sp>
    </p:spTree>
    <p:extLst>
      <p:ext uri="{BB962C8B-B14F-4D97-AF65-F5344CB8AC3E}">
        <p14:creationId xmlns:p14="http://schemas.microsoft.com/office/powerpoint/2010/main" val="3114275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4EFA1DE-A0CB-41D3-AA66-324EDB76FEDF}" type="slidenum">
              <a:rPr lang="zh-CN" altLang="en-US" smtClean="0"/>
              <a:pPr/>
              <a:t>18</a:t>
            </a:fld>
            <a:endParaRPr lang="zh-CN" altLang="en-US"/>
          </a:p>
        </p:txBody>
      </p:sp>
    </p:spTree>
    <p:extLst>
      <p:ext uri="{BB962C8B-B14F-4D97-AF65-F5344CB8AC3E}">
        <p14:creationId xmlns:p14="http://schemas.microsoft.com/office/powerpoint/2010/main" val="3114275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Image 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24387175" cy="13716000"/>
          </a:xfrm>
        </p:spPr>
        <p:txBody>
          <a:bodyPr rtlCol="0">
            <a:normAutofit/>
          </a:bodyPr>
          <a:lstStyle>
            <a:lvl1pPr marL="0" indent="0">
              <a:buNone/>
              <a:defRPr sz="3200"/>
            </a:lvl1pPr>
          </a:lstStyle>
          <a:p>
            <a:pPr lvl="0"/>
            <a:endParaRPr lang="en-US" noProof="0" dirty="0"/>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Portfolio Three">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16332200" y="0"/>
            <a:ext cx="8054975" cy="13716000"/>
          </a:xfrm>
        </p:spPr>
        <p:txBody>
          <a:bodyPr rtlCol="0">
            <a:normAutofit/>
          </a:bodyPr>
          <a:lstStyle>
            <a:lvl1pPr>
              <a:defRPr sz="2400"/>
            </a:lvl1pPr>
          </a:lstStyle>
          <a:p>
            <a:pPr lvl="0"/>
            <a:endParaRPr lang="en-US" noProof="0"/>
          </a:p>
        </p:txBody>
      </p:sp>
      <p:sp>
        <p:nvSpPr>
          <p:cNvPr id="6" name="Picture Placeholder 2"/>
          <p:cNvSpPr>
            <a:spLocks noGrp="1"/>
          </p:cNvSpPr>
          <p:nvPr>
            <p:ph type="pic" sz="quarter" idx="12"/>
          </p:nvPr>
        </p:nvSpPr>
        <p:spPr>
          <a:xfrm>
            <a:off x="0" y="0"/>
            <a:ext cx="8054975" cy="13716000"/>
          </a:xfrm>
        </p:spPr>
        <p:txBody>
          <a:bodyPr rtlCol="0">
            <a:normAutofit/>
          </a:bodyPr>
          <a:lstStyle>
            <a:lvl1pPr>
              <a:defRPr sz="2400"/>
            </a:lvl1pPr>
          </a:lstStyle>
          <a:p>
            <a:pPr lvl="0"/>
            <a:endParaRPr lang="en-US" noProof="0"/>
          </a:p>
        </p:txBody>
      </p:sp>
      <p:sp>
        <p:nvSpPr>
          <p:cNvPr id="7" name="Picture Placeholder 2"/>
          <p:cNvSpPr>
            <a:spLocks noGrp="1"/>
          </p:cNvSpPr>
          <p:nvPr>
            <p:ph type="pic" sz="quarter" idx="13"/>
          </p:nvPr>
        </p:nvSpPr>
        <p:spPr>
          <a:xfrm>
            <a:off x="8166100" y="0"/>
            <a:ext cx="8054975" cy="6858000"/>
          </a:xfrm>
        </p:spPr>
        <p:txBody>
          <a:bodyPr rtlCol="0">
            <a:normAutofit/>
          </a:bodyPr>
          <a:lstStyle>
            <a:lvl1pPr>
              <a:defRPr sz="2400"/>
            </a:lvl1pPr>
          </a:lstStyle>
          <a:p>
            <a:pPr lvl="0"/>
            <a:endParaRPr lang="en-US" noProof="0"/>
          </a:p>
        </p:txBody>
      </p:sp>
      <p:sp>
        <p:nvSpPr>
          <p:cNvPr id="8" name="Picture Placeholder 2"/>
          <p:cNvSpPr>
            <a:spLocks noGrp="1"/>
          </p:cNvSpPr>
          <p:nvPr>
            <p:ph type="pic" sz="quarter" idx="14"/>
          </p:nvPr>
        </p:nvSpPr>
        <p:spPr>
          <a:xfrm>
            <a:off x="8166100" y="6976872"/>
            <a:ext cx="8054975" cy="6739128"/>
          </a:xfrm>
        </p:spPr>
        <p:txBody>
          <a:bodyPr rtlCol="0">
            <a:normAutofit/>
          </a:bodyPr>
          <a:lstStyle>
            <a:lvl1pPr>
              <a:defRPr sz="2400"/>
            </a:lvl1pPr>
          </a:lstStyle>
          <a:p>
            <a:pPr lvl="0"/>
            <a:endParaRPr lang="en-US" noProof="0"/>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dividual Project">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1722438" y="3190890"/>
            <a:ext cx="9485004" cy="6858000"/>
          </a:xfrm>
        </p:spPr>
        <p:txBody>
          <a:bodyPr rtlCol="0">
            <a:normAutofit/>
          </a:bodyPr>
          <a:lstStyle>
            <a:lvl1pPr>
              <a:defRPr sz="2400"/>
            </a:lvl1pPr>
          </a:lstStyle>
          <a:p>
            <a:pPr lvl="0"/>
            <a:endParaRPr lang="en-US" noProof="0"/>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3" name="Rectangle 9"/>
          <p:cNvSpPr/>
          <p:nvPr userDrawn="1"/>
        </p:nvSpPr>
        <p:spPr>
          <a:xfrm>
            <a:off x="1447800" y="0"/>
            <a:ext cx="4991100" cy="26511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en-US">
              <a:solidFill>
                <a:srgbClr val="FFFFFF"/>
              </a:solidFill>
              <a:latin typeface="Calibri" charset="0"/>
              <a:ea typeface="MS PGothic" charset="0"/>
              <a:cs typeface="MS PGothic" charset="0"/>
            </a:endParaRPr>
          </a:p>
        </p:txBody>
      </p:sp>
      <p:sp>
        <p:nvSpPr>
          <p:cNvPr id="5" name="Picture Placeholder 3"/>
          <p:cNvSpPr>
            <a:spLocks noGrp="1"/>
          </p:cNvSpPr>
          <p:nvPr>
            <p:ph type="pic" sz="quarter" idx="10"/>
          </p:nvPr>
        </p:nvSpPr>
        <p:spPr>
          <a:xfrm>
            <a:off x="0" y="2103438"/>
            <a:ext cx="24387175" cy="7259637"/>
          </a:xfrm>
        </p:spPr>
        <p:txBody>
          <a:bodyPr rtlCol="0">
            <a:normAutofit/>
          </a:bodyPr>
          <a:lstStyle>
            <a:lvl1pPr>
              <a:defRPr sz="2400"/>
            </a:lvl1pPr>
          </a:lstStyle>
          <a:p>
            <a:pPr lvl="0"/>
            <a:endParaRPr lang="en-US" noProof="0"/>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A2C057-0FCE-481C-8F8C-C379F658049D}" type="datetimeFigureOut">
              <a:rPr lang="zh-CN" altLang="en-US" smtClean="0"/>
              <a:t>2021/8/26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8B8BF2-D09A-4AA3-BA94-FA815354BEE7}" type="slidenum">
              <a:rPr lang="zh-CN" altLang="en-US" smtClean="0"/>
              <a:t>‹#›</a:t>
            </a:fld>
            <a:endParaRPr lang="zh-CN" altLang="en-US"/>
          </a:p>
        </p:txBody>
      </p:sp>
    </p:spTree>
    <p:extLst>
      <p:ext uri="{BB962C8B-B14F-4D97-AF65-F5344CB8AC3E}">
        <p14:creationId xmlns:p14="http://schemas.microsoft.com/office/powerpoint/2010/main" val="7142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kumimoji="1" lang="zh-CN" altLang="en-US" dirty="0"/>
              <a:t>单击此处编辑母版标题样式</a:t>
            </a:r>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pPr>
              <a:defRPr/>
            </a:pPr>
            <a:fld id="{1B21FF63-86A7-C442-BD47-44F189A50682}" type="datetimeFigureOut">
              <a:rPr lang="en-US" smtClean="0"/>
              <a:t>8/26/2021</a:t>
            </a:fld>
            <a:endParaRPr lang="en-US"/>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5" name="幻灯片编号占位符 4"/>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pPr>
              <a:defRPr/>
            </a:pPr>
            <a:fld id="{1A4CB7D7-F4E8-4B48-A940-142B03E8A1F0}" type="slidenum">
              <a:rPr lang="en-US" smtClean="0"/>
              <a:t>‹#›</a:t>
            </a:fld>
            <a:endParaRPr lang="en-US"/>
          </a:p>
        </p:txBody>
      </p:sp>
      <p:sp>
        <p:nvSpPr>
          <p:cNvPr id="6" name="Picture Placeholder 22"/>
          <p:cNvSpPr>
            <a:spLocks noGrp="1"/>
          </p:cNvSpPr>
          <p:nvPr>
            <p:ph type="pic" sz="quarter" idx="15"/>
          </p:nvPr>
        </p:nvSpPr>
        <p:spPr>
          <a:xfrm>
            <a:off x="1267124" y="3423104"/>
            <a:ext cx="2261721" cy="2261426"/>
          </a:xfrm>
          <a:prstGeom prst="rect">
            <a:avLst/>
          </a:prstGeom>
        </p:spPr>
        <p:txBody>
          <a:bodyPr rtlCol="0">
            <a:normAutofit/>
          </a:bodyPr>
          <a:lstStyle>
            <a:lvl1pPr>
              <a:defRPr sz="3200">
                <a:latin typeface="微软雅黑" panose="020B0503020204020204" pitchFamily="34" charset="-122"/>
                <a:ea typeface="微软雅黑" panose="020B0503020204020204" pitchFamily="34" charset="-122"/>
              </a:defRPr>
            </a:lvl1pPr>
          </a:lstStyle>
          <a:p>
            <a:pPr lvl="0"/>
            <a:endParaRPr lang="en-US" noProof="0"/>
          </a:p>
        </p:txBody>
      </p:sp>
      <p:sp>
        <p:nvSpPr>
          <p:cNvPr id="9" name="Picture Placeholder 22"/>
          <p:cNvSpPr>
            <a:spLocks noGrp="1"/>
          </p:cNvSpPr>
          <p:nvPr>
            <p:ph type="pic" sz="quarter" idx="17"/>
          </p:nvPr>
        </p:nvSpPr>
        <p:spPr>
          <a:xfrm>
            <a:off x="17476788" y="3423104"/>
            <a:ext cx="2261721" cy="2261426"/>
          </a:xfrm>
          <a:prstGeom prst="rect">
            <a:avLst/>
          </a:prstGeom>
        </p:spPr>
        <p:txBody>
          <a:bodyPr rtlCol="0">
            <a:normAutofit/>
          </a:bodyPr>
          <a:lstStyle>
            <a:lvl1pPr>
              <a:defRPr sz="3200">
                <a:latin typeface="微软雅黑" panose="020B0503020204020204" pitchFamily="34" charset="-122"/>
                <a:ea typeface="微软雅黑" panose="020B0503020204020204" pitchFamily="34" charset="-122"/>
              </a:defRPr>
            </a:lvl1pPr>
          </a:lstStyle>
          <a:p>
            <a:pPr lvl="0"/>
            <a:endParaRPr lang="en-US" noProof="0"/>
          </a:p>
        </p:txBody>
      </p:sp>
      <p:sp>
        <p:nvSpPr>
          <p:cNvPr id="10" name="Picture Placeholder 22"/>
          <p:cNvSpPr>
            <a:spLocks noGrp="1"/>
          </p:cNvSpPr>
          <p:nvPr>
            <p:ph type="pic" sz="quarter" idx="18"/>
          </p:nvPr>
        </p:nvSpPr>
        <p:spPr>
          <a:xfrm>
            <a:off x="8332788" y="3423104"/>
            <a:ext cx="2261721" cy="2261426"/>
          </a:xfrm>
          <a:prstGeom prst="rect">
            <a:avLst/>
          </a:prstGeom>
        </p:spPr>
        <p:txBody>
          <a:bodyPr rtlCol="0">
            <a:normAutofit/>
          </a:bodyPr>
          <a:lstStyle>
            <a:lvl1pPr>
              <a:defRPr sz="3200">
                <a:latin typeface="微软雅黑" panose="020B0503020204020204" pitchFamily="34" charset="-122"/>
                <a:ea typeface="微软雅黑" panose="020B0503020204020204" pitchFamily="34" charset="-122"/>
              </a:defRPr>
            </a:lvl1pPr>
          </a:lstStyle>
          <a:p>
            <a:pPr lvl="0"/>
            <a:endParaRPr lang="en-US" noProof="0"/>
          </a:p>
        </p:txBody>
      </p:sp>
      <p:sp>
        <p:nvSpPr>
          <p:cNvPr id="11" name="Picture Placeholder 22"/>
          <p:cNvSpPr>
            <a:spLocks noGrp="1"/>
          </p:cNvSpPr>
          <p:nvPr>
            <p:ph type="pic" sz="quarter" idx="19"/>
          </p:nvPr>
        </p:nvSpPr>
        <p:spPr>
          <a:xfrm>
            <a:off x="17469833" y="5836930"/>
            <a:ext cx="2261721" cy="2261426"/>
          </a:xfrm>
          <a:prstGeom prst="rect">
            <a:avLst/>
          </a:prstGeom>
        </p:spPr>
        <p:txBody>
          <a:bodyPr rtlCol="0">
            <a:normAutofit/>
          </a:bodyPr>
          <a:lstStyle>
            <a:lvl1pPr>
              <a:defRPr sz="3200">
                <a:latin typeface="微软雅黑" panose="020B0503020204020204" pitchFamily="34" charset="-122"/>
                <a:ea typeface="微软雅黑" panose="020B0503020204020204" pitchFamily="34" charset="-122"/>
              </a:defRPr>
            </a:lvl1pPr>
          </a:lstStyle>
          <a:p>
            <a:pPr lvl="0"/>
            <a:endParaRPr lang="en-US" noProof="0"/>
          </a:p>
        </p:txBody>
      </p:sp>
      <p:sp>
        <p:nvSpPr>
          <p:cNvPr id="12" name="Picture Placeholder 22"/>
          <p:cNvSpPr>
            <a:spLocks noGrp="1"/>
          </p:cNvSpPr>
          <p:nvPr>
            <p:ph type="pic" sz="quarter" idx="20"/>
          </p:nvPr>
        </p:nvSpPr>
        <p:spPr>
          <a:xfrm>
            <a:off x="1267124" y="6003175"/>
            <a:ext cx="2261721" cy="2261426"/>
          </a:xfrm>
          <a:prstGeom prst="rect">
            <a:avLst/>
          </a:prstGeom>
        </p:spPr>
        <p:txBody>
          <a:bodyPr rtlCol="0">
            <a:normAutofit/>
          </a:bodyPr>
          <a:lstStyle>
            <a:lvl1pPr>
              <a:defRPr sz="3200">
                <a:latin typeface="微软雅黑" panose="020B0503020204020204" pitchFamily="34" charset="-122"/>
                <a:ea typeface="微软雅黑" panose="020B0503020204020204" pitchFamily="34" charset="-122"/>
              </a:defRPr>
            </a:lvl1pPr>
          </a:lstStyle>
          <a:p>
            <a:pPr lvl="0"/>
            <a:endParaRPr lang="en-US" noProof="0"/>
          </a:p>
        </p:txBody>
      </p:sp>
      <p:sp>
        <p:nvSpPr>
          <p:cNvPr id="13" name="Picture Placeholder 22"/>
          <p:cNvSpPr>
            <a:spLocks noGrp="1"/>
          </p:cNvSpPr>
          <p:nvPr>
            <p:ph type="pic" sz="quarter" idx="21"/>
          </p:nvPr>
        </p:nvSpPr>
        <p:spPr>
          <a:xfrm>
            <a:off x="8332788" y="6003175"/>
            <a:ext cx="2261721" cy="2261426"/>
          </a:xfrm>
          <a:prstGeom prst="rect">
            <a:avLst/>
          </a:prstGeom>
        </p:spPr>
        <p:txBody>
          <a:bodyPr rtlCol="0">
            <a:normAutofit/>
          </a:bodyPr>
          <a:lstStyle>
            <a:lvl1pPr>
              <a:defRPr sz="3200">
                <a:latin typeface="微软雅黑" panose="020B0503020204020204" pitchFamily="34" charset="-122"/>
                <a:ea typeface="微软雅黑" panose="020B0503020204020204" pitchFamily="34" charset="-122"/>
              </a:defRPr>
            </a:lvl1pPr>
          </a:lstStyle>
          <a:p>
            <a:pPr lvl="0"/>
            <a:endParaRPr lang="en-US" noProof="0"/>
          </a:p>
        </p:txBody>
      </p:sp>
      <p:sp>
        <p:nvSpPr>
          <p:cNvPr id="14" name="Picture Placeholder 22"/>
          <p:cNvSpPr>
            <a:spLocks noGrp="1"/>
          </p:cNvSpPr>
          <p:nvPr>
            <p:ph type="pic" sz="quarter" idx="22"/>
          </p:nvPr>
        </p:nvSpPr>
        <p:spPr>
          <a:xfrm>
            <a:off x="1219200" y="8509017"/>
            <a:ext cx="2261721" cy="2261426"/>
          </a:xfrm>
          <a:prstGeom prst="rect">
            <a:avLst/>
          </a:prstGeom>
        </p:spPr>
        <p:txBody>
          <a:bodyPr rtlCol="0">
            <a:normAutofit/>
          </a:bodyPr>
          <a:lstStyle>
            <a:lvl1pPr>
              <a:defRPr sz="3200">
                <a:latin typeface="微软雅黑" panose="020B0503020204020204" pitchFamily="34" charset="-122"/>
                <a:ea typeface="微软雅黑" panose="020B0503020204020204" pitchFamily="34" charset="-122"/>
              </a:defRPr>
            </a:lvl1pPr>
          </a:lstStyle>
          <a:p>
            <a:pPr lvl="0"/>
            <a:endParaRPr lang="en-US" noProof="0"/>
          </a:p>
        </p:txBody>
      </p:sp>
      <p:sp>
        <p:nvSpPr>
          <p:cNvPr id="15" name="Picture Placeholder 22"/>
          <p:cNvSpPr>
            <a:spLocks noGrp="1"/>
          </p:cNvSpPr>
          <p:nvPr>
            <p:ph type="pic" sz="quarter" idx="23"/>
          </p:nvPr>
        </p:nvSpPr>
        <p:spPr>
          <a:xfrm>
            <a:off x="8332788" y="8509017"/>
            <a:ext cx="2261721" cy="2261426"/>
          </a:xfrm>
          <a:prstGeom prst="rect">
            <a:avLst/>
          </a:prstGeom>
        </p:spPr>
        <p:txBody>
          <a:bodyPr rtlCol="0">
            <a:normAutofit/>
          </a:bodyPr>
          <a:lstStyle>
            <a:lvl1pPr>
              <a:defRPr sz="3200">
                <a:latin typeface="微软雅黑" panose="020B0503020204020204" pitchFamily="34" charset="-122"/>
                <a:ea typeface="微软雅黑" panose="020B0503020204020204" pitchFamily="34" charset="-122"/>
              </a:defRPr>
            </a:lvl1pPr>
          </a:lstStyle>
          <a:p>
            <a:pPr lvl="0"/>
            <a:endParaRPr lang="en-US" noProof="0"/>
          </a:p>
        </p:txBody>
      </p:sp>
      <p:sp>
        <p:nvSpPr>
          <p:cNvPr id="16" name="Picture Placeholder 22"/>
          <p:cNvSpPr>
            <a:spLocks noGrp="1"/>
          </p:cNvSpPr>
          <p:nvPr>
            <p:ph type="pic" sz="quarter" idx="24"/>
          </p:nvPr>
        </p:nvSpPr>
        <p:spPr>
          <a:xfrm>
            <a:off x="17476788" y="8509017"/>
            <a:ext cx="2261721" cy="2261426"/>
          </a:xfrm>
          <a:prstGeom prst="rect">
            <a:avLst/>
          </a:prstGeom>
        </p:spPr>
        <p:txBody>
          <a:bodyPr rtlCol="0">
            <a:normAutofit/>
          </a:bodyPr>
          <a:lstStyle>
            <a:lvl1pPr>
              <a:defRPr sz="3200">
                <a:latin typeface="微软雅黑" panose="020B0503020204020204" pitchFamily="34" charset="-122"/>
                <a:ea typeface="微软雅黑" panose="020B0503020204020204" pitchFamily="34" charset="-122"/>
              </a:defRPr>
            </a:lvl1pPr>
          </a:lstStyle>
          <a:p>
            <a:pPr lvl="0"/>
            <a:endParaRPr lang="en-US" noProof="0"/>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10" name="Picture Placeholder 8"/>
          <p:cNvSpPr>
            <a:spLocks noGrp="1"/>
          </p:cNvSpPr>
          <p:nvPr>
            <p:ph type="pic" sz="quarter" idx="10"/>
          </p:nvPr>
        </p:nvSpPr>
        <p:spPr>
          <a:xfrm>
            <a:off x="13181013" y="2790825"/>
            <a:ext cx="9483725" cy="9485313"/>
          </a:xfrm>
        </p:spPr>
        <p:txBody>
          <a:bodyPr rtlCol="0">
            <a:normAutofit/>
          </a:bodyPr>
          <a:lstStyle>
            <a:lvl1pPr marL="0" indent="0">
              <a:buNone/>
              <a:defRPr sz="3600">
                <a:solidFill>
                  <a:schemeClr val="tx1"/>
                </a:solidFill>
              </a:defRPr>
            </a:lvl1pPr>
          </a:lstStyle>
          <a:p>
            <a:pPr lvl="0"/>
            <a:endParaRPr lang="en-US" noProof="0" dirty="0"/>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Meet the Team">
    <p:spTree>
      <p:nvGrpSpPr>
        <p:cNvPr id="1" name=""/>
        <p:cNvGrpSpPr/>
        <p:nvPr/>
      </p:nvGrpSpPr>
      <p:grpSpPr>
        <a:xfrm>
          <a:off x="0" y="0"/>
          <a:ext cx="0" cy="0"/>
          <a:chOff x="0" y="0"/>
          <a:chExt cx="0" cy="0"/>
        </a:xfrm>
      </p:grpSpPr>
      <p:sp>
        <p:nvSpPr>
          <p:cNvPr id="23" name="Picture Placeholder 22"/>
          <p:cNvSpPr>
            <a:spLocks noGrp="1"/>
          </p:cNvSpPr>
          <p:nvPr>
            <p:ph type="pic" sz="quarter" idx="15"/>
          </p:nvPr>
        </p:nvSpPr>
        <p:spPr>
          <a:xfrm>
            <a:off x="2219145" y="3183470"/>
            <a:ext cx="4267756" cy="4267200"/>
          </a:xfrm>
          <a:prstGeom prst="rect">
            <a:avLst/>
          </a:prstGeom>
        </p:spPr>
        <p:txBody>
          <a:bodyPr rtlCol="0">
            <a:normAutofit/>
          </a:bodyPr>
          <a:lstStyle>
            <a:lvl1pPr>
              <a:defRPr sz="3200"/>
            </a:lvl1pPr>
          </a:lstStyle>
          <a:p>
            <a:pPr lvl="0"/>
            <a:endParaRPr lang="en-US" noProof="0"/>
          </a:p>
        </p:txBody>
      </p:sp>
      <p:sp>
        <p:nvSpPr>
          <p:cNvPr id="18" name="Picture Placeholder 22"/>
          <p:cNvSpPr>
            <a:spLocks noGrp="1"/>
          </p:cNvSpPr>
          <p:nvPr>
            <p:ph type="pic" sz="quarter" idx="16"/>
          </p:nvPr>
        </p:nvSpPr>
        <p:spPr>
          <a:xfrm>
            <a:off x="7316152" y="3183470"/>
            <a:ext cx="4267756" cy="4267200"/>
          </a:xfrm>
          <a:prstGeom prst="rect">
            <a:avLst/>
          </a:prstGeom>
        </p:spPr>
        <p:txBody>
          <a:bodyPr rtlCol="0">
            <a:normAutofit/>
          </a:bodyPr>
          <a:lstStyle>
            <a:lvl1pPr>
              <a:defRPr sz="3200"/>
            </a:lvl1pPr>
          </a:lstStyle>
          <a:p>
            <a:pPr lvl="0"/>
            <a:endParaRPr lang="en-US" noProof="0"/>
          </a:p>
        </p:txBody>
      </p:sp>
      <p:sp>
        <p:nvSpPr>
          <p:cNvPr id="19" name="Picture Placeholder 22"/>
          <p:cNvSpPr>
            <a:spLocks noGrp="1"/>
          </p:cNvSpPr>
          <p:nvPr>
            <p:ph type="pic" sz="quarter" idx="17"/>
          </p:nvPr>
        </p:nvSpPr>
        <p:spPr>
          <a:xfrm>
            <a:off x="12193587" y="3183470"/>
            <a:ext cx="4267756" cy="4267200"/>
          </a:xfrm>
          <a:prstGeom prst="rect">
            <a:avLst/>
          </a:prstGeom>
        </p:spPr>
        <p:txBody>
          <a:bodyPr rtlCol="0">
            <a:normAutofit/>
          </a:bodyPr>
          <a:lstStyle>
            <a:lvl1pPr>
              <a:defRPr sz="3200"/>
            </a:lvl1pPr>
          </a:lstStyle>
          <a:p>
            <a:pPr lvl="0"/>
            <a:endParaRPr lang="en-US" noProof="0"/>
          </a:p>
        </p:txBody>
      </p:sp>
      <p:sp>
        <p:nvSpPr>
          <p:cNvPr id="20" name="Picture Placeholder 22"/>
          <p:cNvSpPr>
            <a:spLocks noGrp="1"/>
          </p:cNvSpPr>
          <p:nvPr>
            <p:ph type="pic" sz="quarter" idx="18"/>
          </p:nvPr>
        </p:nvSpPr>
        <p:spPr>
          <a:xfrm>
            <a:off x="17071022" y="3183470"/>
            <a:ext cx="4267756" cy="4267200"/>
          </a:xfrm>
          <a:prstGeom prst="rect">
            <a:avLst/>
          </a:prstGeom>
        </p:spPr>
        <p:txBody>
          <a:bodyPr rtlCol="0">
            <a:normAutofit/>
          </a:bodyPr>
          <a:lstStyle>
            <a:lvl1pPr>
              <a:defRPr sz="3200"/>
            </a:lvl1pPr>
          </a:lstStyle>
          <a:p>
            <a:pPr lvl="0"/>
            <a:endParaRPr lang="en-US" noProof="0"/>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dividual of the Team">
    <p:spTree>
      <p:nvGrpSpPr>
        <p:cNvPr id="1" name=""/>
        <p:cNvGrpSpPr/>
        <p:nvPr/>
      </p:nvGrpSpPr>
      <p:grpSpPr>
        <a:xfrm>
          <a:off x="0" y="0"/>
          <a:ext cx="0" cy="0"/>
          <a:chOff x="0" y="0"/>
          <a:chExt cx="0" cy="0"/>
        </a:xfrm>
      </p:grpSpPr>
      <p:sp>
        <p:nvSpPr>
          <p:cNvPr id="23" name="Picture Placeholder 22"/>
          <p:cNvSpPr>
            <a:spLocks noGrp="1"/>
          </p:cNvSpPr>
          <p:nvPr>
            <p:ph type="pic" sz="quarter" idx="15"/>
          </p:nvPr>
        </p:nvSpPr>
        <p:spPr>
          <a:xfrm>
            <a:off x="1722438" y="3417253"/>
            <a:ext cx="6332712" cy="6331888"/>
          </a:xfrm>
          <a:prstGeom prst="rect">
            <a:avLst/>
          </a:prstGeom>
        </p:spPr>
        <p:txBody>
          <a:bodyPr rtlCol="0">
            <a:normAutofit/>
          </a:bodyPr>
          <a:lstStyle>
            <a:lvl1pPr>
              <a:defRPr sz="3200"/>
            </a:lvl1pPr>
          </a:lstStyle>
          <a:p>
            <a:pPr lvl="0"/>
            <a:endParaRPr lang="en-US" noProof="0"/>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Individual of the Team">
    <p:spTree>
      <p:nvGrpSpPr>
        <p:cNvPr id="1" name=""/>
        <p:cNvGrpSpPr/>
        <p:nvPr/>
      </p:nvGrpSpPr>
      <p:grpSpPr>
        <a:xfrm>
          <a:off x="0" y="0"/>
          <a:ext cx="0" cy="0"/>
          <a:chOff x="0" y="0"/>
          <a:chExt cx="0" cy="0"/>
        </a:xfrm>
      </p:grpSpPr>
      <p:sp>
        <p:nvSpPr>
          <p:cNvPr id="23" name="Picture Placeholder 22"/>
          <p:cNvSpPr>
            <a:spLocks noGrp="1"/>
          </p:cNvSpPr>
          <p:nvPr>
            <p:ph type="pic" sz="quarter" idx="15"/>
          </p:nvPr>
        </p:nvSpPr>
        <p:spPr>
          <a:xfrm>
            <a:off x="0" y="0"/>
            <a:ext cx="12193588" cy="13870508"/>
          </a:xfrm>
          <a:prstGeom prst="rect">
            <a:avLst/>
          </a:prstGeom>
        </p:spPr>
        <p:txBody>
          <a:bodyPr rtlCol="0">
            <a:normAutofit/>
          </a:bodyPr>
          <a:lstStyle>
            <a:lvl1pPr>
              <a:defRPr sz="3200"/>
            </a:lvl1pPr>
          </a:lstStyle>
          <a:p>
            <a:pPr lvl="0"/>
            <a:endParaRPr lang="en-US" noProof="0"/>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Portfolio Two">
    <p:spTree>
      <p:nvGrpSpPr>
        <p:cNvPr id="1" name=""/>
        <p:cNvGrpSpPr/>
        <p:nvPr/>
      </p:nvGrpSpPr>
      <p:grpSpPr>
        <a:xfrm>
          <a:off x="0" y="0"/>
          <a:ext cx="0" cy="0"/>
          <a:chOff x="0" y="0"/>
          <a:chExt cx="0" cy="0"/>
        </a:xfrm>
      </p:grpSpPr>
      <p:sp>
        <p:nvSpPr>
          <p:cNvPr id="37" name="Picture Placeholder 13"/>
          <p:cNvSpPr>
            <a:spLocks noGrp="1" noChangeAspect="1"/>
          </p:cNvSpPr>
          <p:nvPr>
            <p:ph type="pic" sz="quarter" idx="15"/>
          </p:nvPr>
        </p:nvSpPr>
        <p:spPr>
          <a:xfrm>
            <a:off x="2319943" y="3048002"/>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38" name="Picture Placeholder 13"/>
          <p:cNvSpPr>
            <a:spLocks noGrp="1" noChangeAspect="1"/>
          </p:cNvSpPr>
          <p:nvPr>
            <p:ph type="pic" sz="quarter" idx="16"/>
          </p:nvPr>
        </p:nvSpPr>
        <p:spPr>
          <a:xfrm>
            <a:off x="4644806" y="3048002"/>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40" name="Picture Placeholder 13"/>
          <p:cNvSpPr>
            <a:spLocks noGrp="1" noChangeAspect="1"/>
          </p:cNvSpPr>
          <p:nvPr>
            <p:ph type="pic" sz="quarter" idx="18"/>
          </p:nvPr>
        </p:nvSpPr>
        <p:spPr>
          <a:xfrm>
            <a:off x="2319943" y="5370469"/>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42" name="Picture Placeholder 13"/>
          <p:cNvSpPr>
            <a:spLocks noGrp="1" noChangeAspect="1"/>
          </p:cNvSpPr>
          <p:nvPr>
            <p:ph type="pic" sz="quarter" idx="20"/>
          </p:nvPr>
        </p:nvSpPr>
        <p:spPr>
          <a:xfrm>
            <a:off x="2311234" y="7706642"/>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43" name="Picture Placeholder 13"/>
          <p:cNvSpPr>
            <a:spLocks noGrp="1" noChangeAspect="1"/>
          </p:cNvSpPr>
          <p:nvPr>
            <p:ph type="pic" sz="quarter" idx="21"/>
          </p:nvPr>
        </p:nvSpPr>
        <p:spPr>
          <a:xfrm>
            <a:off x="4644806" y="7706642"/>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44" name="Picture Placeholder 13"/>
          <p:cNvSpPr>
            <a:spLocks noGrp="1" noChangeAspect="1"/>
          </p:cNvSpPr>
          <p:nvPr>
            <p:ph type="pic" sz="quarter" idx="22"/>
          </p:nvPr>
        </p:nvSpPr>
        <p:spPr>
          <a:xfrm>
            <a:off x="6969669" y="7706642"/>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45" name="Picture Placeholder 13"/>
          <p:cNvSpPr>
            <a:spLocks noGrp="1" noChangeAspect="1"/>
          </p:cNvSpPr>
          <p:nvPr>
            <p:ph type="pic" sz="quarter" idx="23"/>
          </p:nvPr>
        </p:nvSpPr>
        <p:spPr>
          <a:xfrm>
            <a:off x="2311234" y="10029109"/>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46" name="Picture Placeholder 13"/>
          <p:cNvSpPr>
            <a:spLocks noGrp="1" noChangeAspect="1"/>
          </p:cNvSpPr>
          <p:nvPr>
            <p:ph type="pic" sz="quarter" idx="24"/>
          </p:nvPr>
        </p:nvSpPr>
        <p:spPr>
          <a:xfrm>
            <a:off x="4644806" y="10029109"/>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48" name="Picture Placeholder 13"/>
          <p:cNvSpPr>
            <a:spLocks noGrp="1" noChangeAspect="1"/>
          </p:cNvSpPr>
          <p:nvPr>
            <p:ph type="pic" sz="quarter" idx="26"/>
          </p:nvPr>
        </p:nvSpPr>
        <p:spPr>
          <a:xfrm>
            <a:off x="6966442" y="3048002"/>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51" name="Picture Placeholder 13"/>
          <p:cNvSpPr>
            <a:spLocks noGrp="1" noChangeAspect="1"/>
          </p:cNvSpPr>
          <p:nvPr>
            <p:ph type="pic" sz="quarter" idx="29"/>
          </p:nvPr>
        </p:nvSpPr>
        <p:spPr>
          <a:xfrm>
            <a:off x="6966442" y="5370469"/>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52" name="Picture Placeholder 13"/>
          <p:cNvSpPr>
            <a:spLocks noGrp="1" noChangeAspect="1"/>
          </p:cNvSpPr>
          <p:nvPr>
            <p:ph type="pic" sz="quarter" idx="30"/>
          </p:nvPr>
        </p:nvSpPr>
        <p:spPr>
          <a:xfrm>
            <a:off x="9300016" y="5370469"/>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54" name="Picture Placeholder 13"/>
          <p:cNvSpPr>
            <a:spLocks noGrp="1" noChangeAspect="1"/>
          </p:cNvSpPr>
          <p:nvPr>
            <p:ph type="pic" sz="quarter" idx="32"/>
          </p:nvPr>
        </p:nvSpPr>
        <p:spPr>
          <a:xfrm>
            <a:off x="9291304" y="7706642"/>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57" name="Picture Placeholder 13"/>
          <p:cNvSpPr>
            <a:spLocks noGrp="1" noChangeAspect="1"/>
          </p:cNvSpPr>
          <p:nvPr>
            <p:ph type="pic" sz="quarter" idx="35"/>
          </p:nvPr>
        </p:nvSpPr>
        <p:spPr>
          <a:xfrm>
            <a:off x="9291304" y="10029109"/>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Portfolio Three">
    <p:spTree>
      <p:nvGrpSpPr>
        <p:cNvPr id="1" name=""/>
        <p:cNvGrpSpPr/>
        <p:nvPr/>
      </p:nvGrpSpPr>
      <p:grpSpPr>
        <a:xfrm>
          <a:off x="0" y="0"/>
          <a:ext cx="0" cy="0"/>
          <a:chOff x="0" y="0"/>
          <a:chExt cx="0" cy="0"/>
        </a:xfrm>
      </p:grpSpPr>
      <p:sp>
        <p:nvSpPr>
          <p:cNvPr id="23" name="Picture Placeholder 2"/>
          <p:cNvSpPr>
            <a:spLocks noGrp="1"/>
          </p:cNvSpPr>
          <p:nvPr>
            <p:ph type="pic" sz="quarter" idx="10"/>
          </p:nvPr>
        </p:nvSpPr>
        <p:spPr>
          <a:xfrm>
            <a:off x="2744788" y="3448050"/>
            <a:ext cx="6154737" cy="3568700"/>
          </a:xfrm>
        </p:spPr>
        <p:txBody>
          <a:bodyPr rtlCol="0">
            <a:normAutofit/>
          </a:bodyPr>
          <a:lstStyle>
            <a:lvl1pPr>
              <a:defRPr sz="2400"/>
            </a:lvl1pPr>
          </a:lstStyle>
          <a:p>
            <a:pPr lvl="0"/>
            <a:endParaRPr lang="en-US" noProof="0"/>
          </a:p>
        </p:txBody>
      </p:sp>
      <p:sp>
        <p:nvSpPr>
          <p:cNvPr id="27" name="Picture Placeholder 2"/>
          <p:cNvSpPr>
            <a:spLocks noGrp="1"/>
          </p:cNvSpPr>
          <p:nvPr>
            <p:ph type="pic" sz="quarter" idx="11"/>
          </p:nvPr>
        </p:nvSpPr>
        <p:spPr>
          <a:xfrm>
            <a:off x="9126826" y="3448050"/>
            <a:ext cx="6154737" cy="3568700"/>
          </a:xfrm>
        </p:spPr>
        <p:txBody>
          <a:bodyPr rtlCol="0">
            <a:normAutofit/>
          </a:bodyPr>
          <a:lstStyle>
            <a:lvl1pPr>
              <a:defRPr sz="2400"/>
            </a:lvl1pPr>
          </a:lstStyle>
          <a:p>
            <a:pPr lvl="0"/>
            <a:endParaRPr lang="en-US" noProof="0"/>
          </a:p>
        </p:txBody>
      </p:sp>
      <p:sp>
        <p:nvSpPr>
          <p:cNvPr id="28" name="Picture Placeholder 2"/>
          <p:cNvSpPr>
            <a:spLocks noGrp="1"/>
          </p:cNvSpPr>
          <p:nvPr>
            <p:ph type="pic" sz="quarter" idx="12"/>
          </p:nvPr>
        </p:nvSpPr>
        <p:spPr>
          <a:xfrm>
            <a:off x="15487322" y="3448050"/>
            <a:ext cx="6154737" cy="3568700"/>
          </a:xfrm>
        </p:spPr>
        <p:txBody>
          <a:bodyPr rtlCol="0">
            <a:normAutofit/>
          </a:bodyPr>
          <a:lstStyle>
            <a:lvl1pPr>
              <a:defRPr sz="2400"/>
            </a:lvl1pPr>
          </a:lstStyle>
          <a:p>
            <a:pPr lvl="0"/>
            <a:endParaRPr lang="en-US" noProof="0"/>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219200" y="549275"/>
            <a:ext cx="21948775" cy="2286000"/>
          </a:xfrm>
          <a:prstGeom prst="rect">
            <a:avLst/>
          </a:prstGeom>
          <a:noFill/>
          <a:ln>
            <a:noFill/>
          </a:ln>
        </p:spPr>
        <p:txBody>
          <a:bodyPr vert="horz" wrap="square" lIns="217728" tIns="108864" rIns="217728" bIns="108864" numCol="1" anchor="ctr" anchorCtr="0" compatLnSpc="1"/>
          <a:lstStyle/>
          <a:p>
            <a:pPr lvl="0"/>
            <a:r>
              <a:rPr lang="en-US" altLang="zh-CN" dirty="0"/>
              <a:t>Click to edit Master title style</a:t>
            </a:r>
          </a:p>
        </p:txBody>
      </p:sp>
      <p:sp>
        <p:nvSpPr>
          <p:cNvPr id="1027" name="Text Placeholder 2"/>
          <p:cNvSpPr>
            <a:spLocks noGrp="1"/>
          </p:cNvSpPr>
          <p:nvPr>
            <p:ph type="body" idx="1"/>
          </p:nvPr>
        </p:nvSpPr>
        <p:spPr bwMode="auto">
          <a:xfrm>
            <a:off x="1219200" y="3200400"/>
            <a:ext cx="21948775" cy="9051925"/>
          </a:xfrm>
          <a:prstGeom prst="rect">
            <a:avLst/>
          </a:prstGeom>
          <a:noFill/>
          <a:ln>
            <a:noFill/>
          </a:ln>
        </p:spPr>
        <p:txBody>
          <a:bodyPr vert="horz" wrap="square" lIns="217728" tIns="108864" rIns="217728" bIns="108864" numCol="1" anchor="t" anchorCtr="0" compatLnSpc="1"/>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p:cNvSpPr>
            <a:spLocks noGrp="1"/>
          </p:cNvSpPr>
          <p:nvPr>
            <p:ph type="dt" sz="half" idx="2"/>
          </p:nvPr>
        </p:nvSpPr>
        <p:spPr>
          <a:xfrm>
            <a:off x="1219200" y="12712700"/>
            <a:ext cx="5691188" cy="730250"/>
          </a:xfrm>
          <a:prstGeom prst="rect">
            <a:avLst/>
          </a:prstGeom>
        </p:spPr>
        <p:txBody>
          <a:bodyPr vert="horz" lIns="217728" tIns="108864" rIns="217728" bIns="108864" rtlCol="0" anchor="ctr"/>
          <a:lstStyle>
            <a:lvl1pPr algn="l" defTabSz="1088390" fontAlgn="auto">
              <a:spcBef>
                <a:spcPts val="0"/>
              </a:spcBef>
              <a:spcAft>
                <a:spcPts val="0"/>
              </a:spcAft>
              <a:defRPr sz="2900" smtClean="0">
                <a:solidFill>
                  <a:schemeClr val="tx1">
                    <a:tint val="75000"/>
                  </a:schemeClr>
                </a:solidFill>
                <a:latin typeface="微软雅黑" panose="020B0503020204020204" pitchFamily="34" charset="-122"/>
                <a:ea typeface="微软雅黑" panose="020B0503020204020204" pitchFamily="34" charset="-122"/>
                <a:cs typeface="+mn-cs"/>
              </a:defRPr>
            </a:lvl1pPr>
          </a:lstStyle>
          <a:p>
            <a:pPr>
              <a:defRPr/>
            </a:pPr>
            <a:fld id="{1B21FF63-86A7-C442-BD47-44F189A50682}" type="datetimeFigureOut">
              <a:rPr lang="en-US" smtClean="0"/>
              <a:t>8/26/2021</a:t>
            </a:fld>
            <a:endParaRPr lang="en-US"/>
          </a:p>
        </p:txBody>
      </p:sp>
      <p:sp>
        <p:nvSpPr>
          <p:cNvPr id="5" name="Footer Placeholder 4"/>
          <p:cNvSpPr>
            <a:spLocks noGrp="1"/>
          </p:cNvSpPr>
          <p:nvPr>
            <p:ph type="ftr" sz="quarter" idx="3"/>
          </p:nvPr>
        </p:nvSpPr>
        <p:spPr>
          <a:xfrm>
            <a:off x="8332788" y="12712700"/>
            <a:ext cx="7721600" cy="730250"/>
          </a:xfrm>
          <a:prstGeom prst="rect">
            <a:avLst/>
          </a:prstGeom>
        </p:spPr>
        <p:txBody>
          <a:bodyPr vert="horz" wrap="square" lIns="217728" tIns="108864" rIns="217728" bIns="108864" numCol="1" anchor="ctr" anchorCtr="0" compatLnSpc="1"/>
          <a:lstStyle>
            <a:lvl1pPr algn="ctr">
              <a:defRPr sz="2900">
                <a:solidFill>
                  <a:srgbClr val="A5A6A5"/>
                </a:solidFill>
                <a:latin typeface="微软雅黑" panose="020B0503020204020204" pitchFamily="34" charset="-122"/>
                <a:ea typeface="微软雅黑" panose="020B0503020204020204" pitchFamily="34" charset="-122"/>
              </a:defRPr>
            </a:lvl1pPr>
          </a:lstStyle>
          <a:p>
            <a:endParaRPr lang="zh-CN" altLang="en-US"/>
          </a:p>
        </p:txBody>
      </p:sp>
      <p:sp>
        <p:nvSpPr>
          <p:cNvPr id="6" name="Slide Number Placeholder 5"/>
          <p:cNvSpPr>
            <a:spLocks noGrp="1"/>
          </p:cNvSpPr>
          <p:nvPr>
            <p:ph type="sldNum" sz="quarter" idx="4"/>
          </p:nvPr>
        </p:nvSpPr>
        <p:spPr>
          <a:xfrm>
            <a:off x="17476788" y="12712700"/>
            <a:ext cx="5691187" cy="730250"/>
          </a:xfrm>
          <a:prstGeom prst="rect">
            <a:avLst/>
          </a:prstGeom>
        </p:spPr>
        <p:txBody>
          <a:bodyPr vert="horz" lIns="217728" tIns="108864" rIns="217728" bIns="108864" rtlCol="0" anchor="ctr"/>
          <a:lstStyle>
            <a:lvl1pPr algn="r" defTabSz="1088390" fontAlgn="auto">
              <a:spcBef>
                <a:spcPts val="0"/>
              </a:spcBef>
              <a:spcAft>
                <a:spcPts val="0"/>
              </a:spcAft>
              <a:defRPr sz="2900" smtClean="0">
                <a:solidFill>
                  <a:schemeClr val="tx1">
                    <a:tint val="75000"/>
                  </a:schemeClr>
                </a:solidFill>
                <a:latin typeface="微软雅黑" panose="020B0503020204020204" pitchFamily="34" charset="-122"/>
                <a:ea typeface="微软雅黑" panose="020B0503020204020204" pitchFamily="34" charset="-122"/>
                <a:cs typeface="+mn-cs"/>
              </a:defRPr>
            </a:lvl1pPr>
          </a:lstStyle>
          <a:p>
            <a:pPr>
              <a:defRPr/>
            </a:pPr>
            <a:fld id="{1A4CB7D7-F4E8-4B48-A940-142B03E8A1F0}" type="slidenum">
              <a:rPr lang="en-US" smtClean="0"/>
              <a:t>‹#›</a:t>
            </a:fld>
            <a:endParaRPr lang="en-US"/>
          </a:p>
        </p:txBody>
      </p:sp>
      <p:sp>
        <p:nvSpPr>
          <p:cNvPr id="9" name="Rectangle 8"/>
          <p:cNvSpPr/>
          <p:nvPr userDrawn="1"/>
        </p:nvSpPr>
        <p:spPr>
          <a:xfrm>
            <a:off x="1779588" y="0"/>
            <a:ext cx="3883025" cy="24923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en-US">
              <a:solidFill>
                <a:srgbClr val="FFFFFF"/>
              </a:solidFill>
              <a:latin typeface="微软雅黑" panose="020B0503020204020204" pitchFamily="34" charset="-122"/>
              <a:ea typeface="微软雅黑" panose="020B0503020204020204" pitchFamily="34" charset="-122"/>
              <a:cs typeface="MS PGothic"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2" r:id="rId12"/>
    <p:sldLayoutId id="2147483663" r:id="rId13"/>
  </p:sldLayoutIdLst>
  <p:transition spd="slow"/>
  <p:txStyles>
    <p:titleStyle>
      <a:lvl1pPr algn="ctr" defTabSz="1087120" rtl="0" fontAlgn="base">
        <a:spcBef>
          <a:spcPct val="0"/>
        </a:spcBef>
        <a:spcAft>
          <a:spcPct val="0"/>
        </a:spcAft>
        <a:defRPr sz="10500" kern="1200">
          <a:solidFill>
            <a:schemeClr val="tx1"/>
          </a:solidFill>
          <a:latin typeface="微软雅黑" panose="020B0503020204020204" pitchFamily="34" charset="-122"/>
          <a:ea typeface="微软雅黑" panose="020B0503020204020204" pitchFamily="34" charset="-122"/>
          <a:cs typeface="Open Sans"/>
        </a:defRPr>
      </a:lvl1pPr>
      <a:lvl2pPr algn="ctr" defTabSz="1087120" rtl="0" fontAlgn="base">
        <a:spcBef>
          <a:spcPct val="0"/>
        </a:spcBef>
        <a:spcAft>
          <a:spcPct val="0"/>
        </a:spcAft>
        <a:defRPr sz="10500">
          <a:solidFill>
            <a:schemeClr val="tx1"/>
          </a:solidFill>
          <a:latin typeface="Open Sans" charset="0"/>
          <a:ea typeface="MS PGothic" charset="0"/>
        </a:defRPr>
      </a:lvl2pPr>
      <a:lvl3pPr algn="ctr" defTabSz="1087120" rtl="0" fontAlgn="base">
        <a:spcBef>
          <a:spcPct val="0"/>
        </a:spcBef>
        <a:spcAft>
          <a:spcPct val="0"/>
        </a:spcAft>
        <a:defRPr sz="10500">
          <a:solidFill>
            <a:schemeClr val="tx1"/>
          </a:solidFill>
          <a:latin typeface="Open Sans" charset="0"/>
          <a:ea typeface="MS PGothic" charset="0"/>
        </a:defRPr>
      </a:lvl3pPr>
      <a:lvl4pPr algn="ctr" defTabSz="1087120" rtl="0" fontAlgn="base">
        <a:spcBef>
          <a:spcPct val="0"/>
        </a:spcBef>
        <a:spcAft>
          <a:spcPct val="0"/>
        </a:spcAft>
        <a:defRPr sz="10500">
          <a:solidFill>
            <a:schemeClr val="tx1"/>
          </a:solidFill>
          <a:latin typeface="Open Sans" charset="0"/>
          <a:ea typeface="MS PGothic" charset="0"/>
        </a:defRPr>
      </a:lvl4pPr>
      <a:lvl5pPr algn="ctr" defTabSz="1087120" rtl="0" fontAlgn="base">
        <a:spcBef>
          <a:spcPct val="0"/>
        </a:spcBef>
        <a:spcAft>
          <a:spcPct val="0"/>
        </a:spcAft>
        <a:defRPr sz="10500">
          <a:solidFill>
            <a:schemeClr val="tx1"/>
          </a:solidFill>
          <a:latin typeface="Open Sans" charset="0"/>
          <a:ea typeface="MS PGothic" charset="0"/>
        </a:defRPr>
      </a:lvl5pPr>
      <a:lvl6pPr marL="457200" algn="ctr" defTabSz="1087120" rtl="0" fontAlgn="base">
        <a:spcBef>
          <a:spcPct val="0"/>
        </a:spcBef>
        <a:spcAft>
          <a:spcPct val="0"/>
        </a:spcAft>
        <a:defRPr sz="10500">
          <a:solidFill>
            <a:schemeClr val="tx1"/>
          </a:solidFill>
          <a:latin typeface="Open Sans" charset="0"/>
          <a:ea typeface="MS PGothic" charset="0"/>
        </a:defRPr>
      </a:lvl6pPr>
      <a:lvl7pPr marL="914400" algn="ctr" defTabSz="1087120" rtl="0" fontAlgn="base">
        <a:spcBef>
          <a:spcPct val="0"/>
        </a:spcBef>
        <a:spcAft>
          <a:spcPct val="0"/>
        </a:spcAft>
        <a:defRPr sz="10500">
          <a:solidFill>
            <a:schemeClr val="tx1"/>
          </a:solidFill>
          <a:latin typeface="Open Sans" charset="0"/>
          <a:ea typeface="MS PGothic" charset="0"/>
        </a:defRPr>
      </a:lvl7pPr>
      <a:lvl8pPr marL="1371600" algn="ctr" defTabSz="1087120" rtl="0" fontAlgn="base">
        <a:spcBef>
          <a:spcPct val="0"/>
        </a:spcBef>
        <a:spcAft>
          <a:spcPct val="0"/>
        </a:spcAft>
        <a:defRPr sz="10500">
          <a:solidFill>
            <a:schemeClr val="tx1"/>
          </a:solidFill>
          <a:latin typeface="Open Sans" charset="0"/>
          <a:ea typeface="MS PGothic" charset="0"/>
        </a:defRPr>
      </a:lvl8pPr>
      <a:lvl9pPr marL="1828800" algn="ctr" defTabSz="1087120" rtl="0" fontAlgn="base">
        <a:spcBef>
          <a:spcPct val="0"/>
        </a:spcBef>
        <a:spcAft>
          <a:spcPct val="0"/>
        </a:spcAft>
        <a:defRPr sz="10500">
          <a:solidFill>
            <a:schemeClr val="tx1"/>
          </a:solidFill>
          <a:latin typeface="Open Sans" charset="0"/>
          <a:ea typeface="MS PGothic" charset="0"/>
        </a:defRPr>
      </a:lvl9pPr>
    </p:titleStyle>
    <p:bodyStyle>
      <a:lvl1pPr algn="l" defTabSz="1087120" rtl="0" fontAlgn="base">
        <a:spcBef>
          <a:spcPct val="20000"/>
        </a:spcBef>
        <a:spcAft>
          <a:spcPct val="0"/>
        </a:spcAft>
        <a:buFont typeface="Arial" panose="020B0604020202090204" pitchFamily="34" charset="0"/>
        <a:defRPr sz="7600" kern="1200">
          <a:solidFill>
            <a:schemeClr val="tx1"/>
          </a:solidFill>
          <a:latin typeface="微软雅黑" panose="020B0503020204020204" pitchFamily="34" charset="-122"/>
          <a:ea typeface="微软雅黑" panose="020B0503020204020204" pitchFamily="34" charset="-122"/>
          <a:cs typeface="Open Sans"/>
        </a:defRPr>
      </a:lvl1pPr>
      <a:lvl2pPr marL="1087755" algn="l" defTabSz="1087120" rtl="0" fontAlgn="base">
        <a:spcBef>
          <a:spcPct val="20000"/>
        </a:spcBef>
        <a:spcAft>
          <a:spcPct val="0"/>
        </a:spcAft>
        <a:buFont typeface="Arial" panose="020B0604020202090204" pitchFamily="34" charset="0"/>
        <a:defRPr sz="6700" kern="1200">
          <a:solidFill>
            <a:schemeClr val="tx1"/>
          </a:solidFill>
          <a:latin typeface="微软雅黑" panose="020B0503020204020204" pitchFamily="34" charset="-122"/>
          <a:ea typeface="微软雅黑" panose="020B0503020204020204" pitchFamily="34" charset="-122"/>
          <a:cs typeface="Open Sans"/>
        </a:defRPr>
      </a:lvl2pPr>
      <a:lvl3pPr marL="2176780" algn="l" defTabSz="1087120" rtl="0" fontAlgn="base">
        <a:spcBef>
          <a:spcPct val="20000"/>
        </a:spcBef>
        <a:spcAft>
          <a:spcPct val="0"/>
        </a:spcAft>
        <a:buFont typeface="Arial" panose="020B0604020202090204" pitchFamily="34" charset="0"/>
        <a:defRPr sz="5700" kern="1200">
          <a:solidFill>
            <a:schemeClr val="tx1"/>
          </a:solidFill>
          <a:latin typeface="微软雅黑" panose="020B0503020204020204" pitchFamily="34" charset="-122"/>
          <a:ea typeface="微软雅黑" panose="020B0503020204020204" pitchFamily="34" charset="-122"/>
          <a:cs typeface="Open Sans"/>
        </a:defRPr>
      </a:lvl3pPr>
      <a:lvl4pPr marL="3265805" algn="l" defTabSz="1087120" rtl="0" fontAlgn="base">
        <a:spcBef>
          <a:spcPct val="20000"/>
        </a:spcBef>
        <a:spcAft>
          <a:spcPct val="0"/>
        </a:spcAft>
        <a:buFont typeface="Arial" panose="020B0604020202090204" pitchFamily="34" charset="0"/>
        <a:defRPr sz="4800" kern="1200">
          <a:solidFill>
            <a:schemeClr val="tx1"/>
          </a:solidFill>
          <a:latin typeface="微软雅黑" panose="020B0503020204020204" pitchFamily="34" charset="-122"/>
          <a:ea typeface="微软雅黑" panose="020B0503020204020204" pitchFamily="34" charset="-122"/>
          <a:cs typeface="Open Sans"/>
        </a:defRPr>
      </a:lvl4pPr>
      <a:lvl5pPr marL="4354830" algn="l" defTabSz="1087120" rtl="0" fontAlgn="base">
        <a:spcBef>
          <a:spcPct val="20000"/>
        </a:spcBef>
        <a:spcAft>
          <a:spcPct val="0"/>
        </a:spcAft>
        <a:buFont typeface="Arial" panose="020B0604020202090204" pitchFamily="34" charset="0"/>
        <a:defRPr sz="4800" kern="1200">
          <a:solidFill>
            <a:schemeClr val="tx1"/>
          </a:solidFill>
          <a:latin typeface="微软雅黑" panose="020B0503020204020204" pitchFamily="34" charset="-122"/>
          <a:ea typeface="微软雅黑" panose="020B0503020204020204" pitchFamily="34" charset="-122"/>
          <a:cs typeface="Open Sans"/>
        </a:defRPr>
      </a:lvl5pPr>
      <a:lvl6pPr marL="5987415" indent="-544195" algn="l" defTabSz="1088390" rtl="0" eaLnBrk="1" latinLnBrk="0" hangingPunct="1">
        <a:spcBef>
          <a:spcPct val="20000"/>
        </a:spcBef>
        <a:buFont typeface="Arial" panose="020B0604020202090204"/>
        <a:buChar char="•"/>
        <a:defRPr sz="4800" kern="1200">
          <a:solidFill>
            <a:schemeClr val="tx1"/>
          </a:solidFill>
          <a:latin typeface="+mn-lt"/>
          <a:ea typeface="+mn-ea"/>
          <a:cs typeface="+mn-cs"/>
        </a:defRPr>
      </a:lvl6pPr>
      <a:lvl7pPr marL="7076440" indent="-544195" algn="l" defTabSz="1088390" rtl="0" eaLnBrk="1" latinLnBrk="0" hangingPunct="1">
        <a:spcBef>
          <a:spcPct val="20000"/>
        </a:spcBef>
        <a:buFont typeface="Arial" panose="020B0604020202090204"/>
        <a:buChar char="•"/>
        <a:defRPr sz="4800" kern="1200">
          <a:solidFill>
            <a:schemeClr val="tx1"/>
          </a:solidFill>
          <a:latin typeface="+mn-lt"/>
          <a:ea typeface="+mn-ea"/>
          <a:cs typeface="+mn-cs"/>
        </a:defRPr>
      </a:lvl7pPr>
      <a:lvl8pPr marL="8164830" indent="-544195" algn="l" defTabSz="1088390" rtl="0" eaLnBrk="1" latinLnBrk="0" hangingPunct="1">
        <a:spcBef>
          <a:spcPct val="20000"/>
        </a:spcBef>
        <a:buFont typeface="Arial" panose="020B0604020202090204"/>
        <a:buChar char="•"/>
        <a:defRPr sz="4800" kern="1200">
          <a:solidFill>
            <a:schemeClr val="tx1"/>
          </a:solidFill>
          <a:latin typeface="+mn-lt"/>
          <a:ea typeface="+mn-ea"/>
          <a:cs typeface="+mn-cs"/>
        </a:defRPr>
      </a:lvl8pPr>
      <a:lvl9pPr marL="9253220" indent="-544195" algn="l" defTabSz="1088390" rtl="0" eaLnBrk="1" latinLnBrk="0" hangingPunct="1">
        <a:spcBef>
          <a:spcPct val="20000"/>
        </a:spcBef>
        <a:buFont typeface="Arial" panose="020B0604020202090204"/>
        <a:buChar char="•"/>
        <a:defRPr sz="4800" kern="1200">
          <a:solidFill>
            <a:schemeClr val="tx1"/>
          </a:solidFill>
          <a:latin typeface="+mn-lt"/>
          <a:ea typeface="+mn-ea"/>
          <a:cs typeface="+mn-cs"/>
        </a:defRPr>
      </a:lvl9pPr>
    </p:bodyStyle>
    <p:otherStyle>
      <a:defPPr>
        <a:defRPr lang="en-US"/>
      </a:defPPr>
      <a:lvl1pPr marL="0" algn="l" defTabSz="1088390" rtl="0" eaLnBrk="1" latinLnBrk="0" hangingPunct="1">
        <a:defRPr sz="4300" kern="1200">
          <a:solidFill>
            <a:schemeClr val="tx1"/>
          </a:solidFill>
          <a:latin typeface="+mn-lt"/>
          <a:ea typeface="+mn-ea"/>
          <a:cs typeface="+mn-cs"/>
        </a:defRPr>
      </a:lvl1pPr>
      <a:lvl2pPr marL="1088390" algn="l" defTabSz="1088390" rtl="0" eaLnBrk="1" latinLnBrk="0" hangingPunct="1">
        <a:defRPr sz="4300" kern="1200">
          <a:solidFill>
            <a:schemeClr val="tx1"/>
          </a:solidFill>
          <a:latin typeface="+mn-lt"/>
          <a:ea typeface="+mn-ea"/>
          <a:cs typeface="+mn-cs"/>
        </a:defRPr>
      </a:lvl2pPr>
      <a:lvl3pPr marL="2177415" algn="l" defTabSz="1088390" rtl="0" eaLnBrk="1" latinLnBrk="0" hangingPunct="1">
        <a:defRPr sz="4300" kern="1200">
          <a:solidFill>
            <a:schemeClr val="tx1"/>
          </a:solidFill>
          <a:latin typeface="+mn-lt"/>
          <a:ea typeface="+mn-ea"/>
          <a:cs typeface="+mn-cs"/>
        </a:defRPr>
      </a:lvl3pPr>
      <a:lvl4pPr marL="3265805" algn="l" defTabSz="1088390" rtl="0" eaLnBrk="1" latinLnBrk="0" hangingPunct="1">
        <a:defRPr sz="4300" kern="1200">
          <a:solidFill>
            <a:schemeClr val="tx1"/>
          </a:solidFill>
          <a:latin typeface="+mn-lt"/>
          <a:ea typeface="+mn-ea"/>
          <a:cs typeface="+mn-cs"/>
        </a:defRPr>
      </a:lvl4pPr>
      <a:lvl5pPr marL="4354830" algn="l" defTabSz="1088390" rtl="0" eaLnBrk="1" latinLnBrk="0" hangingPunct="1">
        <a:defRPr sz="4300" kern="1200">
          <a:solidFill>
            <a:schemeClr val="tx1"/>
          </a:solidFill>
          <a:latin typeface="+mn-lt"/>
          <a:ea typeface="+mn-ea"/>
          <a:cs typeface="+mn-cs"/>
        </a:defRPr>
      </a:lvl5pPr>
      <a:lvl6pPr marL="5443220" algn="l" defTabSz="1088390" rtl="0" eaLnBrk="1" latinLnBrk="0" hangingPunct="1">
        <a:defRPr sz="4300" kern="1200">
          <a:solidFill>
            <a:schemeClr val="tx1"/>
          </a:solidFill>
          <a:latin typeface="+mn-lt"/>
          <a:ea typeface="+mn-ea"/>
          <a:cs typeface="+mn-cs"/>
        </a:defRPr>
      </a:lvl6pPr>
      <a:lvl7pPr marL="6531610" algn="l" defTabSz="1088390" rtl="0" eaLnBrk="1" latinLnBrk="0" hangingPunct="1">
        <a:defRPr sz="4300" kern="1200">
          <a:solidFill>
            <a:schemeClr val="tx1"/>
          </a:solidFill>
          <a:latin typeface="+mn-lt"/>
          <a:ea typeface="+mn-ea"/>
          <a:cs typeface="+mn-cs"/>
        </a:defRPr>
      </a:lvl7pPr>
      <a:lvl8pPr marL="7620635" algn="l" defTabSz="1088390" rtl="0" eaLnBrk="1" latinLnBrk="0" hangingPunct="1">
        <a:defRPr sz="4300" kern="1200">
          <a:solidFill>
            <a:schemeClr val="tx1"/>
          </a:solidFill>
          <a:latin typeface="+mn-lt"/>
          <a:ea typeface="+mn-ea"/>
          <a:cs typeface="+mn-cs"/>
        </a:defRPr>
      </a:lvl8pPr>
      <a:lvl9pPr marL="8709025" algn="l" defTabSz="1088390" rtl="0" eaLnBrk="1" latinLnBrk="0" hangingPunct="1">
        <a:defRPr sz="4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3"/>
          <p:cNvSpPr/>
          <p:nvPr/>
        </p:nvSpPr>
        <p:spPr>
          <a:xfrm>
            <a:off x="-24130" y="-69850"/>
            <a:ext cx="24428450" cy="9205595"/>
          </a:xfrm>
          <a:prstGeom prst="rect">
            <a:avLst/>
          </a:prstGeom>
          <a:solidFill>
            <a:srgbClr val="206BA9"/>
          </a:solidFill>
          <a:ln>
            <a:noFill/>
          </a:ln>
          <a:effectLst/>
        </p:spPr>
        <p:style>
          <a:lnRef idx="1">
            <a:schemeClr val="accent1"/>
          </a:lnRef>
          <a:fillRef idx="3">
            <a:schemeClr val="accent1"/>
          </a:fillRef>
          <a:effectRef idx="2">
            <a:schemeClr val="accent1"/>
          </a:effectRef>
          <a:fontRef idx="minor">
            <a:schemeClr val="lt1"/>
          </a:fontRef>
        </p:style>
        <p:txBody>
          <a:bodyPr lIns="243755" tIns="121878" rIns="243755" bIns="121878" anchor="ctr"/>
          <a:lstStyle/>
          <a:p>
            <a:pPr algn="ctr"/>
            <a:endParaRPr lang="zh-CN" altLang="en-US">
              <a:solidFill>
                <a:srgbClr val="0E3453"/>
              </a:solidFill>
              <a:latin typeface="Calibri Light" charset="0"/>
              <a:ea typeface="MS PGothic" charset="0"/>
              <a:cs typeface="MS PGothic" charset="0"/>
            </a:endParaRPr>
          </a:p>
        </p:txBody>
      </p:sp>
      <p:sp>
        <p:nvSpPr>
          <p:cNvPr id="6" name="TextBox 51"/>
          <p:cNvSpPr txBox="1">
            <a:spLocks noChangeArrowheads="1"/>
          </p:cNvSpPr>
          <p:nvPr/>
        </p:nvSpPr>
        <p:spPr bwMode="auto">
          <a:xfrm>
            <a:off x="1722819" y="2586009"/>
            <a:ext cx="20942300" cy="2754919"/>
          </a:xfrm>
          <a:prstGeom prst="rect">
            <a:avLst/>
          </a:prstGeom>
          <a:noFill/>
          <a:ln>
            <a:noFill/>
          </a:ln>
        </p:spPr>
        <p:txBody>
          <a:bodyPr/>
          <a:lstStyle>
            <a:lvl1pPr>
              <a:defRPr sz="4300">
                <a:solidFill>
                  <a:schemeClr val="tx1"/>
                </a:solidFill>
                <a:latin typeface="Calibri" charset="0"/>
                <a:ea typeface="MS PGothic" charset="0"/>
                <a:cs typeface="MS PGothic" charset="0"/>
              </a:defRPr>
            </a:lvl1pPr>
            <a:lvl2pPr marL="742950" indent="-285750">
              <a:defRPr sz="4300">
                <a:solidFill>
                  <a:schemeClr val="tx1"/>
                </a:solidFill>
                <a:latin typeface="Calibri" charset="0"/>
                <a:ea typeface="MS PGothic" charset="0"/>
                <a:cs typeface="MS PGothic" charset="0"/>
              </a:defRPr>
            </a:lvl2pPr>
            <a:lvl3pPr marL="1143000" indent="-228600">
              <a:defRPr sz="4300">
                <a:solidFill>
                  <a:schemeClr val="tx1"/>
                </a:solidFill>
                <a:latin typeface="Calibri" charset="0"/>
                <a:ea typeface="MS PGothic" charset="0"/>
                <a:cs typeface="MS PGothic" charset="0"/>
              </a:defRPr>
            </a:lvl3pPr>
            <a:lvl4pPr marL="1600200" indent="-228600">
              <a:defRPr sz="4300">
                <a:solidFill>
                  <a:schemeClr val="tx1"/>
                </a:solidFill>
                <a:latin typeface="Calibri" charset="0"/>
                <a:ea typeface="MS PGothic" charset="0"/>
                <a:cs typeface="MS PGothic" charset="0"/>
              </a:defRPr>
            </a:lvl4pPr>
            <a:lvl5pPr marL="2057400" indent="-228600">
              <a:defRPr sz="4300">
                <a:solidFill>
                  <a:schemeClr val="tx1"/>
                </a:solidFill>
                <a:latin typeface="Calibri" charset="0"/>
                <a:ea typeface="MS PGothic" charset="0"/>
                <a:cs typeface="MS PGothic" charset="0"/>
              </a:defRPr>
            </a:lvl5pPr>
            <a:lvl6pPr marL="2514600" indent="-228600" defTabSz="1087120" fontAlgn="base">
              <a:spcBef>
                <a:spcPct val="0"/>
              </a:spcBef>
              <a:spcAft>
                <a:spcPct val="0"/>
              </a:spcAft>
              <a:defRPr sz="4300">
                <a:solidFill>
                  <a:schemeClr val="tx1"/>
                </a:solidFill>
                <a:latin typeface="Calibri" charset="0"/>
                <a:ea typeface="MS PGothic" charset="0"/>
                <a:cs typeface="MS PGothic" charset="0"/>
              </a:defRPr>
            </a:lvl6pPr>
            <a:lvl7pPr marL="2971800" indent="-228600" defTabSz="1087120" fontAlgn="base">
              <a:spcBef>
                <a:spcPct val="0"/>
              </a:spcBef>
              <a:spcAft>
                <a:spcPct val="0"/>
              </a:spcAft>
              <a:defRPr sz="4300">
                <a:solidFill>
                  <a:schemeClr val="tx1"/>
                </a:solidFill>
                <a:latin typeface="Calibri" charset="0"/>
                <a:ea typeface="MS PGothic" charset="0"/>
                <a:cs typeface="MS PGothic" charset="0"/>
              </a:defRPr>
            </a:lvl7pPr>
            <a:lvl8pPr marL="3429000" indent="-228600" defTabSz="1087120" fontAlgn="base">
              <a:spcBef>
                <a:spcPct val="0"/>
              </a:spcBef>
              <a:spcAft>
                <a:spcPct val="0"/>
              </a:spcAft>
              <a:defRPr sz="4300">
                <a:solidFill>
                  <a:schemeClr val="tx1"/>
                </a:solidFill>
                <a:latin typeface="Calibri" charset="0"/>
                <a:ea typeface="MS PGothic" charset="0"/>
                <a:cs typeface="MS PGothic" charset="0"/>
              </a:defRPr>
            </a:lvl8pPr>
            <a:lvl9pPr marL="3886200" indent="-228600" defTabSz="1087120" fontAlgn="base">
              <a:spcBef>
                <a:spcPct val="0"/>
              </a:spcBef>
              <a:spcAft>
                <a:spcPct val="0"/>
              </a:spcAft>
              <a:defRPr sz="4300">
                <a:solidFill>
                  <a:schemeClr val="tx1"/>
                </a:solidFill>
                <a:latin typeface="Calibri" charset="0"/>
                <a:ea typeface="MS PGothic" charset="0"/>
                <a:cs typeface="MS PGothic" charset="0"/>
              </a:defRPr>
            </a:lvl9pPr>
          </a:lstStyle>
          <a:p>
            <a:pPr algn="ctr">
              <a:lnSpc>
                <a:spcPct val="150000"/>
              </a:lnSpc>
            </a:pPr>
            <a:r>
              <a:rPr lang="en-US" altLang="zh-CN" sz="6600" b="1" dirty="0" err="1">
                <a:solidFill>
                  <a:schemeClr val="bg1"/>
                </a:solidFill>
                <a:latin typeface="微软雅黑" panose="020B0503020204020204" pitchFamily="34" charset="-122"/>
                <a:ea typeface="微软雅黑" panose="020B0503020204020204" pitchFamily="34" charset="-122"/>
                <a:cs typeface="Open Sans" charset="0"/>
              </a:rPr>
              <a:t>yaSpMV</a:t>
            </a:r>
            <a:r>
              <a:rPr lang="en-US" altLang="zh-CN" sz="6600" b="1" dirty="0">
                <a:solidFill>
                  <a:schemeClr val="bg1"/>
                </a:solidFill>
                <a:latin typeface="微软雅黑" panose="020B0503020204020204" pitchFamily="34" charset="-122"/>
                <a:ea typeface="微软雅黑" panose="020B0503020204020204" pitchFamily="34" charset="-122"/>
                <a:cs typeface="Open Sans" charset="0"/>
              </a:rPr>
              <a:t>: Yet Another </a:t>
            </a:r>
            <a:r>
              <a:rPr lang="en-US" altLang="zh-CN" sz="6600" b="1" dirty="0" err="1">
                <a:solidFill>
                  <a:schemeClr val="bg1"/>
                </a:solidFill>
                <a:latin typeface="微软雅黑" panose="020B0503020204020204" pitchFamily="34" charset="-122"/>
                <a:ea typeface="微软雅黑" panose="020B0503020204020204" pitchFamily="34" charset="-122"/>
                <a:cs typeface="Open Sans" charset="0"/>
              </a:rPr>
              <a:t>SpMV</a:t>
            </a:r>
            <a:r>
              <a:rPr lang="en-US" altLang="zh-CN" sz="6600" b="1" dirty="0">
                <a:solidFill>
                  <a:schemeClr val="bg1"/>
                </a:solidFill>
                <a:latin typeface="微软雅黑" panose="020B0503020204020204" pitchFamily="34" charset="-122"/>
                <a:ea typeface="微软雅黑" panose="020B0503020204020204" pitchFamily="34" charset="-122"/>
                <a:cs typeface="Open Sans" charset="0"/>
              </a:rPr>
              <a:t> Framework on GPUs</a:t>
            </a:r>
            <a:endParaRPr lang="zh-CN" altLang="en-US" sz="6600" b="1" dirty="0">
              <a:solidFill>
                <a:schemeClr val="bg1"/>
              </a:solidFill>
              <a:latin typeface="微软雅黑" panose="020B0503020204020204" pitchFamily="34" charset="-122"/>
              <a:ea typeface="微软雅黑" panose="020B0503020204020204" pitchFamily="34" charset="-122"/>
              <a:cs typeface="Open Sans" charset="0"/>
            </a:endParaRPr>
          </a:p>
        </p:txBody>
      </p:sp>
      <p:sp>
        <p:nvSpPr>
          <p:cNvPr id="33" name="TextBox 51"/>
          <p:cNvSpPr txBox="1">
            <a:spLocks noChangeArrowheads="1"/>
          </p:cNvSpPr>
          <p:nvPr/>
        </p:nvSpPr>
        <p:spPr bwMode="auto">
          <a:xfrm>
            <a:off x="18198383" y="10455631"/>
            <a:ext cx="6220918" cy="2167344"/>
          </a:xfrm>
          <a:prstGeom prst="rect">
            <a:avLst/>
          </a:prstGeom>
          <a:noFill/>
          <a:ln>
            <a:noFill/>
          </a:ln>
        </p:spPr>
        <p:txBody>
          <a:bodyPr/>
          <a:lstStyle>
            <a:lvl1pPr>
              <a:defRPr sz="4300">
                <a:solidFill>
                  <a:schemeClr val="tx1"/>
                </a:solidFill>
                <a:latin typeface="Calibri" charset="0"/>
                <a:ea typeface="MS PGothic" charset="0"/>
                <a:cs typeface="MS PGothic" charset="0"/>
              </a:defRPr>
            </a:lvl1pPr>
            <a:lvl2pPr marL="742950" indent="-285750">
              <a:defRPr sz="4300">
                <a:solidFill>
                  <a:schemeClr val="tx1"/>
                </a:solidFill>
                <a:latin typeface="Calibri" charset="0"/>
                <a:ea typeface="MS PGothic" charset="0"/>
                <a:cs typeface="MS PGothic" charset="0"/>
              </a:defRPr>
            </a:lvl2pPr>
            <a:lvl3pPr marL="1143000" indent="-228600">
              <a:defRPr sz="4300">
                <a:solidFill>
                  <a:schemeClr val="tx1"/>
                </a:solidFill>
                <a:latin typeface="Calibri" charset="0"/>
                <a:ea typeface="MS PGothic" charset="0"/>
                <a:cs typeface="MS PGothic" charset="0"/>
              </a:defRPr>
            </a:lvl3pPr>
            <a:lvl4pPr marL="1600200" indent="-228600">
              <a:defRPr sz="4300">
                <a:solidFill>
                  <a:schemeClr val="tx1"/>
                </a:solidFill>
                <a:latin typeface="Calibri" charset="0"/>
                <a:ea typeface="MS PGothic" charset="0"/>
                <a:cs typeface="MS PGothic" charset="0"/>
              </a:defRPr>
            </a:lvl4pPr>
            <a:lvl5pPr marL="2057400" indent="-228600">
              <a:defRPr sz="4300">
                <a:solidFill>
                  <a:schemeClr val="tx1"/>
                </a:solidFill>
                <a:latin typeface="Calibri" charset="0"/>
                <a:ea typeface="MS PGothic" charset="0"/>
                <a:cs typeface="MS PGothic" charset="0"/>
              </a:defRPr>
            </a:lvl5pPr>
            <a:lvl6pPr marL="2514600" indent="-228600" defTabSz="1087120" fontAlgn="base">
              <a:spcBef>
                <a:spcPct val="0"/>
              </a:spcBef>
              <a:spcAft>
                <a:spcPct val="0"/>
              </a:spcAft>
              <a:defRPr sz="4300">
                <a:solidFill>
                  <a:schemeClr val="tx1"/>
                </a:solidFill>
                <a:latin typeface="Calibri" charset="0"/>
                <a:ea typeface="MS PGothic" charset="0"/>
                <a:cs typeface="MS PGothic" charset="0"/>
              </a:defRPr>
            </a:lvl6pPr>
            <a:lvl7pPr marL="2971800" indent="-228600" defTabSz="1087120" fontAlgn="base">
              <a:spcBef>
                <a:spcPct val="0"/>
              </a:spcBef>
              <a:spcAft>
                <a:spcPct val="0"/>
              </a:spcAft>
              <a:defRPr sz="4300">
                <a:solidFill>
                  <a:schemeClr val="tx1"/>
                </a:solidFill>
                <a:latin typeface="Calibri" charset="0"/>
                <a:ea typeface="MS PGothic" charset="0"/>
                <a:cs typeface="MS PGothic" charset="0"/>
              </a:defRPr>
            </a:lvl7pPr>
            <a:lvl8pPr marL="3429000" indent="-228600" defTabSz="1087120" fontAlgn="base">
              <a:spcBef>
                <a:spcPct val="0"/>
              </a:spcBef>
              <a:spcAft>
                <a:spcPct val="0"/>
              </a:spcAft>
              <a:defRPr sz="4300">
                <a:solidFill>
                  <a:schemeClr val="tx1"/>
                </a:solidFill>
                <a:latin typeface="Calibri" charset="0"/>
                <a:ea typeface="MS PGothic" charset="0"/>
                <a:cs typeface="MS PGothic" charset="0"/>
              </a:defRPr>
            </a:lvl8pPr>
            <a:lvl9pPr marL="3886200" indent="-228600" defTabSz="1087120" fontAlgn="base">
              <a:spcBef>
                <a:spcPct val="0"/>
              </a:spcBef>
              <a:spcAft>
                <a:spcPct val="0"/>
              </a:spcAft>
              <a:defRPr sz="4300">
                <a:solidFill>
                  <a:schemeClr val="tx1"/>
                </a:solidFill>
                <a:latin typeface="Calibri" charset="0"/>
                <a:ea typeface="MS PGothic" charset="0"/>
                <a:cs typeface="MS PGothic" charset="0"/>
              </a:defRPr>
            </a:lvl9pPr>
          </a:lstStyle>
          <a:p>
            <a:pPr>
              <a:lnSpc>
                <a:spcPct val="150000"/>
              </a:lnSpc>
            </a:pPr>
            <a:r>
              <a:rPr lang="zh-CN" altLang="en-US" sz="4000" b="1" dirty="0">
                <a:solidFill>
                  <a:srgbClr val="206BA9"/>
                </a:solidFill>
                <a:latin typeface="微软雅黑" panose="020B0503020204020204" pitchFamily="34" charset="-122"/>
                <a:ea typeface="微软雅黑" panose="020B0503020204020204" pitchFamily="34" charset="-122"/>
                <a:cs typeface="Open Sans" charset="0"/>
              </a:rPr>
              <a:t>论文分享：向春阳</a:t>
            </a:r>
            <a:endParaRPr lang="en-US" altLang="zh-CN" sz="4000" b="1" dirty="0">
              <a:solidFill>
                <a:srgbClr val="206BA9"/>
              </a:solidFill>
              <a:latin typeface="微软雅黑" panose="020B0503020204020204" pitchFamily="34" charset="-122"/>
              <a:ea typeface="微软雅黑" panose="020B0503020204020204" pitchFamily="34" charset="-122"/>
              <a:cs typeface="Open Sans" charset="0"/>
            </a:endParaRPr>
          </a:p>
          <a:p>
            <a:pPr>
              <a:lnSpc>
                <a:spcPct val="150000"/>
              </a:lnSpc>
            </a:pPr>
            <a:r>
              <a:rPr lang="zh-CN" altLang="en-US" sz="4000" b="1" dirty="0">
                <a:solidFill>
                  <a:srgbClr val="206BA9"/>
                </a:solidFill>
                <a:latin typeface="微软雅黑" panose="020B0503020204020204" pitchFamily="34" charset="-122"/>
                <a:ea typeface="微软雅黑" panose="020B0503020204020204" pitchFamily="34" charset="-122"/>
                <a:cs typeface="Open Sans" charset="0"/>
              </a:rPr>
              <a:t>分享时间：</a:t>
            </a:r>
            <a:r>
              <a:rPr lang="en-US" altLang="zh-CN" sz="4000" b="1" dirty="0">
                <a:solidFill>
                  <a:srgbClr val="206BA9"/>
                </a:solidFill>
                <a:latin typeface="微软雅黑" panose="020B0503020204020204" pitchFamily="34" charset="-122"/>
                <a:ea typeface="微软雅黑" panose="020B0503020204020204" pitchFamily="34" charset="-122"/>
                <a:cs typeface="Open Sans" charset="0"/>
              </a:rPr>
              <a:t>20210825</a:t>
            </a:r>
          </a:p>
        </p:txBody>
      </p:sp>
      <p:sp>
        <p:nvSpPr>
          <p:cNvPr id="7" name="文本框 6">
            <a:extLst>
              <a:ext uri="{FF2B5EF4-FFF2-40B4-BE49-F238E27FC236}">
                <a16:creationId xmlns:a16="http://schemas.microsoft.com/office/drawing/2014/main" id="{06BDEE1F-E152-466A-BEBB-3ED3F31FD653}"/>
              </a:ext>
            </a:extLst>
          </p:cNvPr>
          <p:cNvSpPr txBox="1"/>
          <p:nvPr/>
        </p:nvSpPr>
        <p:spPr>
          <a:xfrm>
            <a:off x="15511073" y="7176275"/>
            <a:ext cx="6299616" cy="1107996"/>
          </a:xfrm>
          <a:prstGeom prst="rect">
            <a:avLst/>
          </a:prstGeom>
          <a:noFill/>
        </p:spPr>
        <p:txBody>
          <a:bodyPr wrap="square">
            <a:spAutoFit/>
          </a:bodyPr>
          <a:lstStyle/>
          <a:p>
            <a:r>
              <a:rPr lang="en-US" altLang="zh-CN" sz="6600" b="1" dirty="0" err="1">
                <a:solidFill>
                  <a:schemeClr val="bg1"/>
                </a:solidFill>
                <a:latin typeface="微软雅黑" panose="020B0503020204020204" pitchFamily="34" charset="-122"/>
                <a:ea typeface="微软雅黑" panose="020B0503020204020204" pitchFamily="34" charset="-122"/>
                <a:cs typeface="Open Sans" charset="0"/>
              </a:rPr>
              <a:t>Shengen</a:t>
            </a:r>
            <a:r>
              <a:rPr lang="en-US" altLang="zh-CN" sz="4400" b="0" i="0" dirty="0">
                <a:solidFill>
                  <a:srgbClr val="000000"/>
                </a:solidFill>
                <a:effectLst/>
                <a:latin typeface="TimesNewRomanPSMT"/>
              </a:rPr>
              <a:t> </a:t>
            </a:r>
            <a:r>
              <a:rPr lang="en-US" altLang="zh-CN" sz="6600" b="1" dirty="0">
                <a:solidFill>
                  <a:schemeClr val="bg1"/>
                </a:solidFill>
                <a:latin typeface="微软雅黑" panose="020B0503020204020204" pitchFamily="34" charset="-122"/>
                <a:ea typeface="微软雅黑" panose="020B0503020204020204" pitchFamily="34" charset="-122"/>
                <a:cs typeface="Open Sans" charset="0"/>
              </a:rPr>
              <a:t>Yan</a:t>
            </a:r>
            <a:r>
              <a:rPr lang="en-US" altLang="zh-CN" dirty="0"/>
              <a:t> </a:t>
            </a:r>
            <a:endParaRPr lang="zh-CN" altLang="en-US" dirty="0"/>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4294967295"/>
          </p:nvPr>
        </p:nvSpPr>
        <p:spPr>
          <a:xfrm>
            <a:off x="1487274" y="831136"/>
            <a:ext cx="10706313" cy="1128712"/>
          </a:xfrm>
          <a:prstGeom prst="rect">
            <a:avLst/>
          </a:prstGeom>
          <a:noFill/>
          <a:ln>
            <a:noFill/>
          </a:ln>
        </p:spPr>
        <p:txBody>
          <a:bodyPr/>
          <a:lstStyle/>
          <a:p>
            <a:pPr marL="119380" lvl="1" defTabSz="914400" fontAlgn="auto">
              <a:lnSpc>
                <a:spcPct val="110000"/>
              </a:lnSpc>
              <a:spcBef>
                <a:spcPts val="500"/>
              </a:spcBef>
              <a:buSzPct val="75000"/>
              <a:tabLst>
                <a:tab pos="716280" algn="l"/>
              </a:tabLst>
              <a:defRPr/>
            </a:pPr>
            <a:r>
              <a:rPr lang="zh-CN" altLang="en-US" sz="4800" b="1" dirty="0">
                <a:solidFill>
                  <a:schemeClr val="bg2">
                    <a:lumMod val="10000"/>
                  </a:schemeClr>
                </a:solidFill>
                <a:sym typeface="+mn-ea"/>
              </a:rPr>
              <a:t>优化难点</a:t>
            </a:r>
            <a:endParaRPr lang="en-US" altLang="zh-CN" sz="4800" b="1" dirty="0">
              <a:solidFill>
                <a:schemeClr val="bg2">
                  <a:lumMod val="10000"/>
                </a:schemeClr>
              </a:solidFill>
              <a:sym typeface="+mn-ea"/>
            </a:endParaRPr>
          </a:p>
          <a:p>
            <a:pPr marL="119380" lvl="1" defTabSz="914400" fontAlgn="auto">
              <a:lnSpc>
                <a:spcPct val="110000"/>
              </a:lnSpc>
              <a:spcBef>
                <a:spcPts val="500"/>
              </a:spcBef>
              <a:buSzPct val="75000"/>
              <a:tabLst>
                <a:tab pos="716280" algn="l"/>
              </a:tabLst>
              <a:defRPr/>
            </a:pPr>
            <a:endParaRPr lang="en-US" altLang="zh-CN" sz="4000" dirty="0">
              <a:solidFill>
                <a:schemeClr val="bg2">
                  <a:lumMod val="10000"/>
                </a:schemeClr>
              </a:solidFill>
              <a:cs typeface="微软雅黑" panose="020B0503020204020204" pitchFamily="34" charset="-122"/>
              <a:sym typeface="+mn-ea"/>
            </a:endParaRPr>
          </a:p>
          <a:p>
            <a:pPr marL="119380" lvl="1" defTabSz="914400" fontAlgn="auto">
              <a:lnSpc>
                <a:spcPct val="110000"/>
              </a:lnSpc>
              <a:spcBef>
                <a:spcPts val="500"/>
              </a:spcBef>
              <a:buSzPct val="75000"/>
              <a:tabLst>
                <a:tab pos="716280" algn="l"/>
              </a:tabLst>
              <a:defRPr/>
            </a:pPr>
            <a:endParaRPr lang="en-US" altLang="zh-CN" sz="4000" dirty="0">
              <a:solidFill>
                <a:schemeClr val="bg2">
                  <a:lumMod val="10000"/>
                </a:schemeClr>
              </a:solidFill>
              <a:cs typeface="微软雅黑" panose="020B0503020204020204" pitchFamily="34" charset="-122"/>
              <a:sym typeface="+mn-ea"/>
            </a:endParaRPr>
          </a:p>
        </p:txBody>
      </p:sp>
      <p:sp>
        <p:nvSpPr>
          <p:cNvPr id="11" name="文本框 10">
            <a:extLst>
              <a:ext uri="{FF2B5EF4-FFF2-40B4-BE49-F238E27FC236}">
                <a16:creationId xmlns:a16="http://schemas.microsoft.com/office/drawing/2014/main" id="{4F61F8B9-2F3D-4D9C-8EC6-C0D329FD19AC}"/>
              </a:ext>
            </a:extLst>
          </p:cNvPr>
          <p:cNvSpPr txBox="1"/>
          <p:nvPr/>
        </p:nvSpPr>
        <p:spPr>
          <a:xfrm>
            <a:off x="1722438" y="1959848"/>
            <a:ext cx="20192165" cy="2204706"/>
          </a:xfrm>
          <a:prstGeom prst="rect">
            <a:avLst/>
          </a:prstGeom>
          <a:noFill/>
        </p:spPr>
        <p:txBody>
          <a:bodyPr wrap="square" rtlCol="0">
            <a:spAutoFit/>
          </a:bodyPr>
          <a:lstStyle/>
          <a:p>
            <a:pPr marL="366395" lvl="1" indent="-247015" defTabSz="914400" fontAlgn="auto">
              <a:lnSpc>
                <a:spcPct val="110000"/>
              </a:lnSpc>
              <a:spcBef>
                <a:spcPts val="500"/>
              </a:spcBef>
              <a:buSzPct val="75000"/>
              <a:buFont typeface="Arial" panose="020B0604020202090204" pitchFamily="34" charset="0"/>
              <a:buChar char="•"/>
              <a:tabLst>
                <a:tab pos="716280" algn="l"/>
              </a:tabLst>
              <a:defRPr/>
            </a:pPr>
            <a:r>
              <a:rPr lang="en-US" altLang="zh-CN" sz="4000" dirty="0">
                <a:solidFill>
                  <a:schemeClr val="bg2">
                    <a:lumMod val="10000"/>
                  </a:schemeClr>
                </a:solidFill>
                <a:latin typeface="微软雅黑" panose="020B0503020204020204" pitchFamily="34" charset="-122"/>
                <a:ea typeface="微软雅黑" panose="020B0503020204020204" pitchFamily="34" charset="-122"/>
              </a:rPr>
              <a:t>1 </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非规则访存：存在大量间接访问，数据重用率低，大量非连续访存和动态访存。</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a:p>
            <a:pPr marL="366395" lvl="1" indent="-247015" defTabSz="914400" fontAlgn="auto">
              <a:lnSpc>
                <a:spcPct val="110000"/>
              </a:lnSpc>
              <a:spcBef>
                <a:spcPts val="500"/>
              </a:spcBef>
              <a:buSzPct val="75000"/>
              <a:buFont typeface="Arial" panose="020B0604020202090204" pitchFamily="34" charset="0"/>
              <a:buChar char="•"/>
              <a:tabLst>
                <a:tab pos="716280" algn="l"/>
              </a:tabLst>
              <a:defRPr/>
            </a:pPr>
            <a:r>
              <a:rPr lang="en-US" altLang="zh-CN" sz="4000" dirty="0">
                <a:solidFill>
                  <a:schemeClr val="bg2">
                    <a:lumMod val="10000"/>
                  </a:schemeClr>
                </a:solidFill>
                <a:latin typeface="微软雅黑" panose="020B0503020204020204" pitchFamily="34" charset="-122"/>
                <a:ea typeface="微软雅黑" panose="020B0503020204020204" pitchFamily="34" charset="-122"/>
              </a:rPr>
              <a:t>2 </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负载平衡：稀疏矩阵非零元分布不均匀，造成线程间负载不均衡</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a:p>
            <a:pPr marL="366395" lvl="1" indent="-247015" defTabSz="914400" fontAlgn="auto">
              <a:lnSpc>
                <a:spcPct val="110000"/>
              </a:lnSpc>
              <a:spcBef>
                <a:spcPts val="500"/>
              </a:spcBef>
              <a:buSzPct val="75000"/>
              <a:buFont typeface="Arial" panose="020B0604020202090204" pitchFamily="34" charset="0"/>
              <a:buChar char="•"/>
              <a:tabLst>
                <a:tab pos="716280" algn="l"/>
              </a:tabLst>
              <a:defRPr/>
            </a:pPr>
            <a:r>
              <a:rPr lang="en-US" altLang="zh-CN" sz="4000" dirty="0">
                <a:solidFill>
                  <a:schemeClr val="bg2">
                    <a:lumMod val="10000"/>
                  </a:schemeClr>
                </a:solidFill>
                <a:latin typeface="微软雅黑" panose="020B0503020204020204" pitchFamily="34" charset="-122"/>
                <a:ea typeface="微软雅黑" panose="020B0503020204020204" pitchFamily="34" charset="-122"/>
              </a:rPr>
              <a:t>3 </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计算访存比大：稀疏矩阵存储格式决定了访存需求大</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7" name="灯片编号占位符 1">
            <a:extLst>
              <a:ext uri="{FF2B5EF4-FFF2-40B4-BE49-F238E27FC236}">
                <a16:creationId xmlns:a16="http://schemas.microsoft.com/office/drawing/2014/main" id="{75897229-DF40-4465-AE26-871D761E0E59}"/>
              </a:ext>
            </a:extLst>
          </p:cNvPr>
          <p:cNvSpPr txBox="1">
            <a:spLocks/>
          </p:cNvSpPr>
          <p:nvPr/>
        </p:nvSpPr>
        <p:spPr>
          <a:xfrm>
            <a:off x="17476788" y="12712700"/>
            <a:ext cx="5691187" cy="730250"/>
          </a:xfrm>
          <a:prstGeom prst="rect">
            <a:avLst/>
          </a:prstGeom>
        </p:spPr>
        <p:txBody>
          <a:bodyPr/>
          <a:lstStyle>
            <a:defPPr>
              <a:defRPr lang="en-US"/>
            </a:defPPr>
            <a:lvl1pPr algn="l" defTabSz="1087120" rtl="0" fontAlgn="base">
              <a:spcBef>
                <a:spcPct val="0"/>
              </a:spcBef>
              <a:spcAft>
                <a:spcPct val="0"/>
              </a:spcAft>
              <a:defRPr sz="4300" kern="1200">
                <a:solidFill>
                  <a:schemeClr val="tx1"/>
                </a:solidFill>
                <a:latin typeface="Calibri" charset="0"/>
                <a:ea typeface="MS PGothic" charset="0"/>
                <a:cs typeface="MS PGothic" charset="0"/>
              </a:defRPr>
            </a:lvl1pPr>
            <a:lvl2pPr marL="1087755" indent="-630555" algn="l" defTabSz="1087120" rtl="0" fontAlgn="base">
              <a:spcBef>
                <a:spcPct val="0"/>
              </a:spcBef>
              <a:spcAft>
                <a:spcPct val="0"/>
              </a:spcAft>
              <a:defRPr sz="4300" kern="1200">
                <a:solidFill>
                  <a:schemeClr val="tx1"/>
                </a:solidFill>
                <a:latin typeface="Calibri" charset="0"/>
                <a:ea typeface="MS PGothic" charset="0"/>
                <a:cs typeface="MS PGothic" charset="0"/>
              </a:defRPr>
            </a:lvl2pPr>
            <a:lvl3pPr marL="2176780" indent="-1262380" algn="l" defTabSz="1087120" rtl="0" fontAlgn="base">
              <a:spcBef>
                <a:spcPct val="0"/>
              </a:spcBef>
              <a:spcAft>
                <a:spcPct val="0"/>
              </a:spcAft>
              <a:defRPr sz="4300" kern="1200">
                <a:solidFill>
                  <a:schemeClr val="tx1"/>
                </a:solidFill>
                <a:latin typeface="Calibri" charset="0"/>
                <a:ea typeface="MS PGothic" charset="0"/>
                <a:cs typeface="MS PGothic" charset="0"/>
              </a:defRPr>
            </a:lvl3pPr>
            <a:lvl4pPr marL="3265805" indent="-1894205" algn="l" defTabSz="1087120" rtl="0" fontAlgn="base">
              <a:spcBef>
                <a:spcPct val="0"/>
              </a:spcBef>
              <a:spcAft>
                <a:spcPct val="0"/>
              </a:spcAft>
              <a:defRPr sz="4300" kern="1200">
                <a:solidFill>
                  <a:schemeClr val="tx1"/>
                </a:solidFill>
                <a:latin typeface="Calibri" charset="0"/>
                <a:ea typeface="MS PGothic" charset="0"/>
                <a:cs typeface="MS PGothic" charset="0"/>
              </a:defRPr>
            </a:lvl4pPr>
            <a:lvl5pPr marL="4354830" indent="-2526030" algn="l" defTabSz="1087120" rtl="0" fontAlgn="base">
              <a:spcBef>
                <a:spcPct val="0"/>
              </a:spcBef>
              <a:spcAft>
                <a:spcPct val="0"/>
              </a:spcAft>
              <a:defRPr sz="4300" kern="1200">
                <a:solidFill>
                  <a:schemeClr val="tx1"/>
                </a:solidFill>
                <a:latin typeface="Calibri" charset="0"/>
                <a:ea typeface="MS PGothic" charset="0"/>
                <a:cs typeface="MS PGothic" charset="0"/>
              </a:defRPr>
            </a:lvl5pPr>
            <a:lvl6pPr marL="2286000" algn="l" defTabSz="457200" rtl="0" eaLnBrk="1" latinLnBrk="0" hangingPunct="1">
              <a:defRPr sz="4300" kern="1200">
                <a:solidFill>
                  <a:schemeClr val="tx1"/>
                </a:solidFill>
                <a:latin typeface="Calibri" charset="0"/>
                <a:ea typeface="MS PGothic" charset="0"/>
                <a:cs typeface="MS PGothic" charset="0"/>
              </a:defRPr>
            </a:lvl6pPr>
            <a:lvl7pPr marL="2743200" algn="l" defTabSz="457200" rtl="0" eaLnBrk="1" latinLnBrk="0" hangingPunct="1">
              <a:defRPr sz="4300" kern="1200">
                <a:solidFill>
                  <a:schemeClr val="tx1"/>
                </a:solidFill>
                <a:latin typeface="Calibri" charset="0"/>
                <a:ea typeface="MS PGothic" charset="0"/>
                <a:cs typeface="MS PGothic" charset="0"/>
              </a:defRPr>
            </a:lvl7pPr>
            <a:lvl8pPr marL="3200400" algn="l" defTabSz="457200" rtl="0" eaLnBrk="1" latinLnBrk="0" hangingPunct="1">
              <a:defRPr sz="4300" kern="1200">
                <a:solidFill>
                  <a:schemeClr val="tx1"/>
                </a:solidFill>
                <a:latin typeface="Calibri" charset="0"/>
                <a:ea typeface="MS PGothic" charset="0"/>
                <a:cs typeface="MS PGothic" charset="0"/>
              </a:defRPr>
            </a:lvl8pPr>
            <a:lvl9pPr marL="3657600" algn="l" defTabSz="457200" rtl="0" eaLnBrk="1" latinLnBrk="0" hangingPunct="1">
              <a:defRPr sz="4300" kern="1200">
                <a:solidFill>
                  <a:schemeClr val="tx1"/>
                </a:solidFill>
                <a:latin typeface="Calibri" charset="0"/>
                <a:ea typeface="MS PGothic" charset="0"/>
                <a:cs typeface="MS PGothic" charset="0"/>
              </a:defRPr>
            </a:lvl9pPr>
          </a:lstStyle>
          <a:p>
            <a:pPr algn="r"/>
            <a:fld id="{0C913308-F349-4B6D-A68A-DD1791B4A57B}" type="slidenum">
              <a:rPr lang="zh-CN" altLang="en-US" smtClean="0"/>
              <a:pPr algn="r"/>
              <a:t>10</a:t>
            </a:fld>
            <a:endParaRPr lang="zh-CN" altLang="en-US" dirty="0"/>
          </a:p>
        </p:txBody>
      </p:sp>
    </p:spTree>
    <p:extLst>
      <p:ext uri="{BB962C8B-B14F-4D97-AF65-F5344CB8AC3E}">
        <p14:creationId xmlns:p14="http://schemas.microsoft.com/office/powerpoint/2010/main" val="27672248"/>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7" name="TextBox 28"/>
          <p:cNvSpPr txBox="1">
            <a:spLocks noChangeArrowheads="1"/>
          </p:cNvSpPr>
          <p:nvPr/>
        </p:nvSpPr>
        <p:spPr bwMode="auto">
          <a:xfrm>
            <a:off x="1722438" y="681038"/>
            <a:ext cx="20942300" cy="1128712"/>
          </a:xfrm>
          <a:prstGeom prst="rect">
            <a:avLst/>
          </a:prstGeom>
          <a:noFill/>
          <a:ln>
            <a:noFill/>
          </a:ln>
        </p:spPr>
        <p:txBody>
          <a:bodyPr/>
          <a:lstStyle>
            <a:lvl1pPr>
              <a:defRPr sz="4300">
                <a:solidFill>
                  <a:schemeClr val="tx1"/>
                </a:solidFill>
                <a:latin typeface="Calibri" charset="0"/>
                <a:ea typeface="宋体" charset="0"/>
                <a:cs typeface="MS PGothic" charset="0"/>
              </a:defRPr>
            </a:lvl1pPr>
            <a:lvl2pPr marL="742950" indent="-285750">
              <a:defRPr sz="4300">
                <a:solidFill>
                  <a:schemeClr val="tx1"/>
                </a:solidFill>
                <a:latin typeface="Calibri" charset="0"/>
                <a:ea typeface="MS PGothic" charset="0"/>
                <a:cs typeface="MS PGothic" charset="0"/>
              </a:defRPr>
            </a:lvl2pPr>
            <a:lvl3pPr marL="1143000" indent="-228600">
              <a:defRPr sz="4300">
                <a:solidFill>
                  <a:schemeClr val="tx1"/>
                </a:solidFill>
                <a:latin typeface="Calibri" charset="0"/>
                <a:ea typeface="MS PGothic" charset="0"/>
                <a:cs typeface="MS PGothic" charset="0"/>
              </a:defRPr>
            </a:lvl3pPr>
            <a:lvl4pPr marL="1600200" indent="-228600">
              <a:defRPr sz="4300">
                <a:solidFill>
                  <a:schemeClr val="tx1"/>
                </a:solidFill>
                <a:latin typeface="Calibri" charset="0"/>
                <a:ea typeface="MS PGothic" charset="0"/>
                <a:cs typeface="MS PGothic" charset="0"/>
              </a:defRPr>
            </a:lvl4pPr>
            <a:lvl5pPr marL="2057400" indent="-228600">
              <a:defRPr sz="4300">
                <a:solidFill>
                  <a:schemeClr val="tx1"/>
                </a:solidFill>
                <a:latin typeface="Calibri" charset="0"/>
                <a:ea typeface="MS PGothic" charset="0"/>
                <a:cs typeface="MS PGothic" charset="0"/>
              </a:defRPr>
            </a:lvl5pPr>
            <a:lvl6pPr marL="2514600" indent="-228600" defTabSz="1087120" fontAlgn="base">
              <a:spcBef>
                <a:spcPct val="0"/>
              </a:spcBef>
              <a:spcAft>
                <a:spcPct val="0"/>
              </a:spcAft>
              <a:defRPr sz="4300">
                <a:solidFill>
                  <a:schemeClr val="tx1"/>
                </a:solidFill>
                <a:latin typeface="Calibri" charset="0"/>
                <a:ea typeface="MS PGothic" charset="0"/>
                <a:cs typeface="MS PGothic" charset="0"/>
              </a:defRPr>
            </a:lvl6pPr>
            <a:lvl7pPr marL="2971800" indent="-228600" defTabSz="1087120" fontAlgn="base">
              <a:spcBef>
                <a:spcPct val="0"/>
              </a:spcBef>
              <a:spcAft>
                <a:spcPct val="0"/>
              </a:spcAft>
              <a:defRPr sz="4300">
                <a:solidFill>
                  <a:schemeClr val="tx1"/>
                </a:solidFill>
                <a:latin typeface="Calibri" charset="0"/>
                <a:ea typeface="MS PGothic" charset="0"/>
                <a:cs typeface="MS PGothic" charset="0"/>
              </a:defRPr>
            </a:lvl7pPr>
            <a:lvl8pPr marL="3429000" indent="-228600" defTabSz="1087120" fontAlgn="base">
              <a:spcBef>
                <a:spcPct val="0"/>
              </a:spcBef>
              <a:spcAft>
                <a:spcPct val="0"/>
              </a:spcAft>
              <a:defRPr sz="4300">
                <a:solidFill>
                  <a:schemeClr val="tx1"/>
                </a:solidFill>
                <a:latin typeface="Calibri" charset="0"/>
                <a:ea typeface="MS PGothic" charset="0"/>
                <a:cs typeface="MS PGothic" charset="0"/>
              </a:defRPr>
            </a:lvl8pPr>
            <a:lvl9pPr marL="3886200" indent="-228600" defTabSz="1087120" fontAlgn="base">
              <a:spcBef>
                <a:spcPct val="0"/>
              </a:spcBef>
              <a:spcAft>
                <a:spcPct val="0"/>
              </a:spcAft>
              <a:defRPr sz="4300">
                <a:solidFill>
                  <a:schemeClr val="tx1"/>
                </a:solidFill>
                <a:latin typeface="Calibri" charset="0"/>
                <a:ea typeface="MS PGothic" charset="0"/>
                <a:cs typeface="MS PGothic" charset="0"/>
              </a:defRPr>
            </a:lvl9pPr>
          </a:lstStyle>
          <a:p>
            <a:r>
              <a:rPr lang="zh-CN" altLang="en-US" sz="6600" b="1"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目录</a:t>
            </a:r>
          </a:p>
        </p:txBody>
      </p:sp>
      <p:grpSp>
        <p:nvGrpSpPr>
          <p:cNvPr id="22" name="组合 14"/>
          <p:cNvGrpSpPr/>
          <p:nvPr/>
        </p:nvGrpSpPr>
        <p:grpSpPr>
          <a:xfrm>
            <a:off x="7108825" y="3537585"/>
            <a:ext cx="10105390" cy="1538605"/>
            <a:chOff x="3496989" y="2270470"/>
            <a:chExt cx="3310090" cy="504000"/>
          </a:xfrm>
        </p:grpSpPr>
        <p:grpSp>
          <p:nvGrpSpPr>
            <p:cNvPr id="44" name="组合 13"/>
            <p:cNvGrpSpPr/>
            <p:nvPr/>
          </p:nvGrpSpPr>
          <p:grpSpPr>
            <a:xfrm>
              <a:off x="3496989" y="2270470"/>
              <a:ext cx="700237" cy="504000"/>
              <a:chOff x="3496989" y="2270470"/>
              <a:chExt cx="700237" cy="504000"/>
            </a:xfrm>
          </p:grpSpPr>
          <p:sp>
            <p:nvSpPr>
              <p:cNvPr id="46" name="等腰三角形 45"/>
              <p:cNvSpPr/>
              <p:nvPr/>
            </p:nvSpPr>
            <p:spPr>
              <a:xfrm rot="5400000">
                <a:off x="3889510" y="2380009"/>
                <a:ext cx="330510" cy="284922"/>
              </a:xfrm>
              <a:prstGeom prst="triangle">
                <a:avLst/>
              </a:prstGeom>
              <a:solidFill>
                <a:srgbClr val="206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a:ln>
                      <a:noFill/>
                    </a:ln>
                    <a:solidFill>
                      <a:srgbClr val="3D485D"/>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v</a:t>
                </a:r>
              </a:p>
            </p:txBody>
          </p:sp>
          <p:grpSp>
            <p:nvGrpSpPr>
              <p:cNvPr id="47" name="Group 40"/>
              <p:cNvGrpSpPr/>
              <p:nvPr/>
            </p:nvGrpSpPr>
            <p:grpSpPr>
              <a:xfrm>
                <a:off x="3496989" y="2270470"/>
                <a:ext cx="504000" cy="504000"/>
                <a:chOff x="1827213" y="2466975"/>
                <a:chExt cx="965933" cy="967642"/>
              </a:xfrm>
            </p:grpSpPr>
            <p:sp>
              <p:nvSpPr>
                <p:cNvPr id="48" name="Oval 76"/>
                <p:cNvSpPr>
                  <a:spLocks noChangeArrowheads="1"/>
                </p:cNvSpPr>
                <p:nvPr/>
              </p:nvSpPr>
              <p:spPr bwMode="auto">
                <a:xfrm>
                  <a:off x="1827213" y="2466975"/>
                  <a:ext cx="965933" cy="967642"/>
                </a:xfrm>
                <a:prstGeom prst="ellipse">
                  <a:avLst/>
                </a:prstGeom>
                <a:solidFill>
                  <a:srgbClr val="206BA9"/>
                </a:solidFill>
                <a:ln w="38100">
                  <a:solidFill>
                    <a:srgbClr val="F3F3F4"/>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40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9" name="TextBox 8"/>
                <p:cNvSpPr txBox="1"/>
                <p:nvPr/>
              </p:nvSpPr>
              <p:spPr>
                <a:xfrm>
                  <a:off x="1903675" y="2776596"/>
                  <a:ext cx="813009" cy="348408"/>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3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a:t>
                  </a:r>
                </a:p>
              </p:txBody>
            </p:sp>
          </p:grpSp>
        </p:grpSp>
        <p:sp>
          <p:nvSpPr>
            <p:cNvPr id="45" name="圆角矩形 44"/>
            <p:cNvSpPr/>
            <p:nvPr/>
          </p:nvSpPr>
          <p:spPr>
            <a:xfrm>
              <a:off x="4287079" y="2288470"/>
              <a:ext cx="2520000" cy="468000"/>
            </a:xfrm>
            <a:prstGeom prst="roundRect">
              <a:avLst>
                <a:gd name="adj" fmla="val 50000"/>
              </a:avLst>
            </a:prstGeom>
            <a:no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4800" kern="0" dirty="0">
                  <a:solidFill>
                    <a:srgbClr val="206BA9"/>
                  </a:solidFill>
                  <a:latin typeface="微软雅黑" panose="020B0503020204020204" pitchFamily="34" charset="-122"/>
                  <a:ea typeface="微软雅黑" panose="020B0503020204020204" pitchFamily="34" charset="-122"/>
                  <a:cs typeface="微软雅黑" panose="020B0503020204020204" pitchFamily="34" charset="-122"/>
                </a:rPr>
                <a:t>引入</a:t>
              </a:r>
              <a:endParaRPr kumimoji="0" lang="zh-CN" altLang="en-US" sz="4800" b="0" i="0" u="none" strike="noStrike" kern="0" cap="none" spc="0" normalizeH="0" baseline="0" noProof="0" dirty="0">
                <a:ln>
                  <a:noFill/>
                </a:ln>
                <a:solidFill>
                  <a:srgbClr val="206BA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3" name="组合 15"/>
          <p:cNvGrpSpPr/>
          <p:nvPr/>
        </p:nvGrpSpPr>
        <p:grpSpPr>
          <a:xfrm>
            <a:off x="7108825" y="5593715"/>
            <a:ext cx="10105390" cy="1538605"/>
            <a:chOff x="3496989" y="2270470"/>
            <a:chExt cx="3310090" cy="504000"/>
          </a:xfrm>
        </p:grpSpPr>
        <p:grpSp>
          <p:nvGrpSpPr>
            <p:cNvPr id="38" name="组合 19"/>
            <p:cNvGrpSpPr/>
            <p:nvPr/>
          </p:nvGrpSpPr>
          <p:grpSpPr>
            <a:xfrm>
              <a:off x="3496989" y="2270470"/>
              <a:ext cx="700237" cy="504000"/>
              <a:chOff x="3496989" y="2270470"/>
              <a:chExt cx="700237" cy="504000"/>
            </a:xfrm>
          </p:grpSpPr>
          <p:sp>
            <p:nvSpPr>
              <p:cNvPr id="40" name="等腰三角形 39"/>
              <p:cNvSpPr/>
              <p:nvPr/>
            </p:nvSpPr>
            <p:spPr>
              <a:xfrm rot="5400000">
                <a:off x="3889510" y="2380009"/>
                <a:ext cx="330510" cy="284922"/>
              </a:xfrm>
              <a:prstGeom prst="triangle">
                <a:avLst/>
              </a:prstGeom>
              <a:solidFill>
                <a:srgbClr val="206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3D485D"/>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1" name="Group 40"/>
              <p:cNvGrpSpPr/>
              <p:nvPr/>
            </p:nvGrpSpPr>
            <p:grpSpPr>
              <a:xfrm>
                <a:off x="3496989" y="2270470"/>
                <a:ext cx="504000" cy="504000"/>
                <a:chOff x="1827213" y="2466975"/>
                <a:chExt cx="965933" cy="967642"/>
              </a:xfrm>
            </p:grpSpPr>
            <p:sp>
              <p:nvSpPr>
                <p:cNvPr id="42" name="Oval 76"/>
                <p:cNvSpPr>
                  <a:spLocks noChangeArrowheads="1"/>
                </p:cNvSpPr>
                <p:nvPr/>
              </p:nvSpPr>
              <p:spPr bwMode="auto">
                <a:xfrm>
                  <a:off x="1827213" y="2466975"/>
                  <a:ext cx="965933" cy="967642"/>
                </a:xfrm>
                <a:prstGeom prst="ellipse">
                  <a:avLst/>
                </a:prstGeom>
                <a:solidFill>
                  <a:srgbClr val="206BA9"/>
                </a:solidFill>
                <a:ln w="38100">
                  <a:solidFill>
                    <a:srgbClr val="F3F3F4"/>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40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TextBox 24"/>
                <p:cNvSpPr txBox="1"/>
                <p:nvPr/>
              </p:nvSpPr>
              <p:spPr>
                <a:xfrm>
                  <a:off x="1903675" y="2776596"/>
                  <a:ext cx="813009" cy="348408"/>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3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a:t>
                  </a:r>
                </a:p>
              </p:txBody>
            </p:sp>
          </p:grpSp>
        </p:grpSp>
        <p:sp>
          <p:nvSpPr>
            <p:cNvPr id="39" name="圆角矩形 38"/>
            <p:cNvSpPr/>
            <p:nvPr/>
          </p:nvSpPr>
          <p:spPr>
            <a:xfrm>
              <a:off x="4287079" y="2288470"/>
              <a:ext cx="2520000" cy="468000"/>
            </a:xfrm>
            <a:prstGeom prst="roundRect">
              <a:avLst>
                <a:gd name="adj" fmla="val 50000"/>
              </a:avLst>
            </a:prstGeom>
            <a:solidFill>
              <a:schemeClr val="accent1"/>
            </a:solidFill>
            <a:ln w="12700" cap="flat" cmpd="sng" algn="ctr">
              <a:solidFill>
                <a:srgbClr val="206BA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48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论文介绍</a:t>
              </a:r>
            </a:p>
          </p:txBody>
        </p:sp>
      </p:grpSp>
      <p:grpSp>
        <p:nvGrpSpPr>
          <p:cNvPr id="24" name="组合 25"/>
          <p:cNvGrpSpPr/>
          <p:nvPr/>
        </p:nvGrpSpPr>
        <p:grpSpPr>
          <a:xfrm>
            <a:off x="7108825" y="7650480"/>
            <a:ext cx="10105390" cy="1538605"/>
            <a:chOff x="3496989" y="2270470"/>
            <a:chExt cx="3310090" cy="504000"/>
          </a:xfrm>
        </p:grpSpPr>
        <p:grpSp>
          <p:nvGrpSpPr>
            <p:cNvPr id="32" name="组合 26"/>
            <p:cNvGrpSpPr/>
            <p:nvPr/>
          </p:nvGrpSpPr>
          <p:grpSpPr>
            <a:xfrm>
              <a:off x="3496989" y="2270470"/>
              <a:ext cx="700237" cy="504000"/>
              <a:chOff x="3496989" y="2270470"/>
              <a:chExt cx="700237" cy="504000"/>
            </a:xfrm>
          </p:grpSpPr>
          <p:sp>
            <p:nvSpPr>
              <p:cNvPr id="34" name="等腰三角形 33"/>
              <p:cNvSpPr/>
              <p:nvPr/>
            </p:nvSpPr>
            <p:spPr>
              <a:xfrm rot="5400000">
                <a:off x="3889510" y="2380009"/>
                <a:ext cx="330510" cy="284922"/>
              </a:xfrm>
              <a:prstGeom prst="triangle">
                <a:avLst/>
              </a:prstGeom>
              <a:solidFill>
                <a:srgbClr val="206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3D485D"/>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5" name="Group 40"/>
              <p:cNvGrpSpPr/>
              <p:nvPr/>
            </p:nvGrpSpPr>
            <p:grpSpPr>
              <a:xfrm>
                <a:off x="3496989" y="2270470"/>
                <a:ext cx="504000" cy="504000"/>
                <a:chOff x="1827213" y="2466975"/>
                <a:chExt cx="965933" cy="967642"/>
              </a:xfrm>
            </p:grpSpPr>
            <p:sp>
              <p:nvSpPr>
                <p:cNvPr id="36" name="Oval 76"/>
                <p:cNvSpPr>
                  <a:spLocks noChangeArrowheads="1"/>
                </p:cNvSpPr>
                <p:nvPr/>
              </p:nvSpPr>
              <p:spPr bwMode="auto">
                <a:xfrm>
                  <a:off x="1827213" y="2466975"/>
                  <a:ext cx="965933" cy="967642"/>
                </a:xfrm>
                <a:prstGeom prst="ellipse">
                  <a:avLst/>
                </a:prstGeom>
                <a:solidFill>
                  <a:srgbClr val="206BA9"/>
                </a:solidFill>
                <a:ln w="38100">
                  <a:solidFill>
                    <a:srgbClr val="F3F3F4"/>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40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 name="TextBox 31"/>
                <p:cNvSpPr txBox="1"/>
                <p:nvPr/>
              </p:nvSpPr>
              <p:spPr>
                <a:xfrm>
                  <a:off x="1903675" y="2776596"/>
                  <a:ext cx="813009" cy="348408"/>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3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3</a:t>
                  </a:r>
                </a:p>
              </p:txBody>
            </p:sp>
          </p:grpSp>
        </p:grpSp>
        <p:sp>
          <p:nvSpPr>
            <p:cNvPr id="33" name="圆角矩形 32"/>
            <p:cNvSpPr/>
            <p:nvPr/>
          </p:nvSpPr>
          <p:spPr>
            <a:xfrm>
              <a:off x="4287079" y="2288470"/>
              <a:ext cx="2520000" cy="468000"/>
            </a:xfrm>
            <a:prstGeom prst="roundRect">
              <a:avLst>
                <a:gd name="adj" fmla="val 50000"/>
              </a:avLst>
            </a:prstGeom>
            <a:noFill/>
            <a:ln w="12700" cap="flat" cmpd="sng" algn="ctr">
              <a:solidFill>
                <a:srgbClr val="206BA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4800" kern="0" dirty="0">
                  <a:solidFill>
                    <a:srgbClr val="206BA9"/>
                  </a:solidFill>
                  <a:latin typeface="微软雅黑" panose="020B0503020204020204" pitchFamily="34" charset="-122"/>
                  <a:ea typeface="微软雅黑" panose="020B0503020204020204" pitchFamily="34" charset="-122"/>
                  <a:cs typeface="微软雅黑" panose="020B0503020204020204" pitchFamily="34" charset="-122"/>
                </a:rPr>
                <a:t>论文</a:t>
              </a:r>
              <a:r>
                <a:rPr kumimoji="0" lang="zh-CN" altLang="en-US" sz="4800" b="0" i="0" u="none" strike="noStrike" kern="0" cap="none" spc="0" normalizeH="0" baseline="0" noProof="0" dirty="0">
                  <a:ln>
                    <a:noFill/>
                  </a:ln>
                  <a:solidFill>
                    <a:srgbClr val="206BA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结果</a:t>
              </a:r>
            </a:p>
          </p:txBody>
        </p:sp>
      </p:grpSp>
      <p:grpSp>
        <p:nvGrpSpPr>
          <p:cNvPr id="25" name="组合 32"/>
          <p:cNvGrpSpPr/>
          <p:nvPr/>
        </p:nvGrpSpPr>
        <p:grpSpPr>
          <a:xfrm>
            <a:off x="7108825" y="9707245"/>
            <a:ext cx="10105390" cy="1538605"/>
            <a:chOff x="3496989" y="2270470"/>
            <a:chExt cx="3310090" cy="504000"/>
          </a:xfrm>
        </p:grpSpPr>
        <p:grpSp>
          <p:nvGrpSpPr>
            <p:cNvPr id="26" name="组合 33"/>
            <p:cNvGrpSpPr/>
            <p:nvPr/>
          </p:nvGrpSpPr>
          <p:grpSpPr>
            <a:xfrm>
              <a:off x="3496989" y="2270470"/>
              <a:ext cx="700237" cy="504000"/>
              <a:chOff x="3496989" y="2270470"/>
              <a:chExt cx="700237" cy="504000"/>
            </a:xfrm>
          </p:grpSpPr>
          <p:sp>
            <p:nvSpPr>
              <p:cNvPr id="28" name="等腰三角形 27"/>
              <p:cNvSpPr/>
              <p:nvPr/>
            </p:nvSpPr>
            <p:spPr>
              <a:xfrm rot="5400000">
                <a:off x="3889510" y="2380009"/>
                <a:ext cx="330510" cy="284922"/>
              </a:xfrm>
              <a:prstGeom prst="triangle">
                <a:avLst/>
              </a:prstGeom>
              <a:solidFill>
                <a:srgbClr val="206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3D485D"/>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9" name="Group 40"/>
              <p:cNvGrpSpPr/>
              <p:nvPr/>
            </p:nvGrpSpPr>
            <p:grpSpPr>
              <a:xfrm>
                <a:off x="3496989" y="2270470"/>
                <a:ext cx="504000" cy="504000"/>
                <a:chOff x="1827213" y="2466975"/>
                <a:chExt cx="965933" cy="967642"/>
              </a:xfrm>
            </p:grpSpPr>
            <p:sp>
              <p:nvSpPr>
                <p:cNvPr id="30" name="Oval 76"/>
                <p:cNvSpPr>
                  <a:spLocks noChangeArrowheads="1"/>
                </p:cNvSpPr>
                <p:nvPr/>
              </p:nvSpPr>
              <p:spPr bwMode="auto">
                <a:xfrm>
                  <a:off x="1827213" y="2466975"/>
                  <a:ext cx="965933" cy="967642"/>
                </a:xfrm>
                <a:prstGeom prst="ellipse">
                  <a:avLst/>
                </a:prstGeom>
                <a:solidFill>
                  <a:srgbClr val="206BA9"/>
                </a:solidFill>
                <a:ln w="38100">
                  <a:solidFill>
                    <a:srgbClr val="F3F3F4"/>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40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TextBox 38"/>
                <p:cNvSpPr txBox="1"/>
                <p:nvPr/>
              </p:nvSpPr>
              <p:spPr>
                <a:xfrm>
                  <a:off x="1903675" y="2776596"/>
                  <a:ext cx="813009" cy="348408"/>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3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4</a:t>
                  </a:r>
                </a:p>
              </p:txBody>
            </p:sp>
          </p:grpSp>
        </p:grpSp>
        <p:sp>
          <p:nvSpPr>
            <p:cNvPr id="27" name="圆角矩形 26"/>
            <p:cNvSpPr/>
            <p:nvPr/>
          </p:nvSpPr>
          <p:spPr>
            <a:xfrm>
              <a:off x="4287079" y="2288470"/>
              <a:ext cx="2520000" cy="468000"/>
            </a:xfrm>
            <a:prstGeom prst="roundRect">
              <a:avLst>
                <a:gd name="adj" fmla="val 50000"/>
              </a:avLst>
            </a:prstGeom>
            <a:noFill/>
            <a:ln w="12700" cap="flat" cmpd="sng" algn="ctr">
              <a:solidFill>
                <a:srgbClr val="206BA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4800" b="0" i="0" u="none" strike="noStrike" kern="0" cap="none" spc="0" normalizeH="0" baseline="0" noProof="0" dirty="0">
                  <a:ln>
                    <a:noFill/>
                  </a:ln>
                  <a:solidFill>
                    <a:srgbClr val="206BA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论文总结</a:t>
              </a:r>
            </a:p>
          </p:txBody>
        </p:sp>
      </p:grpSp>
    </p:spTree>
    <p:extLst>
      <p:ext uri="{BB962C8B-B14F-4D97-AF65-F5344CB8AC3E}">
        <p14:creationId xmlns:p14="http://schemas.microsoft.com/office/powerpoint/2010/main" val="1529891289"/>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1913514" y="984017"/>
            <a:ext cx="18016249" cy="527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lvl1pPr marL="342900" indent="-342900" algn="l" defTabSz="0" rtl="0" eaLnBrk="0" fontAlgn="base" hangingPunct="0">
              <a:spcBef>
                <a:spcPct val="20000"/>
              </a:spcBef>
              <a:spcAft>
                <a:spcPct val="0"/>
              </a:spcAft>
              <a:buFont typeface="Arial" charset="0"/>
              <a:buChar char="•"/>
              <a:defRPr sz="2400">
                <a:solidFill>
                  <a:schemeClr val="tx1"/>
                </a:solidFill>
                <a:latin typeface="+mn-lt"/>
                <a:ea typeface="+mn-ea"/>
                <a:cs typeface="+mn-cs"/>
                <a:sym typeface="Arial" charset="0"/>
              </a:defRPr>
            </a:lvl1pPr>
            <a:lvl2pPr marL="742950" indent="-285750" algn="l" defTabSz="0" rtl="0" eaLnBrk="0" fontAlgn="base" hangingPunct="0">
              <a:spcBef>
                <a:spcPct val="20000"/>
              </a:spcBef>
              <a:spcAft>
                <a:spcPct val="0"/>
              </a:spcAft>
              <a:buFont typeface="Arial" charset="0"/>
              <a:buChar char="–"/>
              <a:defRPr sz="2000">
                <a:solidFill>
                  <a:schemeClr val="tx1"/>
                </a:solidFill>
                <a:latin typeface="+mn-lt"/>
                <a:cs typeface="+mn-cs"/>
                <a:sym typeface="Arial" charset="0"/>
              </a:defRPr>
            </a:lvl2pPr>
            <a:lvl3pPr marL="1143000" indent="-228600" algn="l" defTabSz="0" rtl="0" eaLnBrk="0" fontAlgn="base" hangingPunct="0">
              <a:spcBef>
                <a:spcPct val="20000"/>
              </a:spcBef>
              <a:spcAft>
                <a:spcPct val="0"/>
              </a:spcAft>
              <a:buFont typeface="Arial" charset="0"/>
              <a:buChar char="•"/>
              <a:defRPr>
                <a:solidFill>
                  <a:schemeClr val="tx1"/>
                </a:solidFill>
                <a:latin typeface="+mn-lt"/>
                <a:cs typeface="+mn-cs"/>
                <a:sym typeface="Arial" charset="0"/>
              </a:defRPr>
            </a:lvl3pPr>
            <a:lvl4pPr marL="1600200" indent="-228600" algn="l" defTabSz="0" rtl="0" eaLnBrk="0" fontAlgn="base" hangingPunct="0">
              <a:spcBef>
                <a:spcPct val="20000"/>
              </a:spcBef>
              <a:spcAft>
                <a:spcPct val="0"/>
              </a:spcAft>
              <a:buFont typeface="Arial" charset="0"/>
              <a:buChar char="–"/>
              <a:defRPr sz="1400">
                <a:solidFill>
                  <a:schemeClr val="tx1"/>
                </a:solidFill>
                <a:latin typeface="+mn-lt"/>
                <a:cs typeface="+mn-cs"/>
                <a:sym typeface="Arial" charset="0"/>
              </a:defRPr>
            </a:lvl4pPr>
            <a:lvl5pPr marL="2057400" indent="-228600" algn="l" defTabSz="0" rtl="0" eaLnBrk="0" fontAlgn="base" hangingPunct="0">
              <a:spcBef>
                <a:spcPct val="20000"/>
              </a:spcBef>
              <a:spcAft>
                <a:spcPct val="0"/>
              </a:spcAft>
              <a:buFont typeface="Arial" charset="0"/>
              <a:buChar char="»"/>
              <a:defRPr sz="1000">
                <a:solidFill>
                  <a:schemeClr val="tx1"/>
                </a:solidFill>
                <a:latin typeface="+mn-lt"/>
                <a:cs typeface="+mn-cs"/>
                <a:sym typeface="Arial" charset="0"/>
              </a:defRPr>
            </a:lvl5pPr>
            <a:lvl6pPr marL="2514600" indent="-228600" algn="l" defTabSz="0" rtl="0" eaLnBrk="0" fontAlgn="base" hangingPunct="0">
              <a:spcBef>
                <a:spcPct val="20000"/>
              </a:spcBef>
              <a:spcAft>
                <a:spcPct val="0"/>
              </a:spcAft>
              <a:buFont typeface="Arial" charset="0"/>
              <a:buChar char="»"/>
              <a:defRPr sz="1000">
                <a:solidFill>
                  <a:schemeClr val="tx1"/>
                </a:solidFill>
                <a:latin typeface="+mn-lt"/>
                <a:cs typeface="+mn-cs"/>
                <a:sym typeface="Arial" charset="0"/>
              </a:defRPr>
            </a:lvl6pPr>
            <a:lvl7pPr marL="2971800" indent="-228600" algn="l" defTabSz="0" rtl="0" eaLnBrk="0" fontAlgn="base" hangingPunct="0">
              <a:spcBef>
                <a:spcPct val="20000"/>
              </a:spcBef>
              <a:spcAft>
                <a:spcPct val="0"/>
              </a:spcAft>
              <a:buFont typeface="Arial" charset="0"/>
              <a:buChar char="»"/>
              <a:defRPr sz="1000">
                <a:solidFill>
                  <a:schemeClr val="tx1"/>
                </a:solidFill>
                <a:latin typeface="+mn-lt"/>
                <a:cs typeface="+mn-cs"/>
                <a:sym typeface="Arial" charset="0"/>
              </a:defRPr>
            </a:lvl7pPr>
            <a:lvl8pPr marL="3429000" indent="-228600" algn="l" defTabSz="0" rtl="0" eaLnBrk="0" fontAlgn="base" hangingPunct="0">
              <a:spcBef>
                <a:spcPct val="20000"/>
              </a:spcBef>
              <a:spcAft>
                <a:spcPct val="0"/>
              </a:spcAft>
              <a:buFont typeface="Arial" charset="0"/>
              <a:buChar char="»"/>
              <a:defRPr sz="1000">
                <a:solidFill>
                  <a:schemeClr val="tx1"/>
                </a:solidFill>
                <a:latin typeface="+mn-lt"/>
                <a:cs typeface="+mn-cs"/>
                <a:sym typeface="Arial" charset="0"/>
              </a:defRPr>
            </a:lvl8pPr>
            <a:lvl9pPr marL="3886200" indent="-228600" algn="l" defTabSz="0" rtl="0" eaLnBrk="0" fontAlgn="base" hangingPunct="0">
              <a:spcBef>
                <a:spcPct val="20000"/>
              </a:spcBef>
              <a:spcAft>
                <a:spcPct val="0"/>
              </a:spcAft>
              <a:buFont typeface="Arial" charset="0"/>
              <a:buChar char="»"/>
              <a:defRPr sz="1000">
                <a:solidFill>
                  <a:schemeClr val="tx1"/>
                </a:solidFill>
                <a:latin typeface="+mn-lt"/>
                <a:cs typeface="+mn-cs"/>
                <a:sym typeface="Arial" charset="0"/>
              </a:defRPr>
            </a:lvl9pPr>
          </a:lstStyle>
          <a:p>
            <a:r>
              <a:rPr lang="en-US" altLang="zh-CN" sz="5600" kern="0" dirty="0">
                <a:solidFill>
                  <a:srgbClr val="121520"/>
                </a:solidFill>
                <a:latin typeface="Times New Roman" panose="02020603050405020304" pitchFamily="18" charset="0"/>
                <a:ea typeface="宋体" charset="-122"/>
                <a:cs typeface="Times New Roman" panose="02020603050405020304" pitchFamily="18" charset="0"/>
              </a:rPr>
              <a:t>Parallel implementation: two challenges</a:t>
            </a:r>
          </a:p>
          <a:p>
            <a:pPr lvl="1"/>
            <a:r>
              <a:rPr lang="en-US" altLang="zh-CN" sz="4800" kern="0" dirty="0">
                <a:solidFill>
                  <a:srgbClr val="121520"/>
                </a:solidFill>
                <a:latin typeface="Times New Roman" panose="02020603050405020304" pitchFamily="18" charset="0"/>
                <a:ea typeface="宋体" charset="-122"/>
                <a:cs typeface="Times New Roman" panose="02020603050405020304" pitchFamily="18" charset="0"/>
              </a:rPr>
              <a:t>Bandwidth </a:t>
            </a:r>
          </a:p>
          <a:p>
            <a:pPr lvl="2"/>
            <a:r>
              <a:rPr lang="en-US" altLang="zh-CN" sz="4400" kern="0" dirty="0">
                <a:solidFill>
                  <a:srgbClr val="121520"/>
                </a:solidFill>
                <a:latin typeface="Times New Roman" panose="02020603050405020304" pitchFamily="18" charset="0"/>
                <a:ea typeface="宋体" charset="-122"/>
                <a:cs typeface="Times New Roman" panose="02020603050405020304" pitchFamily="18" charset="0"/>
              </a:rPr>
              <a:t>the matrix data and the corresponding index data have low reuse </a:t>
            </a:r>
          </a:p>
          <a:p>
            <a:pPr lvl="1"/>
            <a:r>
              <a:rPr lang="en-US" altLang="zh-CN" sz="4800" kern="0" dirty="0">
                <a:solidFill>
                  <a:srgbClr val="121520"/>
                </a:solidFill>
                <a:latin typeface="Times New Roman" panose="02020603050405020304" pitchFamily="18" charset="0"/>
                <a:ea typeface="宋体" charset="-122"/>
                <a:cs typeface="Times New Roman" panose="02020603050405020304" pitchFamily="18" charset="0"/>
              </a:rPr>
              <a:t>Load imbalance </a:t>
            </a:r>
          </a:p>
          <a:p>
            <a:pPr lvl="2"/>
            <a:r>
              <a:rPr lang="en-US" altLang="zh-CN" sz="4000" kern="0" dirty="0">
                <a:solidFill>
                  <a:srgbClr val="121520"/>
                </a:solidFill>
                <a:latin typeface="Times New Roman" panose="02020603050405020304" pitchFamily="18" charset="0"/>
                <a:ea typeface="宋体" charset="-122"/>
                <a:cs typeface="Times New Roman" panose="02020603050405020304" pitchFamily="18" charset="0"/>
              </a:rPr>
              <a:t>Different number of non-zeroes in different rows</a:t>
            </a:r>
            <a:endParaRPr lang="en-US" altLang="zh-CN" sz="4400" kern="0" dirty="0">
              <a:solidFill>
                <a:srgbClr val="121520"/>
              </a:solidFill>
              <a:latin typeface="Times New Roman" panose="02020603050405020304" pitchFamily="18" charset="0"/>
              <a:ea typeface="宋体" charset="-122"/>
              <a:cs typeface="Times New Roman" panose="02020603050405020304" pitchFamily="18" charset="0"/>
            </a:endParaRPr>
          </a:p>
          <a:p>
            <a:pPr lvl="2"/>
            <a:r>
              <a:rPr lang="en-US" altLang="zh-CN" sz="4400" kern="0" dirty="0">
                <a:solidFill>
                  <a:srgbClr val="121520"/>
                </a:solidFill>
                <a:latin typeface="Times New Roman" panose="02020603050405020304" pitchFamily="18" charset="0"/>
                <a:ea typeface="宋体" charset="-122"/>
                <a:cs typeface="Times New Roman" panose="02020603050405020304" pitchFamily="18" charset="0"/>
              </a:rPr>
              <a:t>Worse on GPUs</a:t>
            </a:r>
          </a:p>
        </p:txBody>
      </p:sp>
      <mc:AlternateContent xmlns:mc="http://schemas.openxmlformats.org/markup-compatibility/2006" xmlns:a14="http://schemas.microsoft.com/office/drawing/2010/main">
        <mc:Choice Requires="a14">
          <p:sp>
            <p:nvSpPr>
              <p:cNvPr id="9" name="TextBox 8"/>
              <p:cNvSpPr txBox="1"/>
              <p:nvPr/>
            </p:nvSpPr>
            <p:spPr>
              <a:xfrm>
                <a:off x="3186180" y="6943597"/>
                <a:ext cx="10651827" cy="28310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4800" i="1" smtClean="0">
                          <a:solidFill>
                            <a:srgbClr val="121520"/>
                          </a:solidFill>
                          <a:latin typeface="Cambria Math"/>
                        </a:rPr>
                        <m:t>𝐴</m:t>
                      </m:r>
                      <m:r>
                        <a:rPr lang="en-US" altLang="zh-CN" sz="4800" i="1" smtClean="0">
                          <a:solidFill>
                            <a:srgbClr val="121520"/>
                          </a:solidFill>
                          <a:latin typeface="Cambria Math"/>
                        </a:rPr>
                        <m:t>=</m:t>
                      </m:r>
                      <m:d>
                        <m:dPr>
                          <m:begChr m:val="["/>
                          <m:endChr m:val="]"/>
                          <m:ctrlPr>
                            <a:rPr lang="en-US" altLang="zh-CN" sz="4800" i="1">
                              <a:solidFill>
                                <a:srgbClr val="121520"/>
                              </a:solidFill>
                              <a:latin typeface="Cambria Math" panose="02040503050406030204" pitchFamily="18" charset="0"/>
                            </a:rPr>
                          </m:ctrlPr>
                        </m:dPr>
                        <m:e>
                          <m:m>
                            <m:mPr>
                              <m:mcs>
                                <m:mc>
                                  <m:mcPr>
                                    <m:count m:val="8"/>
                                    <m:mcJc m:val="center"/>
                                  </m:mcPr>
                                </m:mc>
                              </m:mcs>
                              <m:ctrlPr>
                                <a:rPr lang="en-US" altLang="zh-CN" sz="4800" i="1">
                                  <a:solidFill>
                                    <a:srgbClr val="121520"/>
                                  </a:solidFill>
                                  <a:latin typeface="Cambria Math" panose="02040503050406030204" pitchFamily="18" charset="0"/>
                                </a:rPr>
                              </m:ctrlPr>
                            </m:mPr>
                            <m:mr>
                              <m:e>
                                <m:r>
                                  <a:rPr lang="en-US" altLang="zh-CN" sz="4800" i="1">
                                    <a:solidFill>
                                      <a:srgbClr val="121520"/>
                                    </a:solidFill>
                                    <a:latin typeface="Cambria Math"/>
                                  </a:rPr>
                                  <m:t>0</m:t>
                                </m:r>
                              </m:e>
                              <m:e>
                                <m:r>
                                  <a:rPr lang="en-US" altLang="zh-CN" sz="4800" i="1">
                                    <a:solidFill>
                                      <a:srgbClr val="121520"/>
                                    </a:solidFill>
                                    <a:latin typeface="Cambria Math"/>
                                  </a:rPr>
                                  <m:t>0</m:t>
                                </m:r>
                              </m:e>
                              <m:e/>
                              <m:e>
                                <m:r>
                                  <a:rPr lang="en-US" altLang="zh-CN" sz="4800" i="1">
                                    <a:solidFill>
                                      <a:srgbClr val="121520"/>
                                    </a:solidFill>
                                    <a:latin typeface="Cambria Math"/>
                                  </a:rPr>
                                  <m:t>0</m:t>
                                </m:r>
                              </m:e>
                              <m:e>
                                <m:r>
                                  <a:rPr lang="en-US" altLang="zh-CN" sz="4800" i="1">
                                    <a:solidFill>
                                      <a:srgbClr val="121520"/>
                                    </a:solidFill>
                                    <a:latin typeface="Cambria Math"/>
                                  </a:rPr>
                                  <m:t>0</m:t>
                                </m:r>
                              </m:e>
                              <m:e>
                                <m:r>
                                  <a:rPr lang="en-US" altLang="zh-CN" sz="4800" i="1">
                                    <a:solidFill>
                                      <a:srgbClr val="121520"/>
                                    </a:solidFill>
                                    <a:latin typeface="Cambria Math"/>
                                  </a:rPr>
                                  <m:t>0</m:t>
                                </m:r>
                              </m:e>
                              <m:e/>
                              <m:e/>
                            </m:mr>
                            <m:mr>
                              <m:e>
                                <m:r>
                                  <a:rPr lang="en-US" altLang="zh-CN" sz="4800" i="1">
                                    <a:solidFill>
                                      <a:srgbClr val="121520"/>
                                    </a:solidFill>
                                    <a:latin typeface="Cambria Math"/>
                                  </a:rPr>
                                  <m:t>0</m:t>
                                </m:r>
                              </m:e>
                              <m:e>
                                <m:r>
                                  <a:rPr lang="en-US" altLang="zh-CN" sz="4800" i="1">
                                    <a:solidFill>
                                      <a:srgbClr val="121520"/>
                                    </a:solidFill>
                                    <a:latin typeface="Cambria Math"/>
                                  </a:rPr>
                                  <m:t>0</m:t>
                                </m:r>
                              </m:e>
                              <m:e>
                                <m:r>
                                  <a:rPr lang="en-US" altLang="zh-CN" sz="4800" i="1">
                                    <a:solidFill>
                                      <a:srgbClr val="121520"/>
                                    </a:solidFill>
                                    <a:latin typeface="Cambria Math"/>
                                  </a:rPr>
                                  <m:t>5</m:t>
                                </m:r>
                              </m:e>
                              <m:e>
                                <m:r>
                                  <a:rPr lang="en-US" altLang="zh-CN" sz="4800" i="1">
                                    <a:solidFill>
                                      <a:srgbClr val="121520"/>
                                    </a:solidFill>
                                    <a:latin typeface="Cambria Math"/>
                                  </a:rPr>
                                  <m:t>1</m:t>
                                </m:r>
                              </m:e>
                              <m:e>
                                <m:r>
                                  <a:rPr lang="en-US" altLang="zh-CN" sz="4800" i="1">
                                    <a:solidFill>
                                      <a:srgbClr val="121520"/>
                                    </a:solidFill>
                                    <a:latin typeface="Cambria Math"/>
                                  </a:rPr>
                                  <m:t>0</m:t>
                                </m:r>
                              </m:e>
                              <m:e>
                                <m:r>
                                  <a:rPr lang="en-US" altLang="zh-CN" sz="4800" i="1">
                                    <a:solidFill>
                                      <a:srgbClr val="121520"/>
                                    </a:solidFill>
                                    <a:latin typeface="Cambria Math"/>
                                  </a:rPr>
                                  <m:t>0</m:t>
                                </m:r>
                              </m:e>
                              <m:e>
                                <m:r>
                                  <a:rPr lang="en-US" altLang="zh-CN" sz="4800" i="1">
                                    <a:solidFill>
                                      <a:srgbClr val="121520"/>
                                    </a:solidFill>
                                    <a:latin typeface="Cambria Math"/>
                                  </a:rPr>
                                  <m:t>4</m:t>
                                </m:r>
                              </m:e>
                              <m:e>
                                <m:r>
                                  <a:rPr lang="en-US" altLang="zh-CN" sz="4800" i="1">
                                    <a:solidFill>
                                      <a:srgbClr val="121520"/>
                                    </a:solidFill>
                                    <a:latin typeface="Cambria Math"/>
                                  </a:rPr>
                                  <m:t>0</m:t>
                                </m:r>
                              </m:e>
                            </m:mr>
                            <m:mr>
                              <m:e>
                                <m:r>
                                  <a:rPr lang="en-US" altLang="zh-CN" sz="4800" i="1">
                                    <a:solidFill>
                                      <a:srgbClr val="121520"/>
                                    </a:solidFill>
                                    <a:latin typeface="Cambria Math"/>
                                  </a:rPr>
                                  <m:t>0</m:t>
                                </m:r>
                              </m:e>
                              <m:e>
                                <m:r>
                                  <a:rPr lang="en-US" altLang="zh-CN" sz="4800" i="1">
                                    <a:solidFill>
                                      <a:srgbClr val="121520"/>
                                    </a:solidFill>
                                    <a:latin typeface="Cambria Math"/>
                                  </a:rPr>
                                  <m:t>0</m:t>
                                </m:r>
                              </m:e>
                              <m:e>
                                <m:r>
                                  <a:rPr lang="en-US" altLang="zh-CN" sz="4800" i="1">
                                    <a:solidFill>
                                      <a:srgbClr val="121520"/>
                                    </a:solidFill>
                                    <a:latin typeface="Cambria Math"/>
                                  </a:rPr>
                                  <m:t>0</m:t>
                                </m:r>
                              </m:e>
                              <m:e>
                                <m:r>
                                  <a:rPr lang="en-US" altLang="zh-CN" sz="4800" i="1">
                                    <a:solidFill>
                                      <a:srgbClr val="121520"/>
                                    </a:solidFill>
                                    <a:latin typeface="Cambria Math"/>
                                  </a:rPr>
                                  <m:t>0</m:t>
                                </m:r>
                              </m:e>
                              <m:e>
                                <m:r>
                                  <a:rPr lang="en-US" altLang="zh-CN" sz="4800" i="1">
                                    <a:solidFill>
                                      <a:srgbClr val="121520"/>
                                    </a:solidFill>
                                    <a:latin typeface="Cambria Math"/>
                                  </a:rPr>
                                  <m:t>7</m:t>
                                </m:r>
                              </m:e>
                              <m:e>
                                <m:r>
                                  <a:rPr lang="en-US" altLang="zh-CN" sz="4800" i="1">
                                    <a:solidFill>
                                      <a:srgbClr val="121520"/>
                                    </a:solidFill>
                                    <a:latin typeface="Cambria Math"/>
                                  </a:rPr>
                                  <m:t>2</m:t>
                                </m:r>
                              </m:e>
                              <m:e>
                                <m:r>
                                  <a:rPr lang="en-US" altLang="zh-CN" sz="4800" i="1">
                                    <a:solidFill>
                                      <a:srgbClr val="121520"/>
                                    </a:solidFill>
                                    <a:latin typeface="Cambria Math"/>
                                  </a:rPr>
                                  <m:t>3</m:t>
                                </m:r>
                              </m:e>
                              <m:e>
                                <m:r>
                                  <a:rPr lang="en-US" altLang="zh-CN" sz="4800" i="1">
                                    <a:solidFill>
                                      <a:srgbClr val="121520"/>
                                    </a:solidFill>
                                    <a:latin typeface="Cambria Math"/>
                                  </a:rPr>
                                  <m:t>5</m:t>
                                </m:r>
                              </m:e>
                            </m:mr>
                            <m:mr>
                              <m:e/>
                              <m:e/>
                              <m:e>
                                <m:r>
                                  <a:rPr lang="en-US" altLang="zh-CN" sz="4800" i="1">
                                    <a:solidFill>
                                      <a:srgbClr val="121520"/>
                                    </a:solidFill>
                                    <a:latin typeface="Cambria Math"/>
                                  </a:rPr>
                                  <m:t>0</m:t>
                                </m:r>
                              </m:e>
                              <m:e>
                                <m:r>
                                  <a:rPr lang="en-US" altLang="zh-CN" sz="4800" i="1">
                                    <a:solidFill>
                                      <a:srgbClr val="121520"/>
                                    </a:solidFill>
                                    <a:latin typeface="Cambria Math"/>
                                  </a:rPr>
                                  <m:t>0</m:t>
                                </m:r>
                              </m:e>
                              <m:e/>
                              <m:e/>
                              <m:e/>
                              <m:e/>
                            </m:mr>
                          </m:m>
                        </m:e>
                      </m:d>
                    </m:oMath>
                  </m:oMathPara>
                </a14:m>
                <a:endParaRPr lang="zh-CN" altLang="en-US" sz="4800" dirty="0">
                  <a:solidFill>
                    <a:srgbClr val="12152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186180" y="6943597"/>
                <a:ext cx="10651827" cy="2831096"/>
              </a:xfrm>
              <a:prstGeom prst="rect">
                <a:avLst/>
              </a:prstGeom>
              <a:blipFill>
                <a:blip r:embed="rId3"/>
                <a:stretch>
                  <a:fillRect/>
                </a:stretch>
              </a:blipFill>
            </p:spPr>
            <p:txBody>
              <a:bodyPr/>
              <a:lstStyle/>
              <a:p>
                <a:r>
                  <a:rPr lang="zh-CN" altLang="en-US">
                    <a:noFill/>
                  </a:rPr>
                  <a:t> </a:t>
                </a:r>
              </a:p>
            </p:txBody>
          </p:sp>
        </mc:Fallback>
      </mc:AlternateContent>
      <p:sp>
        <p:nvSpPr>
          <p:cNvPr id="3" name="TextBox 2"/>
          <p:cNvSpPr txBox="1"/>
          <p:nvPr/>
        </p:nvSpPr>
        <p:spPr>
          <a:xfrm>
            <a:off x="7223432" y="6947555"/>
            <a:ext cx="6097823" cy="738664"/>
          </a:xfrm>
          <a:prstGeom prst="rect">
            <a:avLst/>
          </a:prstGeom>
          <a:noFill/>
        </p:spPr>
        <p:txBody>
          <a:bodyPr wrap="none" lIns="0" tIns="0" rIns="0" bIns="0" rtlCol="0">
            <a:spAutoFit/>
          </a:bodyPr>
          <a:lstStyle/>
          <a:p>
            <a:r>
              <a:rPr lang="en-US" altLang="zh-CN" sz="4800" dirty="0">
                <a:solidFill>
                  <a:srgbClr val="121520"/>
                </a:solidFill>
              </a:rPr>
              <a:t>3                               6      9</a:t>
            </a:r>
            <a:endParaRPr lang="zh-CN" altLang="en-US" sz="4800" dirty="0">
              <a:solidFill>
                <a:srgbClr val="121520"/>
              </a:solidFill>
            </a:endParaRPr>
          </a:p>
        </p:txBody>
      </p:sp>
      <p:sp>
        <p:nvSpPr>
          <p:cNvPr id="10" name="TextBox 9"/>
          <p:cNvSpPr txBox="1"/>
          <p:nvPr/>
        </p:nvSpPr>
        <p:spPr>
          <a:xfrm>
            <a:off x="4919176" y="9128171"/>
            <a:ext cx="8475818" cy="738664"/>
          </a:xfrm>
          <a:prstGeom prst="rect">
            <a:avLst/>
          </a:prstGeom>
          <a:noFill/>
        </p:spPr>
        <p:txBody>
          <a:bodyPr wrap="square" lIns="0" tIns="0" rIns="0" bIns="0" rtlCol="0">
            <a:spAutoFit/>
          </a:bodyPr>
          <a:lstStyle/>
          <a:p>
            <a:r>
              <a:rPr lang="en-US" altLang="zh-CN" sz="4800" dirty="0">
                <a:solidFill>
                  <a:srgbClr val="121520"/>
                </a:solidFill>
              </a:rPr>
              <a:t>4       7                     1       3      8      4</a:t>
            </a:r>
            <a:endParaRPr lang="zh-CN" altLang="en-US" sz="4800" dirty="0">
              <a:solidFill>
                <a:srgbClr val="121520"/>
              </a:solidFill>
            </a:endParaRPr>
          </a:p>
        </p:txBody>
      </p:sp>
      <mc:AlternateContent xmlns:mc="http://schemas.openxmlformats.org/markup-compatibility/2006" xmlns:a14="http://schemas.microsoft.com/office/drawing/2010/main">
        <mc:Choice Requires="a14">
          <p:sp>
            <p:nvSpPr>
              <p:cNvPr id="13" name="TextBox 12"/>
              <p:cNvSpPr txBox="1"/>
              <p:nvPr/>
            </p:nvSpPr>
            <p:spPr>
              <a:xfrm>
                <a:off x="13848167" y="5667609"/>
                <a:ext cx="1808316" cy="5654048"/>
              </a:xfrm>
              <a:prstGeom prst="rect">
                <a:avLst/>
              </a:prstGeom>
              <a:noFill/>
            </p:spPr>
            <p:txBody>
              <a:bodyPr wrap="none" rtlCol="0">
                <a:spAutoFit/>
              </a:bodyPr>
              <a:lstStyle/>
              <a:p>
                <a:r>
                  <a:rPr lang="en-US" altLang="zh-CN" sz="4800" dirty="0">
                    <a:solidFill>
                      <a:srgbClr val="121520"/>
                    </a:solidFill>
                    <a:ea typeface="Verdana" panose="020B0604030504040204" pitchFamily="34" charset="0"/>
                    <a:cs typeface="Verdana" panose="020B0604030504040204" pitchFamily="34" charset="0"/>
                  </a:rPr>
                  <a:t>x</a:t>
                </a:r>
                <a:r>
                  <a:rPr lang="en-US" altLang="zh-CN" sz="4800" dirty="0">
                    <a:solidFill>
                      <a:srgbClr val="121520"/>
                    </a:solidFill>
                  </a:rPr>
                  <a:t> = </a:t>
                </a:r>
                <a14:m>
                  <m:oMath xmlns:m="http://schemas.openxmlformats.org/officeDocument/2006/math">
                    <m:d>
                      <m:dPr>
                        <m:begChr m:val="["/>
                        <m:endChr m:val="]"/>
                        <m:ctrlPr>
                          <a:rPr lang="en-US" altLang="zh-CN" sz="4800" i="1">
                            <a:solidFill>
                              <a:srgbClr val="121520"/>
                            </a:solidFill>
                            <a:latin typeface="Cambria Math" panose="02040503050406030204" pitchFamily="18" charset="0"/>
                          </a:rPr>
                        </m:ctrlPr>
                      </m:dPr>
                      <m:e>
                        <m:m>
                          <m:mPr>
                            <m:mcs>
                              <m:mc>
                                <m:mcPr>
                                  <m:count m:val="1"/>
                                  <m:mcJc m:val="center"/>
                                </m:mcPr>
                              </m:mc>
                            </m:mcs>
                            <m:ctrlPr>
                              <a:rPr lang="en-US" altLang="zh-CN" sz="4800" i="1">
                                <a:solidFill>
                                  <a:srgbClr val="121520"/>
                                </a:solidFill>
                                <a:latin typeface="Cambria Math" panose="02040503050406030204" pitchFamily="18" charset="0"/>
                              </a:rPr>
                            </m:ctrlPr>
                          </m:mPr>
                          <m:mr>
                            <m:e>
                              <m:r>
                                <a:rPr lang="en-US" altLang="zh-CN" sz="4800" i="1">
                                  <a:solidFill>
                                    <a:srgbClr val="121520"/>
                                  </a:solidFill>
                                  <a:latin typeface="Cambria Math"/>
                                </a:rPr>
                                <m:t>2</m:t>
                              </m:r>
                            </m:e>
                          </m:mr>
                          <m:mr>
                            <m:e>
                              <m:r>
                                <a:rPr lang="en-US" altLang="zh-CN" sz="4800" i="1">
                                  <a:solidFill>
                                    <a:srgbClr val="121520"/>
                                  </a:solidFill>
                                  <a:latin typeface="Cambria Math"/>
                                </a:rPr>
                                <m:t>9</m:t>
                              </m:r>
                            </m:e>
                          </m:mr>
                          <m:mr>
                            <m:e>
                              <m:r>
                                <a:rPr lang="en-US" altLang="zh-CN" sz="4800" i="1">
                                  <a:solidFill>
                                    <a:srgbClr val="121520"/>
                                  </a:solidFill>
                                  <a:latin typeface="Cambria Math"/>
                                </a:rPr>
                                <m:t>6</m:t>
                              </m:r>
                            </m:e>
                          </m:mr>
                          <m:mr>
                            <m:e>
                              <m:r>
                                <a:rPr lang="en-US" altLang="zh-CN" sz="4800" i="1">
                                  <a:solidFill>
                                    <a:srgbClr val="121520"/>
                                  </a:solidFill>
                                  <a:latin typeface="Cambria Math"/>
                                </a:rPr>
                                <m:t>5</m:t>
                              </m:r>
                            </m:e>
                          </m:mr>
                          <m:mr>
                            <m:e>
                              <m:r>
                                <a:rPr lang="en-US" altLang="zh-CN" sz="4800" i="1">
                                  <a:solidFill>
                                    <a:srgbClr val="121520"/>
                                  </a:solidFill>
                                  <a:latin typeface="Cambria Math"/>
                                </a:rPr>
                                <m:t>4</m:t>
                              </m:r>
                            </m:e>
                          </m:mr>
                          <m:mr>
                            <m:e>
                              <m:r>
                                <a:rPr lang="en-US" altLang="zh-CN" sz="4800" i="1">
                                  <a:solidFill>
                                    <a:srgbClr val="121520"/>
                                  </a:solidFill>
                                  <a:latin typeface="Cambria Math"/>
                                </a:rPr>
                                <m:t>8</m:t>
                              </m:r>
                            </m:e>
                          </m:mr>
                          <m:mr>
                            <m:e>
                              <m:r>
                                <a:rPr lang="en-US" altLang="zh-CN" sz="4800" i="1">
                                  <a:solidFill>
                                    <a:srgbClr val="121520"/>
                                  </a:solidFill>
                                  <a:latin typeface="Cambria Math"/>
                                </a:rPr>
                                <m:t>7</m:t>
                              </m:r>
                            </m:e>
                          </m:mr>
                          <m:mr>
                            <m:e>
                              <m:r>
                                <a:rPr lang="en-US" altLang="zh-CN" sz="4800" i="1">
                                  <a:solidFill>
                                    <a:srgbClr val="121520"/>
                                  </a:solidFill>
                                  <a:latin typeface="Cambria Math"/>
                                </a:rPr>
                                <m:t>3</m:t>
                              </m:r>
                            </m:e>
                          </m:mr>
                        </m:m>
                      </m:e>
                    </m:d>
                  </m:oMath>
                </a14:m>
                <a:endParaRPr lang="zh-CN" altLang="en-US" sz="4800" dirty="0">
                  <a:solidFill>
                    <a:srgbClr val="12152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3848167" y="5667609"/>
                <a:ext cx="1808316" cy="5654048"/>
              </a:xfrm>
              <a:prstGeom prst="rect">
                <a:avLst/>
              </a:prstGeom>
              <a:blipFill>
                <a:blip r:embed="rId4"/>
                <a:stretch>
                  <a:fillRect l="-15541"/>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fld id="{0C913308-F349-4B6D-A68A-DD1791B4A57B}" type="slidenum">
              <a:rPr lang="zh-CN" altLang="en-US" smtClean="0"/>
              <a:pPr/>
              <a:t>12</a:t>
            </a:fld>
            <a:endParaRPr lang="zh-CN" altLang="en-US" dirty="0"/>
          </a:p>
        </p:txBody>
      </p:sp>
    </p:spTree>
    <p:extLst>
      <p:ext uri="{BB962C8B-B14F-4D97-AF65-F5344CB8AC3E}">
        <p14:creationId xmlns:p14="http://schemas.microsoft.com/office/powerpoint/2010/main" val="365843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
                                        </p:tgtEl>
                                        <p:attrNameLst>
                                          <p:attrName>fillcolor</p:attrName>
                                        </p:attrNameLst>
                                      </p:cBhvr>
                                      <p:to>
                                        <a:srgbClr val="00B0F0"/>
                                      </p:to>
                                    </p:animClr>
                                    <p:set>
                                      <p:cBhvr>
                                        <p:cTn id="7" dur="2000" fill="hold"/>
                                        <p:tgtEl>
                                          <p:spTgt spid="3"/>
                                        </p:tgtEl>
                                        <p:attrNameLst>
                                          <p:attrName>fill.type</p:attrName>
                                        </p:attrNameLst>
                                      </p:cBhvr>
                                      <p:to>
                                        <p:strVal val="solid"/>
                                      </p:to>
                                    </p:set>
                                    <p:set>
                                      <p:cBhvr>
                                        <p:cTn id="8" dur="2000" fill="hold"/>
                                        <p:tgtEl>
                                          <p:spTgt spid="3"/>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10"/>
                                        </p:tgtEl>
                                        <p:attrNameLst>
                                          <p:attrName>fillcolor</p:attrName>
                                        </p:attrNameLst>
                                      </p:cBhvr>
                                      <p:to>
                                        <a:srgbClr val="00B0F0"/>
                                      </p:to>
                                    </p:animClr>
                                    <p:set>
                                      <p:cBhvr>
                                        <p:cTn id="13" dur="2000" fill="hold"/>
                                        <p:tgtEl>
                                          <p:spTgt spid="10"/>
                                        </p:tgtEl>
                                        <p:attrNameLst>
                                          <p:attrName>fill.type</p:attrName>
                                        </p:attrNameLst>
                                      </p:cBhvr>
                                      <p:to>
                                        <p:strVal val="solid"/>
                                      </p:to>
                                    </p:set>
                                    <p:set>
                                      <p:cBhvr>
                                        <p:cTn id="14" dur="2000" fill="hold"/>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330036" y="747371"/>
            <a:ext cx="21155891" cy="9051926"/>
          </a:xfrm>
        </p:spPr>
        <p:txBody>
          <a:bodyPr>
            <a:normAutofit/>
          </a:bodyPr>
          <a:lstStyle/>
          <a:p>
            <a:pPr marL="857250" indent="-857250">
              <a:buFont typeface="Arial" panose="020B0604020202020204" pitchFamily="34" charset="0"/>
              <a:buChar char="•"/>
            </a:pPr>
            <a:r>
              <a:rPr lang="en-US" sz="6000" dirty="0">
                <a:solidFill>
                  <a:srgbClr val="121520"/>
                </a:solidFill>
                <a:latin typeface="Times New Roman" panose="02020603050405020304" pitchFamily="18" charset="0"/>
                <a:cs typeface="Times New Roman" panose="02020603050405020304" pitchFamily="18" charset="0"/>
              </a:rPr>
              <a:t>BCCOO format</a:t>
            </a:r>
          </a:p>
          <a:p>
            <a:pPr marL="1945005" lvl="1" indent="-857250">
              <a:buFont typeface="Wingdings" panose="05000000000000000000" pitchFamily="2" charset="2"/>
              <a:buChar char="ü"/>
            </a:pPr>
            <a:r>
              <a:rPr lang="en-US" sz="4800" dirty="0">
                <a:solidFill>
                  <a:srgbClr val="121520"/>
                </a:solidFill>
                <a:latin typeface="Times New Roman" panose="02020603050405020304" pitchFamily="18" charset="0"/>
                <a:cs typeface="Times New Roman" panose="02020603050405020304" pitchFamily="18" charset="0"/>
              </a:rPr>
              <a:t>addressing the bandwidth challenge</a:t>
            </a:r>
          </a:p>
          <a:p>
            <a:pPr marL="857250" indent="-857250">
              <a:buFont typeface="Arial" panose="020B0604020202020204" pitchFamily="34" charset="0"/>
              <a:buChar char="•"/>
            </a:pPr>
            <a:r>
              <a:rPr lang="en-US" altLang="zh-CN" sz="6000" dirty="0">
                <a:solidFill>
                  <a:srgbClr val="121520"/>
                </a:solidFill>
                <a:latin typeface="Times New Roman" panose="02020603050405020304" pitchFamily="18" charset="0"/>
                <a:cs typeface="Times New Roman" panose="02020603050405020304" pitchFamily="18" charset="0"/>
              </a:rPr>
              <a:t>BCCOO+ format</a:t>
            </a:r>
          </a:p>
          <a:p>
            <a:pPr marL="1945005" lvl="1" indent="-857250">
              <a:buFont typeface="Wingdings" panose="05000000000000000000" pitchFamily="2" charset="2"/>
              <a:buChar char="ü"/>
            </a:pPr>
            <a:r>
              <a:rPr lang="en-US" altLang="zh-CN" sz="4800" dirty="0">
                <a:solidFill>
                  <a:srgbClr val="121520"/>
                </a:solidFill>
                <a:latin typeface="Times New Roman" panose="02020603050405020304" pitchFamily="18" charset="0"/>
                <a:cs typeface="Times New Roman" panose="02020603050405020304" pitchFamily="18" charset="0"/>
              </a:rPr>
              <a:t>improve the cache hit rate</a:t>
            </a:r>
            <a:endParaRPr lang="en-US" sz="4800" dirty="0">
              <a:solidFill>
                <a:srgbClr val="121520"/>
              </a:solidFill>
              <a:latin typeface="Times New Roman" panose="02020603050405020304" pitchFamily="18" charset="0"/>
              <a:cs typeface="Times New Roman" panose="02020603050405020304" pitchFamily="18" charset="0"/>
            </a:endParaRPr>
          </a:p>
          <a:p>
            <a:pPr marL="857250" indent="-857250">
              <a:buFont typeface="Arial" panose="020B0604020202020204" pitchFamily="34" charset="0"/>
              <a:buChar char="•"/>
            </a:pPr>
            <a:r>
              <a:rPr lang="en-US" sz="6000" dirty="0">
                <a:solidFill>
                  <a:srgbClr val="121520"/>
                </a:solidFill>
                <a:latin typeface="Times New Roman" panose="02020603050405020304" pitchFamily="18" charset="0"/>
                <a:cs typeface="Times New Roman" panose="02020603050405020304" pitchFamily="18" charset="0"/>
              </a:rPr>
              <a:t>Customized efficient segmented scan/sum</a:t>
            </a:r>
          </a:p>
          <a:p>
            <a:pPr marL="1945005" lvl="1" indent="-857250">
              <a:buFont typeface="Wingdings" panose="05000000000000000000" pitchFamily="2" charset="2"/>
              <a:buChar char="ü"/>
            </a:pPr>
            <a:r>
              <a:rPr lang="en-US" sz="4800" dirty="0">
                <a:solidFill>
                  <a:srgbClr val="121520"/>
                </a:solidFill>
                <a:latin typeface="Times New Roman" panose="02020603050405020304" pitchFamily="18" charset="0"/>
                <a:cs typeface="Times New Roman" panose="02020603050405020304" pitchFamily="18" charset="0"/>
              </a:rPr>
              <a:t>addressing load imbalance problem</a:t>
            </a:r>
          </a:p>
          <a:p>
            <a:pPr marL="1945005" lvl="1" indent="-857250">
              <a:buFont typeface="Wingdings" panose="05000000000000000000" pitchFamily="2" charset="2"/>
              <a:buChar char="ü"/>
            </a:pPr>
            <a:r>
              <a:rPr lang="en-US" sz="4800" dirty="0">
                <a:solidFill>
                  <a:srgbClr val="121520"/>
                </a:solidFill>
                <a:latin typeface="Times New Roman" panose="02020603050405020304" pitchFamily="18" charset="0"/>
                <a:cs typeface="Times New Roman" panose="02020603050405020304" pitchFamily="18" charset="0"/>
              </a:rPr>
              <a:t>Efficiency</a:t>
            </a:r>
          </a:p>
          <a:p>
            <a:pPr marL="857250" lvl="1" indent="-857250">
              <a:buFont typeface="Arial" panose="020B0604020202020204" pitchFamily="34" charset="0"/>
              <a:buChar char="•"/>
            </a:pPr>
            <a:r>
              <a:rPr lang="en-US" sz="6000" dirty="0">
                <a:solidFill>
                  <a:srgbClr val="121520"/>
                </a:solidFill>
                <a:latin typeface="Times New Roman" panose="02020603050405020304" pitchFamily="18" charset="0"/>
                <a:cs typeface="Times New Roman" panose="02020603050405020304" pitchFamily="18" charset="0"/>
              </a:rPr>
              <a:t>Auto-Tuning Framework</a:t>
            </a:r>
          </a:p>
          <a:p>
            <a:pPr marL="1945005" lvl="1" indent="-857250">
              <a:buFont typeface="Wingdings" panose="05000000000000000000" pitchFamily="2" charset="2"/>
              <a:buChar char="ü"/>
            </a:pPr>
            <a:r>
              <a:rPr lang="en-US" sz="4800" dirty="0">
                <a:solidFill>
                  <a:srgbClr val="121520"/>
                </a:solidFill>
                <a:latin typeface="Times New Roman" panose="02020603050405020304" pitchFamily="18" charset="0"/>
                <a:cs typeface="Times New Roman" panose="02020603050405020304" pitchFamily="18" charset="0"/>
              </a:rPr>
              <a:t>Explore optimization parameters for different sparse matrices and platforms</a:t>
            </a:r>
          </a:p>
          <a:p>
            <a:pPr marL="1945005" lvl="1" indent="-857250">
              <a:buFont typeface="Wingdings" panose="05000000000000000000" pitchFamily="2" charset="2"/>
              <a:buChar char="ü"/>
            </a:pPr>
            <a:endParaRPr lang="en-US" sz="4800" dirty="0">
              <a:solidFill>
                <a:srgbClr val="121520"/>
              </a:solidFill>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13</a:t>
            </a:fld>
            <a:endParaRPr lang="zh-CN" altLang="en-US"/>
          </a:p>
        </p:txBody>
      </p:sp>
    </p:spTree>
    <p:extLst>
      <p:ext uri="{BB962C8B-B14F-4D97-AF65-F5344CB8AC3E}">
        <p14:creationId xmlns:p14="http://schemas.microsoft.com/office/powerpoint/2010/main" val="1735454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1477096" y="546051"/>
            <a:ext cx="17039504" cy="1152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ctr" anchorCtr="0" compatLnSpc="1">
            <a:prstTxWarp prst="textNoShape">
              <a:avLst/>
            </a:prstTxWarp>
          </a:bodyPr>
          <a:lstStyle>
            <a:lvl1pPr algn="l" rtl="0" eaLnBrk="0" fontAlgn="base" hangingPunct="0">
              <a:spcBef>
                <a:spcPct val="0"/>
              </a:spcBef>
              <a:spcAft>
                <a:spcPct val="0"/>
              </a:spcAft>
              <a:defRPr sz="2800" b="1">
                <a:solidFill>
                  <a:srgbClr val="FF0000"/>
                </a:solidFill>
                <a:latin typeface="+mj-lt"/>
                <a:ea typeface="+mj-ea"/>
                <a:cs typeface="+mj-cs"/>
                <a:sym typeface="Arial" charset="0"/>
              </a:defRPr>
            </a:lvl1pPr>
            <a:lvl2pPr algn="l" rtl="0" eaLnBrk="0" fontAlgn="base" hangingPunct="0">
              <a:spcBef>
                <a:spcPct val="0"/>
              </a:spcBef>
              <a:spcAft>
                <a:spcPct val="0"/>
              </a:spcAft>
              <a:defRPr sz="2800" b="1">
                <a:solidFill>
                  <a:srgbClr val="FF0000"/>
                </a:solidFill>
                <a:latin typeface="Arial" charset="0"/>
                <a:cs typeface="Arial" charset="0"/>
                <a:sym typeface="Arial" charset="0"/>
              </a:defRPr>
            </a:lvl2pPr>
            <a:lvl3pPr algn="l" rtl="0" eaLnBrk="0" fontAlgn="base" hangingPunct="0">
              <a:spcBef>
                <a:spcPct val="0"/>
              </a:spcBef>
              <a:spcAft>
                <a:spcPct val="0"/>
              </a:spcAft>
              <a:defRPr sz="2800" b="1">
                <a:solidFill>
                  <a:srgbClr val="FF0000"/>
                </a:solidFill>
                <a:latin typeface="Arial" charset="0"/>
                <a:cs typeface="Arial" charset="0"/>
                <a:sym typeface="Arial" charset="0"/>
              </a:defRPr>
            </a:lvl3pPr>
            <a:lvl4pPr algn="l" rtl="0" eaLnBrk="0" fontAlgn="base" hangingPunct="0">
              <a:spcBef>
                <a:spcPct val="0"/>
              </a:spcBef>
              <a:spcAft>
                <a:spcPct val="0"/>
              </a:spcAft>
              <a:defRPr sz="2800" b="1">
                <a:solidFill>
                  <a:srgbClr val="FF0000"/>
                </a:solidFill>
                <a:latin typeface="Arial" charset="0"/>
                <a:cs typeface="Arial" charset="0"/>
                <a:sym typeface="Arial" charset="0"/>
              </a:defRPr>
            </a:lvl4pPr>
            <a:lvl5pPr algn="l" rtl="0" eaLnBrk="0" fontAlgn="base" hangingPunct="0">
              <a:spcBef>
                <a:spcPct val="0"/>
              </a:spcBef>
              <a:spcAft>
                <a:spcPct val="0"/>
              </a:spcAft>
              <a:defRPr sz="2800" b="1">
                <a:solidFill>
                  <a:srgbClr val="FF0000"/>
                </a:solidFill>
                <a:latin typeface="Arial" charset="0"/>
                <a:cs typeface="Arial" charset="0"/>
                <a:sym typeface="Arial" charset="0"/>
              </a:defRPr>
            </a:lvl5pPr>
            <a:lvl6pPr marL="457200" algn="l" rtl="0" eaLnBrk="0" fontAlgn="base" hangingPunct="0">
              <a:spcBef>
                <a:spcPct val="0"/>
              </a:spcBef>
              <a:spcAft>
                <a:spcPct val="0"/>
              </a:spcAft>
              <a:defRPr sz="2800" b="1">
                <a:solidFill>
                  <a:srgbClr val="FF0000"/>
                </a:solidFill>
                <a:latin typeface="Arial" charset="0"/>
                <a:cs typeface="Arial" charset="0"/>
                <a:sym typeface="Arial" charset="0"/>
              </a:defRPr>
            </a:lvl6pPr>
            <a:lvl7pPr marL="914400" algn="l" rtl="0" eaLnBrk="0" fontAlgn="base" hangingPunct="0">
              <a:spcBef>
                <a:spcPct val="0"/>
              </a:spcBef>
              <a:spcAft>
                <a:spcPct val="0"/>
              </a:spcAft>
              <a:defRPr sz="2800" b="1">
                <a:solidFill>
                  <a:srgbClr val="FF0000"/>
                </a:solidFill>
                <a:latin typeface="Arial" charset="0"/>
                <a:cs typeface="Arial" charset="0"/>
                <a:sym typeface="Arial" charset="0"/>
              </a:defRPr>
            </a:lvl7pPr>
            <a:lvl8pPr marL="1371600" algn="l" rtl="0" eaLnBrk="0" fontAlgn="base" hangingPunct="0">
              <a:spcBef>
                <a:spcPct val="0"/>
              </a:spcBef>
              <a:spcAft>
                <a:spcPct val="0"/>
              </a:spcAft>
              <a:defRPr sz="2800" b="1">
                <a:solidFill>
                  <a:srgbClr val="FF0000"/>
                </a:solidFill>
                <a:latin typeface="Arial" charset="0"/>
                <a:cs typeface="Arial" charset="0"/>
                <a:sym typeface="Arial" charset="0"/>
              </a:defRPr>
            </a:lvl8pPr>
            <a:lvl9pPr marL="1828800" algn="l" rtl="0" eaLnBrk="0" fontAlgn="base" hangingPunct="0">
              <a:spcBef>
                <a:spcPct val="0"/>
              </a:spcBef>
              <a:spcAft>
                <a:spcPct val="0"/>
              </a:spcAft>
              <a:defRPr sz="2800" b="1">
                <a:solidFill>
                  <a:srgbClr val="FF0000"/>
                </a:solidFill>
                <a:latin typeface="Arial" charset="0"/>
                <a:cs typeface="Arial" charset="0"/>
                <a:sym typeface="Arial" charset="0"/>
              </a:defRPr>
            </a:lvl9pPr>
          </a:lstStyle>
          <a:p>
            <a:pPr>
              <a:lnSpc>
                <a:spcPct val="90000"/>
              </a:lnSpc>
            </a:pPr>
            <a:r>
              <a:rPr lang="en-US" altLang="zh-CN" sz="6400" kern="0" dirty="0">
                <a:solidFill>
                  <a:srgbClr val="0066FF"/>
                </a:solidFill>
                <a:latin typeface="Times New Roman" panose="02020603050405020304" pitchFamily="18" charset="0"/>
                <a:ea typeface="宋体" pitchFamily="2" charset="-122"/>
                <a:cs typeface="Times New Roman" panose="02020603050405020304" pitchFamily="18" charset="0"/>
              </a:rPr>
              <a:t>COO format</a:t>
            </a:r>
          </a:p>
        </p:txBody>
      </p:sp>
      <p:sp>
        <p:nvSpPr>
          <p:cNvPr id="6" name="Rectangle 3"/>
          <p:cNvSpPr txBox="1">
            <a:spLocks noChangeArrowheads="1"/>
          </p:cNvSpPr>
          <p:nvPr/>
        </p:nvSpPr>
        <p:spPr>
          <a:xfrm>
            <a:off x="4116387" y="2536826"/>
            <a:ext cx="16306800" cy="10947400"/>
          </a:xfrm>
          <a:prstGeom prst="rect">
            <a:avLst/>
          </a:prstGeom>
        </p:spPr>
        <p:txBody>
          <a:bodyPr vert="horz" lIns="182880" tIns="91440" rIns="182880" bIns="9144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altLang="zh-CN" sz="6400" dirty="0">
              <a:ea typeface="宋体" charset="-122"/>
            </a:endParaRPr>
          </a:p>
        </p:txBody>
      </p:sp>
      <mc:AlternateContent xmlns:mc="http://schemas.openxmlformats.org/markup-compatibility/2006" xmlns:a14="http://schemas.microsoft.com/office/drawing/2010/main">
        <mc:Choice Requires="a14">
          <p:sp>
            <p:nvSpPr>
              <p:cNvPr id="7" name="TextBox 6"/>
              <p:cNvSpPr txBox="1"/>
              <p:nvPr/>
            </p:nvSpPr>
            <p:spPr>
              <a:xfrm>
                <a:off x="6898637" y="3257600"/>
                <a:ext cx="10557441" cy="3267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5600" i="1" smtClean="0">
                          <a:solidFill>
                            <a:srgbClr val="121520"/>
                          </a:solidFill>
                          <a:latin typeface="Cambria Math"/>
                        </a:rPr>
                        <m:t>𝐴</m:t>
                      </m:r>
                      <m:r>
                        <a:rPr lang="en-US" altLang="zh-CN" sz="5600" i="1" smtClean="0">
                          <a:solidFill>
                            <a:srgbClr val="121520"/>
                          </a:solidFill>
                          <a:latin typeface="Cambria Math"/>
                        </a:rPr>
                        <m:t>=</m:t>
                      </m:r>
                      <m:d>
                        <m:dPr>
                          <m:begChr m:val="["/>
                          <m:endChr m:val="]"/>
                          <m:ctrlPr>
                            <a:rPr lang="en-US" altLang="zh-CN" sz="5600" i="1">
                              <a:solidFill>
                                <a:srgbClr val="121520"/>
                              </a:solidFill>
                              <a:latin typeface="Cambria Math" panose="02040503050406030204" pitchFamily="18" charset="0"/>
                            </a:rPr>
                          </m:ctrlPr>
                        </m:dPr>
                        <m:e>
                          <m:m>
                            <m:mPr>
                              <m:mcs>
                                <m:mc>
                                  <m:mcPr>
                                    <m:count m:val="8"/>
                                    <m:mcJc m:val="center"/>
                                  </m:mcPr>
                                </m:mc>
                              </m:mcs>
                              <m:ctrlPr>
                                <a:rPr lang="en-US" altLang="zh-CN" sz="5600" i="1">
                                  <a:solidFill>
                                    <a:srgbClr val="121520"/>
                                  </a:solidFill>
                                  <a:latin typeface="Cambria Math" panose="02040503050406030204" pitchFamily="18" charset="0"/>
                                </a:rPr>
                              </m:ctrlPr>
                            </m:mPr>
                            <m:mr>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3</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6</m:t>
                                </m:r>
                              </m:e>
                              <m:e>
                                <m:r>
                                  <a:rPr lang="en-US" altLang="zh-CN" sz="5600" i="1">
                                    <a:solidFill>
                                      <a:srgbClr val="121520"/>
                                    </a:solidFill>
                                    <a:latin typeface="Cambria Math"/>
                                  </a:rPr>
                                  <m:t>9</m:t>
                                </m:r>
                              </m:e>
                            </m:mr>
                            <m:mr>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5</m:t>
                                </m:r>
                              </m:e>
                              <m:e>
                                <m:r>
                                  <a:rPr lang="en-US" altLang="zh-CN" sz="5600" i="1">
                                    <a:solidFill>
                                      <a:srgbClr val="121520"/>
                                    </a:solidFill>
                                    <a:latin typeface="Cambria Math"/>
                                  </a:rPr>
                                  <m:t>1</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4</m:t>
                                </m:r>
                              </m:e>
                              <m:e>
                                <m:r>
                                  <a:rPr lang="en-US" altLang="zh-CN" sz="5600" i="1">
                                    <a:solidFill>
                                      <a:srgbClr val="121520"/>
                                    </a:solidFill>
                                    <a:latin typeface="Cambria Math"/>
                                  </a:rPr>
                                  <m:t>0</m:t>
                                </m:r>
                              </m:e>
                            </m:mr>
                            <m:mr>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7</m:t>
                                </m:r>
                              </m:e>
                              <m:e>
                                <m:r>
                                  <a:rPr lang="en-US" altLang="zh-CN" sz="5600" i="1">
                                    <a:solidFill>
                                      <a:srgbClr val="121520"/>
                                    </a:solidFill>
                                    <a:latin typeface="Cambria Math"/>
                                  </a:rPr>
                                  <m:t>2</m:t>
                                </m:r>
                              </m:e>
                              <m:e>
                                <m:r>
                                  <a:rPr lang="en-US" altLang="zh-CN" sz="5600" i="1">
                                    <a:solidFill>
                                      <a:srgbClr val="121520"/>
                                    </a:solidFill>
                                    <a:latin typeface="Cambria Math"/>
                                  </a:rPr>
                                  <m:t>3</m:t>
                                </m:r>
                              </m:e>
                              <m:e>
                                <m:r>
                                  <a:rPr lang="en-US" altLang="zh-CN" sz="5600" i="1">
                                    <a:solidFill>
                                      <a:srgbClr val="121520"/>
                                    </a:solidFill>
                                    <a:latin typeface="Cambria Math"/>
                                  </a:rPr>
                                  <m:t>5</m:t>
                                </m:r>
                              </m:e>
                            </m:mr>
                            <m:mr>
                              <m:e>
                                <m:r>
                                  <a:rPr lang="en-US" altLang="zh-CN" sz="5600" i="1">
                                    <a:solidFill>
                                      <a:srgbClr val="121520"/>
                                    </a:solidFill>
                                    <a:latin typeface="Cambria Math"/>
                                  </a:rPr>
                                  <m:t>4</m:t>
                                </m:r>
                              </m:e>
                              <m:e>
                                <m:r>
                                  <a:rPr lang="en-US" altLang="zh-CN" sz="5600" i="1">
                                    <a:solidFill>
                                      <a:srgbClr val="121520"/>
                                    </a:solidFill>
                                    <a:latin typeface="Cambria Math"/>
                                  </a:rPr>
                                  <m:t>7</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1</m:t>
                                </m:r>
                              </m:e>
                              <m:e>
                                <m:r>
                                  <a:rPr lang="en-US" altLang="zh-CN" sz="5600" i="1">
                                    <a:solidFill>
                                      <a:srgbClr val="121520"/>
                                    </a:solidFill>
                                    <a:latin typeface="Cambria Math"/>
                                  </a:rPr>
                                  <m:t>3</m:t>
                                </m:r>
                              </m:e>
                              <m:e>
                                <m:r>
                                  <a:rPr lang="en-US" altLang="zh-CN" sz="5600" i="1">
                                    <a:solidFill>
                                      <a:srgbClr val="121520"/>
                                    </a:solidFill>
                                    <a:latin typeface="Cambria Math"/>
                                  </a:rPr>
                                  <m:t>8</m:t>
                                </m:r>
                              </m:e>
                              <m:e>
                                <m:r>
                                  <a:rPr lang="en-US" altLang="zh-CN" sz="5600" i="1">
                                    <a:solidFill>
                                      <a:srgbClr val="121520"/>
                                    </a:solidFill>
                                    <a:latin typeface="Cambria Math"/>
                                  </a:rPr>
                                  <m:t>4</m:t>
                                </m:r>
                              </m:e>
                            </m:mr>
                          </m:m>
                        </m:e>
                      </m:d>
                    </m:oMath>
                  </m:oMathPara>
                </a14:m>
                <a:endParaRPr lang="zh-CN" altLang="en-US" sz="5600" dirty="0">
                  <a:solidFill>
                    <a:srgbClr val="121520"/>
                  </a:solidFill>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898637" y="3257600"/>
                <a:ext cx="10557441" cy="3267176"/>
              </a:xfrm>
              <a:prstGeom prst="rect">
                <a:avLst/>
              </a:prstGeom>
              <a:blipFill>
                <a:blip r:embed="rId3"/>
                <a:stretch>
                  <a:fillRect/>
                </a:stretch>
              </a:blipFill>
            </p:spPr>
            <p:txBody>
              <a:bodyPr/>
              <a:lstStyle/>
              <a:p>
                <a:r>
                  <a:rPr lang="zh-CN" altLang="en-US">
                    <a:noFill/>
                  </a:rPr>
                  <a:t> </a:t>
                </a:r>
              </a:p>
            </p:txBody>
          </p:sp>
        </mc:Fallback>
      </mc:AlternateContent>
      <p:sp>
        <p:nvSpPr>
          <p:cNvPr id="9" name="TextBox 9"/>
          <p:cNvSpPr txBox="1">
            <a:spLocks noChangeArrowheads="1"/>
          </p:cNvSpPr>
          <p:nvPr/>
        </p:nvSpPr>
        <p:spPr bwMode="auto">
          <a:xfrm>
            <a:off x="9791652" y="10825231"/>
            <a:ext cx="57736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2400">
                <a:solidFill>
                  <a:schemeClr val="tx1"/>
                </a:solidFill>
                <a:latin typeface="Arial" charset="0"/>
                <a:cs typeface="Arial" charset="0"/>
                <a:sym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sym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sym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sym typeface="Arial" charset="0"/>
              </a:defRPr>
            </a:lvl4pPr>
            <a:lvl5pPr marL="2057400" indent="-228600" eaLnBrk="0" hangingPunct="0">
              <a:spcBef>
                <a:spcPct val="20000"/>
              </a:spcBef>
              <a:buFont typeface="Arial" charset="0"/>
              <a:buChar char="»"/>
              <a:defRPr sz="1000">
                <a:solidFill>
                  <a:schemeClr val="tx1"/>
                </a:solidFill>
                <a:latin typeface="Arial" charset="0"/>
                <a:cs typeface="Arial" charset="0"/>
                <a:sym typeface="Arial" charset="0"/>
              </a:defRPr>
            </a:lvl5pPr>
            <a:lvl6pPr marL="25146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6pPr>
            <a:lvl7pPr marL="29718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7pPr>
            <a:lvl8pPr marL="34290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8pPr>
            <a:lvl9pPr marL="38862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9pPr>
          </a:lstStyle>
          <a:p>
            <a:pPr algn="ctr" eaLnBrk="1" hangingPunct="1">
              <a:spcBef>
                <a:spcPct val="0"/>
              </a:spcBef>
              <a:buFontTx/>
              <a:buNone/>
            </a:pPr>
            <a:r>
              <a:rPr lang="en-US" altLang="zh-CN" sz="4000" dirty="0">
                <a:solidFill>
                  <a:srgbClr val="121520"/>
                </a:solidFill>
                <a:latin typeface="Times New Roman" panose="02020603050405020304" pitchFamily="18" charset="0"/>
                <a:cs typeface="Times New Roman" panose="02020603050405020304" pitchFamily="18" charset="0"/>
              </a:rPr>
              <a:t>COO format of matrix A</a:t>
            </a:r>
            <a:endParaRPr lang="zh-CN" altLang="en-US" sz="4000" dirty="0">
              <a:solidFill>
                <a:srgbClr val="12152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TextBox 9"/>
              <p:cNvSpPr txBox="1"/>
              <p:nvPr/>
            </p:nvSpPr>
            <p:spPr>
              <a:xfrm>
                <a:off x="4116387" y="7535294"/>
                <a:ext cx="16306800" cy="2677656"/>
              </a:xfrm>
              <a:prstGeom prst="rect">
                <a:avLst/>
              </a:prstGeom>
              <a:noFill/>
              <a:ln>
                <a:solidFill>
                  <a:schemeClr val="tx1"/>
                </a:solidFill>
              </a:ln>
            </p:spPr>
            <p:txBody>
              <a:bodyPr wrap="square" rtlCol="0">
                <a:spAutoFit/>
              </a:bodyPr>
              <a:lstStyle/>
              <a:p>
                <a:pPr algn="r"/>
                <a14:m>
                  <m:oMath xmlns:m="http://schemas.openxmlformats.org/officeDocument/2006/math">
                    <m:r>
                      <a:rPr lang="en-US" altLang="zh-CN" sz="5600" i="1" smtClean="0">
                        <a:solidFill>
                          <a:srgbClr val="121520"/>
                        </a:solidFill>
                        <a:latin typeface="Cambria Math"/>
                      </a:rPr>
                      <m:t>𝑉𝑎𝑙𝑢𝑒</m:t>
                    </m:r>
                    <m:r>
                      <a:rPr lang="en-US" altLang="zh-CN" sz="5600">
                        <a:solidFill>
                          <a:srgbClr val="121520"/>
                        </a:solidFill>
                        <a:latin typeface="Cambria Math"/>
                      </a:rPr>
                      <m:t>=</m:t>
                    </m:r>
                  </m:oMath>
                </a14:m>
                <a:r>
                  <a:rPr lang="en-US" altLang="zh-CN" sz="5600" dirty="0">
                    <a:solidFill>
                      <a:srgbClr val="121520"/>
                    </a:solidFill>
                    <a:latin typeface="Times New Roman" panose="02020603050405020304" pitchFamily="18" charset="0"/>
                    <a:cs typeface="Times New Roman" panose="02020603050405020304" pitchFamily="18" charset="0"/>
                  </a:rPr>
                  <a:t>[3  6  9  5  1  4  7  2  3  5  4  7  1  3  8  4]</a:t>
                </a:r>
              </a:p>
              <a:p>
                <a:pPr algn="r"/>
                <a14:m>
                  <m:oMath xmlns:m="http://schemas.openxmlformats.org/officeDocument/2006/math">
                    <m:r>
                      <a:rPr lang="en-US" altLang="zh-CN" sz="5600" i="1">
                        <a:solidFill>
                          <a:srgbClr val="121520"/>
                        </a:solidFill>
                        <a:latin typeface="Cambria Math"/>
                      </a:rPr>
                      <m:t>𝑅𝑜𝑤</m:t>
                    </m:r>
                    <m:r>
                      <a:rPr lang="en-US" altLang="zh-CN" sz="5600" i="1">
                        <a:solidFill>
                          <a:srgbClr val="121520"/>
                        </a:solidFill>
                        <a:latin typeface="Cambria Math"/>
                      </a:rPr>
                      <m:t> </m:t>
                    </m:r>
                    <m:r>
                      <a:rPr lang="en-US" altLang="zh-CN" sz="5600" i="1">
                        <a:solidFill>
                          <a:srgbClr val="121520"/>
                        </a:solidFill>
                        <a:latin typeface="Cambria Math"/>
                      </a:rPr>
                      <m:t>𝑖𝑛𝑑𝑒𝑥</m:t>
                    </m:r>
                    <m:r>
                      <a:rPr lang="en-US" altLang="zh-CN" sz="5600">
                        <a:solidFill>
                          <a:srgbClr val="121520"/>
                        </a:solidFill>
                        <a:latin typeface="Cambria Math"/>
                      </a:rPr>
                      <m:t>=</m:t>
                    </m:r>
                  </m:oMath>
                </a14:m>
                <a:r>
                  <a:rPr lang="en-US" altLang="zh-CN" sz="5600" dirty="0">
                    <a:solidFill>
                      <a:srgbClr val="121520"/>
                    </a:solidFill>
                    <a:latin typeface="Times New Roman" panose="02020603050405020304" pitchFamily="18" charset="0"/>
                    <a:cs typeface="Times New Roman" panose="02020603050405020304" pitchFamily="18" charset="0"/>
                  </a:rPr>
                  <a:t>[0  0  0  1  1  1  2  2  2  2  3  3  3  3  3  3]</a:t>
                </a:r>
              </a:p>
              <a:p>
                <a:pPr algn="r"/>
                <a14:m>
                  <m:oMath xmlns:m="http://schemas.openxmlformats.org/officeDocument/2006/math">
                    <m:r>
                      <a:rPr lang="en-US" altLang="zh-CN" sz="5600" i="1">
                        <a:solidFill>
                          <a:srgbClr val="121520"/>
                        </a:solidFill>
                        <a:latin typeface="Cambria Math"/>
                      </a:rPr>
                      <m:t>𝐶𝑜𝑙</m:t>
                    </m:r>
                    <m:r>
                      <a:rPr lang="en-US" altLang="zh-CN" sz="5600" i="1">
                        <a:solidFill>
                          <a:srgbClr val="121520"/>
                        </a:solidFill>
                        <a:latin typeface="Cambria Math"/>
                      </a:rPr>
                      <m:t> </m:t>
                    </m:r>
                    <m:r>
                      <a:rPr lang="en-US" altLang="zh-CN" sz="5600" i="1">
                        <a:solidFill>
                          <a:srgbClr val="121520"/>
                        </a:solidFill>
                        <a:latin typeface="Cambria Math"/>
                      </a:rPr>
                      <m:t>𝑖𝑛𝑑𝑒𝑥</m:t>
                    </m:r>
                    <m:r>
                      <a:rPr lang="en-US" altLang="zh-CN" sz="5600">
                        <a:solidFill>
                          <a:srgbClr val="121520"/>
                        </a:solidFill>
                        <a:latin typeface="Cambria Math"/>
                      </a:rPr>
                      <m:t>=</m:t>
                    </m:r>
                  </m:oMath>
                </a14:m>
                <a:r>
                  <a:rPr lang="en-US" altLang="zh-CN" sz="5600" dirty="0">
                    <a:solidFill>
                      <a:srgbClr val="121520"/>
                    </a:solidFill>
                    <a:latin typeface="Times New Roman" panose="02020603050405020304" pitchFamily="18" charset="0"/>
                    <a:cs typeface="Times New Roman" panose="02020603050405020304" pitchFamily="18" charset="0"/>
                  </a:rPr>
                  <a:t>[2  6  7  2  3  6  4  5  6  7  0  1  4  5  6  7]</a:t>
                </a:r>
              </a:p>
            </p:txBody>
          </p:sp>
        </mc:Choice>
        <mc:Fallback xmlns="">
          <p:sp>
            <p:nvSpPr>
              <p:cNvPr id="10" name="TextBox 9"/>
              <p:cNvSpPr txBox="1">
                <a:spLocks noRot="1" noChangeAspect="1" noMove="1" noResize="1" noEditPoints="1" noAdjustHandles="1" noChangeArrowheads="1" noChangeShapeType="1" noTextEdit="1"/>
              </p:cNvSpPr>
              <p:nvPr/>
            </p:nvSpPr>
            <p:spPr>
              <a:xfrm>
                <a:off x="4116387" y="7535294"/>
                <a:ext cx="16306800" cy="2677656"/>
              </a:xfrm>
              <a:prstGeom prst="rect">
                <a:avLst/>
              </a:prstGeom>
              <a:blipFill>
                <a:blip r:embed="rId4"/>
                <a:stretch>
                  <a:fillRect t="-6122" r="-2055" b="-13152"/>
                </a:stretch>
              </a:blipFill>
              <a:ln>
                <a:solidFill>
                  <a:schemeClr val="tx1"/>
                </a:solidFill>
              </a:ln>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fld id="{0C913308-F349-4B6D-A68A-DD1791B4A57B}" type="slidenum">
              <a:rPr lang="zh-CN" altLang="en-US" smtClean="0"/>
              <a:pPr/>
              <a:t>14</a:t>
            </a:fld>
            <a:endParaRPr lang="zh-CN" altLang="en-US"/>
          </a:p>
        </p:txBody>
      </p:sp>
    </p:spTree>
    <p:extLst>
      <p:ext uri="{BB962C8B-B14F-4D97-AF65-F5344CB8AC3E}">
        <p14:creationId xmlns:p14="http://schemas.microsoft.com/office/powerpoint/2010/main" val="2204029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1518659" y="688934"/>
            <a:ext cx="16459200" cy="1152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ctr" anchorCtr="0" compatLnSpc="1">
            <a:prstTxWarp prst="textNoShape">
              <a:avLst/>
            </a:prstTxWarp>
          </a:bodyPr>
          <a:lstStyle>
            <a:lvl1pPr algn="l" rtl="0" eaLnBrk="0" fontAlgn="base" hangingPunct="0">
              <a:spcBef>
                <a:spcPct val="0"/>
              </a:spcBef>
              <a:spcAft>
                <a:spcPct val="0"/>
              </a:spcAft>
              <a:defRPr sz="2800" b="1">
                <a:solidFill>
                  <a:srgbClr val="FF0000"/>
                </a:solidFill>
                <a:latin typeface="+mj-lt"/>
                <a:ea typeface="+mj-ea"/>
                <a:cs typeface="+mj-cs"/>
                <a:sym typeface="Arial" charset="0"/>
              </a:defRPr>
            </a:lvl1pPr>
            <a:lvl2pPr algn="l" rtl="0" eaLnBrk="0" fontAlgn="base" hangingPunct="0">
              <a:spcBef>
                <a:spcPct val="0"/>
              </a:spcBef>
              <a:spcAft>
                <a:spcPct val="0"/>
              </a:spcAft>
              <a:defRPr sz="2800" b="1">
                <a:solidFill>
                  <a:srgbClr val="FF0000"/>
                </a:solidFill>
                <a:latin typeface="Arial" charset="0"/>
                <a:cs typeface="Arial" charset="0"/>
                <a:sym typeface="Arial" charset="0"/>
              </a:defRPr>
            </a:lvl2pPr>
            <a:lvl3pPr algn="l" rtl="0" eaLnBrk="0" fontAlgn="base" hangingPunct="0">
              <a:spcBef>
                <a:spcPct val="0"/>
              </a:spcBef>
              <a:spcAft>
                <a:spcPct val="0"/>
              </a:spcAft>
              <a:defRPr sz="2800" b="1">
                <a:solidFill>
                  <a:srgbClr val="FF0000"/>
                </a:solidFill>
                <a:latin typeface="Arial" charset="0"/>
                <a:cs typeface="Arial" charset="0"/>
                <a:sym typeface="Arial" charset="0"/>
              </a:defRPr>
            </a:lvl3pPr>
            <a:lvl4pPr algn="l" rtl="0" eaLnBrk="0" fontAlgn="base" hangingPunct="0">
              <a:spcBef>
                <a:spcPct val="0"/>
              </a:spcBef>
              <a:spcAft>
                <a:spcPct val="0"/>
              </a:spcAft>
              <a:defRPr sz="2800" b="1">
                <a:solidFill>
                  <a:srgbClr val="FF0000"/>
                </a:solidFill>
                <a:latin typeface="Arial" charset="0"/>
                <a:cs typeface="Arial" charset="0"/>
                <a:sym typeface="Arial" charset="0"/>
              </a:defRPr>
            </a:lvl4pPr>
            <a:lvl5pPr algn="l" rtl="0" eaLnBrk="0" fontAlgn="base" hangingPunct="0">
              <a:spcBef>
                <a:spcPct val="0"/>
              </a:spcBef>
              <a:spcAft>
                <a:spcPct val="0"/>
              </a:spcAft>
              <a:defRPr sz="2800" b="1">
                <a:solidFill>
                  <a:srgbClr val="FF0000"/>
                </a:solidFill>
                <a:latin typeface="Arial" charset="0"/>
                <a:cs typeface="Arial" charset="0"/>
                <a:sym typeface="Arial" charset="0"/>
              </a:defRPr>
            </a:lvl5pPr>
            <a:lvl6pPr marL="457200" algn="l" rtl="0" eaLnBrk="0" fontAlgn="base" hangingPunct="0">
              <a:spcBef>
                <a:spcPct val="0"/>
              </a:spcBef>
              <a:spcAft>
                <a:spcPct val="0"/>
              </a:spcAft>
              <a:defRPr sz="2800" b="1">
                <a:solidFill>
                  <a:srgbClr val="FF0000"/>
                </a:solidFill>
                <a:latin typeface="Arial" charset="0"/>
                <a:cs typeface="Arial" charset="0"/>
                <a:sym typeface="Arial" charset="0"/>
              </a:defRPr>
            </a:lvl6pPr>
            <a:lvl7pPr marL="914400" algn="l" rtl="0" eaLnBrk="0" fontAlgn="base" hangingPunct="0">
              <a:spcBef>
                <a:spcPct val="0"/>
              </a:spcBef>
              <a:spcAft>
                <a:spcPct val="0"/>
              </a:spcAft>
              <a:defRPr sz="2800" b="1">
                <a:solidFill>
                  <a:srgbClr val="FF0000"/>
                </a:solidFill>
                <a:latin typeface="Arial" charset="0"/>
                <a:cs typeface="Arial" charset="0"/>
                <a:sym typeface="Arial" charset="0"/>
              </a:defRPr>
            </a:lvl7pPr>
            <a:lvl8pPr marL="1371600" algn="l" rtl="0" eaLnBrk="0" fontAlgn="base" hangingPunct="0">
              <a:spcBef>
                <a:spcPct val="0"/>
              </a:spcBef>
              <a:spcAft>
                <a:spcPct val="0"/>
              </a:spcAft>
              <a:defRPr sz="2800" b="1">
                <a:solidFill>
                  <a:srgbClr val="FF0000"/>
                </a:solidFill>
                <a:latin typeface="Arial" charset="0"/>
                <a:cs typeface="Arial" charset="0"/>
                <a:sym typeface="Arial" charset="0"/>
              </a:defRPr>
            </a:lvl8pPr>
            <a:lvl9pPr marL="1828800" algn="l" rtl="0" eaLnBrk="0" fontAlgn="base" hangingPunct="0">
              <a:spcBef>
                <a:spcPct val="0"/>
              </a:spcBef>
              <a:spcAft>
                <a:spcPct val="0"/>
              </a:spcAft>
              <a:defRPr sz="2800" b="1">
                <a:solidFill>
                  <a:srgbClr val="FF0000"/>
                </a:solidFill>
                <a:latin typeface="Arial" charset="0"/>
                <a:cs typeface="Arial" charset="0"/>
                <a:sym typeface="Arial" charset="0"/>
              </a:defRPr>
            </a:lvl9pPr>
          </a:lstStyle>
          <a:p>
            <a:pPr>
              <a:lnSpc>
                <a:spcPct val="90000"/>
              </a:lnSpc>
            </a:pPr>
            <a:r>
              <a:rPr lang="en-US" altLang="zh-CN" sz="6400" kern="0" dirty="0">
                <a:solidFill>
                  <a:srgbClr val="DB342D"/>
                </a:solidFill>
                <a:ea typeface="宋体" pitchFamily="2" charset="-122"/>
                <a:cs typeface="Times New Roman" pitchFamily="18" charset="0"/>
              </a:rPr>
              <a:t>1. Blocked COO (BCOO) format</a:t>
            </a:r>
          </a:p>
        </p:txBody>
      </p:sp>
      <p:sp>
        <p:nvSpPr>
          <p:cNvPr id="6" name="Rectangle 3"/>
          <p:cNvSpPr txBox="1">
            <a:spLocks noChangeArrowheads="1"/>
          </p:cNvSpPr>
          <p:nvPr/>
        </p:nvSpPr>
        <p:spPr>
          <a:xfrm>
            <a:off x="4116387" y="2536826"/>
            <a:ext cx="16306800" cy="10947400"/>
          </a:xfrm>
          <a:prstGeom prst="rect">
            <a:avLst/>
          </a:prstGeom>
        </p:spPr>
        <p:txBody>
          <a:bodyPr vert="horz" lIns="182880" tIns="91440" rIns="182880" bIns="9144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altLang="zh-CN" sz="6400" dirty="0">
              <a:ea typeface="宋体" charset="-122"/>
            </a:endParaRPr>
          </a:p>
          <a:p>
            <a:endParaRPr lang="en-US" altLang="zh-CN" sz="6400" dirty="0">
              <a:ea typeface="宋体" charset="-122"/>
            </a:endParaRPr>
          </a:p>
        </p:txBody>
      </p:sp>
      <mc:AlternateContent xmlns:mc="http://schemas.openxmlformats.org/markup-compatibility/2006" xmlns:a14="http://schemas.microsoft.com/office/drawing/2010/main">
        <mc:Choice Requires="a14">
          <p:sp>
            <p:nvSpPr>
              <p:cNvPr id="7" name="TextBox 6"/>
              <p:cNvSpPr txBox="1"/>
              <p:nvPr/>
            </p:nvSpPr>
            <p:spPr>
              <a:xfrm>
                <a:off x="6898637" y="3257600"/>
                <a:ext cx="10557441" cy="3267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5600" i="1" smtClean="0">
                          <a:solidFill>
                            <a:srgbClr val="121520"/>
                          </a:solidFill>
                          <a:latin typeface="Cambria Math"/>
                        </a:rPr>
                        <m:t>𝐴</m:t>
                      </m:r>
                      <m:r>
                        <a:rPr lang="en-US" altLang="zh-CN" sz="5600" i="1" smtClean="0">
                          <a:solidFill>
                            <a:srgbClr val="121520"/>
                          </a:solidFill>
                          <a:latin typeface="Cambria Math"/>
                        </a:rPr>
                        <m:t>=</m:t>
                      </m:r>
                      <m:d>
                        <m:dPr>
                          <m:begChr m:val="["/>
                          <m:endChr m:val="]"/>
                          <m:ctrlPr>
                            <a:rPr lang="en-US" altLang="zh-CN" sz="5600" i="1">
                              <a:solidFill>
                                <a:srgbClr val="121520"/>
                              </a:solidFill>
                              <a:latin typeface="Cambria Math" panose="02040503050406030204" pitchFamily="18" charset="0"/>
                            </a:rPr>
                          </m:ctrlPr>
                        </m:dPr>
                        <m:e>
                          <m:m>
                            <m:mPr>
                              <m:mcs>
                                <m:mc>
                                  <m:mcPr>
                                    <m:count m:val="8"/>
                                    <m:mcJc m:val="center"/>
                                  </m:mcPr>
                                </m:mc>
                              </m:mcs>
                              <m:ctrlPr>
                                <a:rPr lang="en-US" altLang="zh-CN" sz="5600" i="1">
                                  <a:solidFill>
                                    <a:srgbClr val="121520"/>
                                  </a:solidFill>
                                  <a:latin typeface="Cambria Math" panose="02040503050406030204" pitchFamily="18" charset="0"/>
                                </a:rPr>
                              </m:ctrlPr>
                            </m:mPr>
                            <m:mr>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3</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6</m:t>
                                </m:r>
                              </m:e>
                              <m:e>
                                <m:r>
                                  <a:rPr lang="en-US" altLang="zh-CN" sz="5600" i="1">
                                    <a:solidFill>
                                      <a:srgbClr val="121520"/>
                                    </a:solidFill>
                                    <a:latin typeface="Cambria Math"/>
                                  </a:rPr>
                                  <m:t>9</m:t>
                                </m:r>
                              </m:e>
                            </m:mr>
                            <m:mr>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5</m:t>
                                </m:r>
                              </m:e>
                              <m:e>
                                <m:r>
                                  <a:rPr lang="en-US" altLang="zh-CN" sz="5600" i="1">
                                    <a:solidFill>
                                      <a:srgbClr val="121520"/>
                                    </a:solidFill>
                                    <a:latin typeface="Cambria Math"/>
                                  </a:rPr>
                                  <m:t>1</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4</m:t>
                                </m:r>
                              </m:e>
                              <m:e>
                                <m:r>
                                  <a:rPr lang="en-US" altLang="zh-CN" sz="5600" i="1">
                                    <a:solidFill>
                                      <a:srgbClr val="121520"/>
                                    </a:solidFill>
                                    <a:latin typeface="Cambria Math"/>
                                  </a:rPr>
                                  <m:t>0</m:t>
                                </m:r>
                              </m:e>
                            </m:mr>
                            <m:mr>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7</m:t>
                                </m:r>
                              </m:e>
                              <m:e>
                                <m:r>
                                  <a:rPr lang="en-US" altLang="zh-CN" sz="5600" i="1">
                                    <a:solidFill>
                                      <a:srgbClr val="121520"/>
                                    </a:solidFill>
                                    <a:latin typeface="Cambria Math"/>
                                  </a:rPr>
                                  <m:t>2</m:t>
                                </m:r>
                              </m:e>
                              <m:e>
                                <m:r>
                                  <a:rPr lang="en-US" altLang="zh-CN" sz="5600" i="1">
                                    <a:solidFill>
                                      <a:srgbClr val="121520"/>
                                    </a:solidFill>
                                    <a:latin typeface="Cambria Math"/>
                                  </a:rPr>
                                  <m:t>3</m:t>
                                </m:r>
                              </m:e>
                              <m:e>
                                <m:r>
                                  <a:rPr lang="en-US" altLang="zh-CN" sz="5600" i="1">
                                    <a:solidFill>
                                      <a:srgbClr val="121520"/>
                                    </a:solidFill>
                                    <a:latin typeface="Cambria Math"/>
                                  </a:rPr>
                                  <m:t>5</m:t>
                                </m:r>
                              </m:e>
                            </m:mr>
                            <m:mr>
                              <m:e>
                                <m:r>
                                  <a:rPr lang="en-US" altLang="zh-CN" sz="5600" i="1">
                                    <a:solidFill>
                                      <a:srgbClr val="121520"/>
                                    </a:solidFill>
                                    <a:latin typeface="Cambria Math"/>
                                  </a:rPr>
                                  <m:t>4</m:t>
                                </m:r>
                              </m:e>
                              <m:e>
                                <m:r>
                                  <a:rPr lang="en-US" altLang="zh-CN" sz="5600" i="1">
                                    <a:solidFill>
                                      <a:srgbClr val="121520"/>
                                    </a:solidFill>
                                    <a:latin typeface="Cambria Math"/>
                                  </a:rPr>
                                  <m:t>7</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1</m:t>
                                </m:r>
                              </m:e>
                              <m:e>
                                <m:r>
                                  <a:rPr lang="en-US" altLang="zh-CN" sz="5600" i="1">
                                    <a:solidFill>
                                      <a:srgbClr val="121520"/>
                                    </a:solidFill>
                                    <a:latin typeface="Cambria Math"/>
                                  </a:rPr>
                                  <m:t>3</m:t>
                                </m:r>
                              </m:e>
                              <m:e>
                                <m:r>
                                  <a:rPr lang="en-US" altLang="zh-CN" sz="5600" i="1">
                                    <a:solidFill>
                                      <a:srgbClr val="121520"/>
                                    </a:solidFill>
                                    <a:latin typeface="Cambria Math"/>
                                  </a:rPr>
                                  <m:t>8</m:t>
                                </m:r>
                              </m:e>
                              <m:e>
                                <m:r>
                                  <a:rPr lang="en-US" altLang="zh-CN" sz="5600" i="1">
                                    <a:solidFill>
                                      <a:srgbClr val="121520"/>
                                    </a:solidFill>
                                    <a:latin typeface="Cambria Math"/>
                                  </a:rPr>
                                  <m:t>4</m:t>
                                </m:r>
                              </m:e>
                            </m:mr>
                          </m:m>
                        </m:e>
                      </m:d>
                    </m:oMath>
                  </m:oMathPara>
                </a14:m>
                <a:endParaRPr lang="zh-CN" altLang="en-US" sz="5600" dirty="0">
                  <a:solidFill>
                    <a:srgbClr val="121520"/>
                  </a:solidFill>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898637" y="3257600"/>
                <a:ext cx="10557441" cy="3267176"/>
              </a:xfrm>
              <a:prstGeom prst="rect">
                <a:avLst/>
              </a:prstGeom>
              <a:blipFill>
                <a:blip r:embed="rId3"/>
                <a:stretch>
                  <a:fillRect/>
                </a:stretch>
              </a:blipFill>
            </p:spPr>
            <p:txBody>
              <a:bodyPr/>
              <a:lstStyle/>
              <a:p>
                <a:r>
                  <a:rPr lang="zh-CN" altLang="en-US">
                    <a:noFill/>
                  </a:rPr>
                  <a:t> </a:t>
                </a:r>
              </a:p>
            </p:txBody>
          </p:sp>
        </mc:Fallback>
      </mc:AlternateContent>
      <p:cxnSp>
        <p:nvCxnSpPr>
          <p:cNvPr id="3" name="直接连接符 2"/>
          <p:cNvCxnSpPr/>
          <p:nvPr/>
        </p:nvCxnSpPr>
        <p:spPr>
          <a:xfrm>
            <a:off x="8593187" y="4937354"/>
            <a:ext cx="8640960"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753427" y="3257601"/>
            <a:ext cx="0" cy="335951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3057683" y="3257603"/>
            <a:ext cx="0" cy="335951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5217923" y="3257603"/>
            <a:ext cx="0" cy="335951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0C913308-F349-4B6D-A68A-DD1791B4A57B}" type="slidenum">
              <a:rPr lang="zh-CN" altLang="en-US" smtClean="0"/>
              <a:pPr/>
              <a:t>15</a:t>
            </a:fld>
            <a:endParaRPr lang="zh-CN" altLang="en-US"/>
          </a:p>
        </p:txBody>
      </p:sp>
    </p:spTree>
    <p:extLst>
      <p:ext uri="{BB962C8B-B14F-4D97-AF65-F5344CB8AC3E}">
        <p14:creationId xmlns:p14="http://schemas.microsoft.com/office/powerpoint/2010/main" val="3390874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1643351" y="688934"/>
            <a:ext cx="16459200" cy="1152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ctr" anchorCtr="0" compatLnSpc="1">
            <a:prstTxWarp prst="textNoShape">
              <a:avLst/>
            </a:prstTxWarp>
          </a:bodyPr>
          <a:lstStyle>
            <a:lvl1pPr algn="l" rtl="0" eaLnBrk="0" fontAlgn="base" hangingPunct="0">
              <a:spcBef>
                <a:spcPct val="0"/>
              </a:spcBef>
              <a:spcAft>
                <a:spcPct val="0"/>
              </a:spcAft>
              <a:defRPr sz="2800" b="1">
                <a:solidFill>
                  <a:srgbClr val="FF0000"/>
                </a:solidFill>
                <a:latin typeface="+mj-lt"/>
                <a:ea typeface="+mj-ea"/>
                <a:cs typeface="+mj-cs"/>
                <a:sym typeface="Arial" charset="0"/>
              </a:defRPr>
            </a:lvl1pPr>
            <a:lvl2pPr algn="l" rtl="0" eaLnBrk="0" fontAlgn="base" hangingPunct="0">
              <a:spcBef>
                <a:spcPct val="0"/>
              </a:spcBef>
              <a:spcAft>
                <a:spcPct val="0"/>
              </a:spcAft>
              <a:defRPr sz="2800" b="1">
                <a:solidFill>
                  <a:srgbClr val="FF0000"/>
                </a:solidFill>
                <a:latin typeface="Arial" charset="0"/>
                <a:cs typeface="Arial" charset="0"/>
                <a:sym typeface="Arial" charset="0"/>
              </a:defRPr>
            </a:lvl2pPr>
            <a:lvl3pPr algn="l" rtl="0" eaLnBrk="0" fontAlgn="base" hangingPunct="0">
              <a:spcBef>
                <a:spcPct val="0"/>
              </a:spcBef>
              <a:spcAft>
                <a:spcPct val="0"/>
              </a:spcAft>
              <a:defRPr sz="2800" b="1">
                <a:solidFill>
                  <a:srgbClr val="FF0000"/>
                </a:solidFill>
                <a:latin typeface="Arial" charset="0"/>
                <a:cs typeface="Arial" charset="0"/>
                <a:sym typeface="Arial" charset="0"/>
              </a:defRPr>
            </a:lvl3pPr>
            <a:lvl4pPr algn="l" rtl="0" eaLnBrk="0" fontAlgn="base" hangingPunct="0">
              <a:spcBef>
                <a:spcPct val="0"/>
              </a:spcBef>
              <a:spcAft>
                <a:spcPct val="0"/>
              </a:spcAft>
              <a:defRPr sz="2800" b="1">
                <a:solidFill>
                  <a:srgbClr val="FF0000"/>
                </a:solidFill>
                <a:latin typeface="Arial" charset="0"/>
                <a:cs typeface="Arial" charset="0"/>
                <a:sym typeface="Arial" charset="0"/>
              </a:defRPr>
            </a:lvl4pPr>
            <a:lvl5pPr algn="l" rtl="0" eaLnBrk="0" fontAlgn="base" hangingPunct="0">
              <a:spcBef>
                <a:spcPct val="0"/>
              </a:spcBef>
              <a:spcAft>
                <a:spcPct val="0"/>
              </a:spcAft>
              <a:defRPr sz="2800" b="1">
                <a:solidFill>
                  <a:srgbClr val="FF0000"/>
                </a:solidFill>
                <a:latin typeface="Arial" charset="0"/>
                <a:cs typeface="Arial" charset="0"/>
                <a:sym typeface="Arial" charset="0"/>
              </a:defRPr>
            </a:lvl5pPr>
            <a:lvl6pPr marL="457200" algn="l" rtl="0" eaLnBrk="0" fontAlgn="base" hangingPunct="0">
              <a:spcBef>
                <a:spcPct val="0"/>
              </a:spcBef>
              <a:spcAft>
                <a:spcPct val="0"/>
              </a:spcAft>
              <a:defRPr sz="2800" b="1">
                <a:solidFill>
                  <a:srgbClr val="FF0000"/>
                </a:solidFill>
                <a:latin typeface="Arial" charset="0"/>
                <a:cs typeface="Arial" charset="0"/>
                <a:sym typeface="Arial" charset="0"/>
              </a:defRPr>
            </a:lvl6pPr>
            <a:lvl7pPr marL="914400" algn="l" rtl="0" eaLnBrk="0" fontAlgn="base" hangingPunct="0">
              <a:spcBef>
                <a:spcPct val="0"/>
              </a:spcBef>
              <a:spcAft>
                <a:spcPct val="0"/>
              </a:spcAft>
              <a:defRPr sz="2800" b="1">
                <a:solidFill>
                  <a:srgbClr val="FF0000"/>
                </a:solidFill>
                <a:latin typeface="Arial" charset="0"/>
                <a:cs typeface="Arial" charset="0"/>
                <a:sym typeface="Arial" charset="0"/>
              </a:defRPr>
            </a:lvl7pPr>
            <a:lvl8pPr marL="1371600" algn="l" rtl="0" eaLnBrk="0" fontAlgn="base" hangingPunct="0">
              <a:spcBef>
                <a:spcPct val="0"/>
              </a:spcBef>
              <a:spcAft>
                <a:spcPct val="0"/>
              </a:spcAft>
              <a:defRPr sz="2800" b="1">
                <a:solidFill>
                  <a:srgbClr val="FF0000"/>
                </a:solidFill>
                <a:latin typeface="Arial" charset="0"/>
                <a:cs typeface="Arial" charset="0"/>
                <a:sym typeface="Arial" charset="0"/>
              </a:defRPr>
            </a:lvl8pPr>
            <a:lvl9pPr marL="1828800" algn="l" rtl="0" eaLnBrk="0" fontAlgn="base" hangingPunct="0">
              <a:spcBef>
                <a:spcPct val="0"/>
              </a:spcBef>
              <a:spcAft>
                <a:spcPct val="0"/>
              </a:spcAft>
              <a:defRPr sz="2800" b="1">
                <a:solidFill>
                  <a:srgbClr val="FF0000"/>
                </a:solidFill>
                <a:latin typeface="Arial" charset="0"/>
                <a:cs typeface="Arial" charset="0"/>
                <a:sym typeface="Arial" charset="0"/>
              </a:defRPr>
            </a:lvl9pPr>
          </a:lstStyle>
          <a:p>
            <a:pPr>
              <a:lnSpc>
                <a:spcPct val="90000"/>
              </a:lnSpc>
            </a:pPr>
            <a:r>
              <a:rPr lang="en-US" altLang="zh-CN" sz="6400" kern="0" dirty="0">
                <a:solidFill>
                  <a:srgbClr val="DB342D"/>
                </a:solidFill>
                <a:ea typeface="宋体" pitchFamily="2" charset="-122"/>
                <a:cs typeface="Times New Roman" pitchFamily="18" charset="0"/>
              </a:rPr>
              <a:t>1. Blocked COO (BCOO) format</a:t>
            </a:r>
          </a:p>
        </p:txBody>
      </p:sp>
      <p:sp>
        <p:nvSpPr>
          <p:cNvPr id="6" name="Rectangle 3"/>
          <p:cNvSpPr txBox="1">
            <a:spLocks noChangeArrowheads="1"/>
          </p:cNvSpPr>
          <p:nvPr/>
        </p:nvSpPr>
        <p:spPr>
          <a:xfrm>
            <a:off x="4116387" y="2536826"/>
            <a:ext cx="16306800" cy="10947400"/>
          </a:xfrm>
          <a:prstGeom prst="rect">
            <a:avLst/>
          </a:prstGeom>
        </p:spPr>
        <p:txBody>
          <a:bodyPr vert="horz" lIns="182880" tIns="91440" rIns="182880" bIns="9144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altLang="zh-CN" sz="6400" dirty="0">
              <a:ea typeface="宋体" charset="-122"/>
            </a:endParaRPr>
          </a:p>
        </p:txBody>
      </p:sp>
      <mc:AlternateContent xmlns:mc="http://schemas.openxmlformats.org/markup-compatibility/2006" xmlns:a14="http://schemas.microsoft.com/office/drawing/2010/main">
        <mc:Choice Requires="a14">
          <p:sp>
            <p:nvSpPr>
              <p:cNvPr id="7" name="TextBox 6"/>
              <p:cNvSpPr txBox="1"/>
              <p:nvPr/>
            </p:nvSpPr>
            <p:spPr>
              <a:xfrm>
                <a:off x="6898637" y="3257600"/>
                <a:ext cx="10557441" cy="3267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5600" i="1" smtClean="0">
                          <a:solidFill>
                            <a:srgbClr val="121520"/>
                          </a:solidFill>
                          <a:latin typeface="Cambria Math"/>
                        </a:rPr>
                        <m:t>𝐴</m:t>
                      </m:r>
                      <m:r>
                        <a:rPr lang="en-US" altLang="zh-CN" sz="5600" i="1" smtClean="0">
                          <a:solidFill>
                            <a:srgbClr val="121520"/>
                          </a:solidFill>
                          <a:latin typeface="Cambria Math"/>
                        </a:rPr>
                        <m:t>=</m:t>
                      </m:r>
                      <m:d>
                        <m:dPr>
                          <m:begChr m:val="["/>
                          <m:endChr m:val="]"/>
                          <m:ctrlPr>
                            <a:rPr lang="en-US" altLang="zh-CN" sz="5600" i="1">
                              <a:solidFill>
                                <a:srgbClr val="121520"/>
                              </a:solidFill>
                              <a:latin typeface="Cambria Math" panose="02040503050406030204" pitchFamily="18" charset="0"/>
                            </a:rPr>
                          </m:ctrlPr>
                        </m:dPr>
                        <m:e>
                          <m:m>
                            <m:mPr>
                              <m:mcs>
                                <m:mc>
                                  <m:mcPr>
                                    <m:count m:val="8"/>
                                    <m:mcJc m:val="center"/>
                                  </m:mcPr>
                                </m:mc>
                              </m:mcs>
                              <m:ctrlPr>
                                <a:rPr lang="en-US" altLang="zh-CN" sz="5600" i="1">
                                  <a:solidFill>
                                    <a:srgbClr val="121520"/>
                                  </a:solidFill>
                                  <a:latin typeface="Cambria Math" panose="02040503050406030204" pitchFamily="18" charset="0"/>
                                </a:rPr>
                              </m:ctrlPr>
                            </m:mPr>
                            <m:mr>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smtClean="0">
                                    <a:solidFill>
                                      <a:srgbClr val="00B050"/>
                                    </a:solidFill>
                                    <a:latin typeface="Cambria Math"/>
                                  </a:rPr>
                                  <m:t>3</m:t>
                                </m:r>
                              </m:e>
                              <m:e>
                                <m:r>
                                  <a:rPr lang="en-US" altLang="zh-CN" sz="5600" i="1" smtClean="0">
                                    <a:solidFill>
                                      <a:srgbClr val="00B05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6</m:t>
                                </m:r>
                              </m:e>
                              <m:e>
                                <m:r>
                                  <a:rPr lang="en-US" altLang="zh-CN" sz="5600" i="1">
                                    <a:solidFill>
                                      <a:srgbClr val="121520"/>
                                    </a:solidFill>
                                    <a:latin typeface="Cambria Math"/>
                                  </a:rPr>
                                  <m:t>9</m:t>
                                </m:r>
                              </m:e>
                            </m:mr>
                            <m:mr>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smtClean="0">
                                    <a:solidFill>
                                      <a:srgbClr val="00B050"/>
                                    </a:solidFill>
                                    <a:latin typeface="Cambria Math"/>
                                  </a:rPr>
                                  <m:t>5</m:t>
                                </m:r>
                              </m:e>
                              <m:e>
                                <m:r>
                                  <a:rPr lang="en-US" altLang="zh-CN" sz="5600" i="1" smtClean="0">
                                    <a:solidFill>
                                      <a:srgbClr val="00B050"/>
                                    </a:solidFill>
                                    <a:latin typeface="Cambria Math"/>
                                  </a:rPr>
                                  <m:t>1</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4</m:t>
                                </m:r>
                              </m:e>
                              <m:e>
                                <m:r>
                                  <a:rPr lang="en-US" altLang="zh-CN" sz="5600" i="1">
                                    <a:solidFill>
                                      <a:srgbClr val="121520"/>
                                    </a:solidFill>
                                    <a:latin typeface="Cambria Math"/>
                                  </a:rPr>
                                  <m:t>0</m:t>
                                </m:r>
                              </m:e>
                            </m:mr>
                            <m:mr>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7</m:t>
                                </m:r>
                              </m:e>
                              <m:e>
                                <m:r>
                                  <a:rPr lang="en-US" altLang="zh-CN" sz="5600" i="1">
                                    <a:solidFill>
                                      <a:srgbClr val="121520"/>
                                    </a:solidFill>
                                    <a:latin typeface="Cambria Math"/>
                                  </a:rPr>
                                  <m:t>2</m:t>
                                </m:r>
                              </m:e>
                              <m:e>
                                <m:r>
                                  <a:rPr lang="en-US" altLang="zh-CN" sz="5600" i="1">
                                    <a:solidFill>
                                      <a:srgbClr val="121520"/>
                                    </a:solidFill>
                                    <a:latin typeface="Cambria Math"/>
                                  </a:rPr>
                                  <m:t>3</m:t>
                                </m:r>
                              </m:e>
                              <m:e>
                                <m:r>
                                  <a:rPr lang="en-US" altLang="zh-CN" sz="5600" i="1">
                                    <a:solidFill>
                                      <a:srgbClr val="121520"/>
                                    </a:solidFill>
                                    <a:latin typeface="Cambria Math"/>
                                  </a:rPr>
                                  <m:t>5</m:t>
                                </m:r>
                              </m:e>
                            </m:mr>
                            <m:mr>
                              <m:e>
                                <m:r>
                                  <a:rPr lang="en-US" altLang="zh-CN" sz="5600" i="1">
                                    <a:solidFill>
                                      <a:srgbClr val="121520"/>
                                    </a:solidFill>
                                    <a:latin typeface="Cambria Math"/>
                                  </a:rPr>
                                  <m:t>4</m:t>
                                </m:r>
                              </m:e>
                              <m:e>
                                <m:r>
                                  <a:rPr lang="en-US" altLang="zh-CN" sz="5600" i="1">
                                    <a:solidFill>
                                      <a:srgbClr val="121520"/>
                                    </a:solidFill>
                                    <a:latin typeface="Cambria Math"/>
                                  </a:rPr>
                                  <m:t>7</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1</m:t>
                                </m:r>
                              </m:e>
                              <m:e>
                                <m:r>
                                  <a:rPr lang="en-US" altLang="zh-CN" sz="5600" i="1">
                                    <a:solidFill>
                                      <a:srgbClr val="121520"/>
                                    </a:solidFill>
                                    <a:latin typeface="Cambria Math"/>
                                  </a:rPr>
                                  <m:t>3</m:t>
                                </m:r>
                              </m:e>
                              <m:e>
                                <m:r>
                                  <a:rPr lang="en-US" altLang="zh-CN" sz="5600" i="1">
                                    <a:solidFill>
                                      <a:srgbClr val="121520"/>
                                    </a:solidFill>
                                    <a:latin typeface="Cambria Math"/>
                                  </a:rPr>
                                  <m:t>8</m:t>
                                </m:r>
                              </m:e>
                              <m:e>
                                <m:r>
                                  <a:rPr lang="en-US" altLang="zh-CN" sz="5600" i="1">
                                    <a:solidFill>
                                      <a:srgbClr val="121520"/>
                                    </a:solidFill>
                                    <a:latin typeface="Cambria Math"/>
                                  </a:rPr>
                                  <m:t>4</m:t>
                                </m:r>
                              </m:e>
                            </m:mr>
                          </m:m>
                        </m:e>
                      </m:d>
                    </m:oMath>
                  </m:oMathPara>
                </a14:m>
                <a:endParaRPr lang="zh-CN" altLang="en-US" sz="5600" dirty="0">
                  <a:solidFill>
                    <a:srgbClr val="121520"/>
                  </a:solidFill>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898637" y="3257600"/>
                <a:ext cx="10557441" cy="326717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560739" y="7208781"/>
                <a:ext cx="16014848" cy="4154792"/>
              </a:xfrm>
              <a:prstGeom prst="rect">
                <a:avLst/>
              </a:prstGeom>
              <a:noFill/>
              <a:ln>
                <a:solidFill>
                  <a:schemeClr val="tx1"/>
                </a:solidFill>
              </a:ln>
            </p:spPr>
            <p:txBody>
              <a:bodyPr wrap="square" lIns="432000" tIns="216000" rIns="432000" bIns="288000" rtlCol="0">
                <a:spAutoFit/>
              </a:bodyPr>
              <a:lstStyle/>
              <a:p>
                <a:pPr/>
                <a14:m>
                  <m:oMathPara xmlns:m="http://schemas.openxmlformats.org/officeDocument/2006/math">
                    <m:oMathParaPr>
                      <m:jc m:val="centerGroup"/>
                    </m:oMathParaPr>
                    <m:oMath xmlns:m="http://schemas.openxmlformats.org/officeDocument/2006/math">
                      <m:r>
                        <a:rPr lang="en-US" altLang="zh-CN" sz="5600" i="1" smtClean="0">
                          <a:solidFill>
                            <a:srgbClr val="121520"/>
                          </a:solidFill>
                          <a:latin typeface="Cambria Math"/>
                        </a:rPr>
                        <m:t>                        </m:t>
                      </m:r>
                      <m:r>
                        <a:rPr lang="en-US" altLang="zh-CN" sz="5600" i="1">
                          <a:solidFill>
                            <a:srgbClr val="121520"/>
                          </a:solidFill>
                          <a:latin typeface="Cambria Math"/>
                        </a:rPr>
                        <m:t>𝑉𝑎𝑙𝑢𝑒</m:t>
                      </m:r>
                      <m:r>
                        <a:rPr lang="en-US" altLang="zh-CN" sz="5600" i="1">
                          <a:solidFill>
                            <a:srgbClr val="121520"/>
                          </a:solidFill>
                          <a:latin typeface="Cambria Math"/>
                        </a:rPr>
                        <m:t>=</m:t>
                      </m:r>
                      <m:d>
                        <m:dPr>
                          <m:begChr m:val="{"/>
                          <m:endChr m:val="}"/>
                          <m:ctrlPr>
                            <a:rPr lang="en-US" altLang="zh-CN" sz="5600" i="1">
                              <a:solidFill>
                                <a:srgbClr val="121520"/>
                              </a:solidFill>
                              <a:latin typeface="Cambria Math" panose="02040503050406030204" pitchFamily="18" charset="0"/>
                            </a:rPr>
                          </m:ctrlPr>
                        </m:dPr>
                        <m:e>
                          <m:eqArr>
                            <m:eqArrPr>
                              <m:ctrlPr>
                                <a:rPr lang="en-US" altLang="zh-CN" sz="5600" i="1">
                                  <a:solidFill>
                                    <a:srgbClr val="121520"/>
                                  </a:solidFill>
                                  <a:latin typeface="Cambria Math" panose="02040503050406030204" pitchFamily="18" charset="0"/>
                                </a:rPr>
                              </m:ctrlPr>
                            </m:eqArrPr>
                            <m:e>
                              <m:r>
                                <a:rPr lang="en-US" altLang="zh-CN" sz="5600" i="1">
                                  <a:solidFill>
                                    <a:srgbClr val="121520"/>
                                  </a:solidFill>
                                  <a:latin typeface="Cambria Math"/>
                                </a:rPr>
                                <m:t>[                                           ]</m:t>
                              </m:r>
                            </m:e>
                            <m:e>
                              <m:r>
                                <a:rPr lang="en-US" altLang="zh-CN" sz="5600" i="1">
                                  <a:solidFill>
                                    <a:srgbClr val="121520"/>
                                  </a:solidFill>
                                  <a:latin typeface="Cambria Math"/>
                                </a:rPr>
                                <m:t>[                                           ]</m:t>
                              </m:r>
                            </m:e>
                          </m:eqArr>
                        </m:e>
                      </m:d>
                    </m:oMath>
                  </m:oMathPara>
                </a14:m>
                <a:endParaRPr lang="en-US" altLang="zh-CN" sz="5600" i="1" dirty="0">
                  <a:solidFill>
                    <a:srgbClr val="121520"/>
                  </a:solidFill>
                  <a:latin typeface="Times New Roman" panose="02020603050405020304" pitchFamily="18" charset="0"/>
                  <a:cs typeface="Times New Roman" panose="02020603050405020304" pitchFamily="18" charset="0"/>
                </a:endParaRPr>
              </a:p>
              <a:p>
                <a14:m>
                  <m:oMath xmlns:m="http://schemas.openxmlformats.org/officeDocument/2006/math">
                    <m:r>
                      <a:rPr lang="en-US" altLang="zh-CN" sz="5600" i="1">
                        <a:solidFill>
                          <a:srgbClr val="121520"/>
                        </a:solidFill>
                        <a:latin typeface="Cambria Math"/>
                      </a:rPr>
                      <m:t>𝐵𝑙𝑜𝑐𝑘𝑒𝑑</m:t>
                    </m:r>
                    <m:r>
                      <a:rPr lang="en-US" altLang="zh-CN" sz="5600" i="1">
                        <a:solidFill>
                          <a:srgbClr val="121520"/>
                        </a:solidFill>
                        <a:latin typeface="Cambria Math"/>
                      </a:rPr>
                      <m:t> </m:t>
                    </m:r>
                    <m:r>
                      <a:rPr lang="en-US" altLang="zh-CN" sz="5600" i="1">
                        <a:solidFill>
                          <a:srgbClr val="121520"/>
                        </a:solidFill>
                        <a:latin typeface="Cambria Math"/>
                      </a:rPr>
                      <m:t>𝑅𝑜𝑤</m:t>
                    </m:r>
                    <m:r>
                      <a:rPr lang="en-US" altLang="zh-CN" sz="5600" i="1">
                        <a:solidFill>
                          <a:srgbClr val="121520"/>
                        </a:solidFill>
                        <a:latin typeface="Cambria Math"/>
                      </a:rPr>
                      <m:t> </m:t>
                    </m:r>
                    <m:r>
                      <a:rPr lang="en-US" altLang="zh-CN" sz="5600" i="1">
                        <a:solidFill>
                          <a:srgbClr val="121520"/>
                        </a:solidFill>
                        <a:latin typeface="Cambria Math"/>
                      </a:rPr>
                      <m:t>𝑖𝑛𝑑𝑒𝑥</m:t>
                    </m:r>
                    <m:r>
                      <a:rPr lang="en-US" altLang="zh-CN" sz="5600">
                        <a:solidFill>
                          <a:srgbClr val="121520"/>
                        </a:solidFill>
                        <a:latin typeface="Cambria Math"/>
                      </a:rPr>
                      <m:t>=</m:t>
                    </m:r>
                  </m:oMath>
                </a14:m>
                <a:r>
                  <a:rPr lang="en-US" altLang="zh-CN" sz="5600" dirty="0">
                    <a:solidFill>
                      <a:srgbClr val="121520"/>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5600" i="1">
                        <a:solidFill>
                          <a:srgbClr val="121520"/>
                        </a:solidFill>
                        <a:latin typeface="Cambria Math"/>
                      </a:rPr>
                      <m:t>𝐵𝑙𝑜𝑐𝑘𝑒𝑑</m:t>
                    </m:r>
                    <m:r>
                      <a:rPr lang="en-US" altLang="zh-CN" sz="5600" i="1">
                        <a:solidFill>
                          <a:srgbClr val="121520"/>
                        </a:solidFill>
                        <a:latin typeface="Cambria Math"/>
                      </a:rPr>
                      <m:t>  </m:t>
                    </m:r>
                    <m:r>
                      <a:rPr lang="en-US" altLang="zh-CN" sz="5600" i="1">
                        <a:solidFill>
                          <a:srgbClr val="121520"/>
                        </a:solidFill>
                        <a:latin typeface="Cambria Math"/>
                      </a:rPr>
                      <m:t>𝐶𝑜𝑙</m:t>
                    </m:r>
                    <m:r>
                      <a:rPr lang="en-US" altLang="zh-CN" sz="5600" i="1">
                        <a:solidFill>
                          <a:srgbClr val="121520"/>
                        </a:solidFill>
                        <a:latin typeface="Cambria Math"/>
                      </a:rPr>
                      <m:t> </m:t>
                    </m:r>
                    <m:r>
                      <a:rPr lang="en-US" altLang="zh-CN" sz="5600" i="1">
                        <a:solidFill>
                          <a:srgbClr val="121520"/>
                        </a:solidFill>
                        <a:latin typeface="Cambria Math"/>
                      </a:rPr>
                      <m:t>𝑖𝑛𝑑𝑒𝑥</m:t>
                    </m:r>
                    <m:r>
                      <a:rPr lang="en-US" altLang="zh-CN" sz="5600" i="1">
                        <a:solidFill>
                          <a:srgbClr val="121520"/>
                        </a:solidFill>
                        <a:latin typeface="Cambria Math"/>
                      </a:rPr>
                      <m:t>=</m:t>
                    </m:r>
                  </m:oMath>
                </a14:m>
                <a:r>
                  <a:rPr lang="en-US" altLang="zh-CN" sz="5600" dirty="0">
                    <a:solidFill>
                      <a:srgbClr val="121520"/>
                    </a:solidFill>
                    <a:latin typeface="Times New Roman" panose="02020603050405020304" pitchFamily="18" charset="0"/>
                    <a:cs typeface="Times New Roman" panose="02020603050405020304" pitchFamily="18" charset="0"/>
                  </a:rPr>
                  <a:t>[                                         ]    </a:t>
                </a:r>
                <a:endParaRPr lang="en-US" altLang="zh-CN" sz="5600" i="1" dirty="0">
                  <a:solidFill>
                    <a:srgbClr val="121520"/>
                  </a:solidFill>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560739" y="7208781"/>
                <a:ext cx="16014848" cy="4154792"/>
              </a:xfrm>
              <a:prstGeom prst="rect">
                <a:avLst/>
              </a:prstGeom>
              <a:blipFill>
                <a:blip r:embed="rId4"/>
                <a:stretch>
                  <a:fillRect b="-2196"/>
                </a:stretch>
              </a:blipFill>
              <a:ln>
                <a:solidFill>
                  <a:schemeClr val="tx1"/>
                </a:solidFill>
              </a:ln>
            </p:spPr>
            <p:txBody>
              <a:bodyPr/>
              <a:lstStyle/>
              <a:p>
                <a:r>
                  <a:rPr lang="zh-CN" altLang="en-US">
                    <a:noFill/>
                  </a:rPr>
                  <a:t> </a:t>
                </a:r>
              </a:p>
            </p:txBody>
          </p:sp>
        </mc:Fallback>
      </mc:AlternateContent>
      <p:sp>
        <p:nvSpPr>
          <p:cNvPr id="9" name="TextBox 9"/>
          <p:cNvSpPr txBox="1">
            <a:spLocks noChangeArrowheads="1"/>
          </p:cNvSpPr>
          <p:nvPr/>
        </p:nvSpPr>
        <p:spPr bwMode="auto">
          <a:xfrm>
            <a:off x="9459143" y="11677197"/>
            <a:ext cx="70549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0"/>
              </a:spcBef>
              <a:buFontTx/>
              <a:buNone/>
              <a:defRPr sz="2000">
                <a:solidFill>
                  <a:srgbClr val="0070C0"/>
                </a:solidFill>
                <a:latin typeface="Arial" charset="0"/>
                <a:cs typeface="Arial" charset="0"/>
              </a:defRPr>
            </a:lvl1pPr>
            <a:lvl2pPr marL="742950" indent="-285750" eaLnBrk="0" hangingPunct="0">
              <a:spcBef>
                <a:spcPct val="20000"/>
              </a:spcBef>
              <a:buFont typeface="Arial" charset="0"/>
              <a:buChar char="–"/>
              <a:defRPr sz="2000">
                <a:latin typeface="Arial" charset="0"/>
                <a:cs typeface="Arial" charset="0"/>
              </a:defRPr>
            </a:lvl2pPr>
            <a:lvl3pPr marL="1143000" indent="-228600" eaLnBrk="0" hangingPunct="0">
              <a:spcBef>
                <a:spcPct val="20000"/>
              </a:spcBef>
              <a:buFont typeface="Arial" charset="0"/>
              <a:buChar char="•"/>
              <a:defRPr>
                <a:latin typeface="Arial" charset="0"/>
                <a:cs typeface="Arial" charset="0"/>
              </a:defRPr>
            </a:lvl3pPr>
            <a:lvl4pPr marL="1600200" indent="-228600" eaLnBrk="0" hangingPunct="0">
              <a:spcBef>
                <a:spcPct val="20000"/>
              </a:spcBef>
              <a:buFont typeface="Arial" charset="0"/>
              <a:buChar char="–"/>
              <a:defRPr sz="1400">
                <a:latin typeface="Arial" charset="0"/>
                <a:cs typeface="Arial" charset="0"/>
              </a:defRPr>
            </a:lvl4pPr>
            <a:lvl5pPr marL="2057400" indent="-228600" eaLnBrk="0" hangingPunct="0">
              <a:spcBef>
                <a:spcPct val="20000"/>
              </a:spcBef>
              <a:buFont typeface="Arial" charset="0"/>
              <a:buChar char="»"/>
              <a:defRPr sz="1000">
                <a:latin typeface="Arial" charset="0"/>
                <a:cs typeface="Arial" charset="0"/>
              </a:defRPr>
            </a:lvl5pPr>
            <a:lvl6pPr marL="2514600" indent="-228600" eaLnBrk="0" fontAlgn="base" hangingPunct="0">
              <a:spcBef>
                <a:spcPct val="20000"/>
              </a:spcBef>
              <a:spcAft>
                <a:spcPct val="0"/>
              </a:spcAft>
              <a:buFont typeface="Arial" charset="0"/>
              <a:buChar char="»"/>
              <a:defRPr sz="1000">
                <a:latin typeface="Arial" charset="0"/>
                <a:cs typeface="Arial" charset="0"/>
              </a:defRPr>
            </a:lvl6pPr>
            <a:lvl7pPr marL="2971800" indent="-228600" eaLnBrk="0" fontAlgn="base" hangingPunct="0">
              <a:spcBef>
                <a:spcPct val="20000"/>
              </a:spcBef>
              <a:spcAft>
                <a:spcPct val="0"/>
              </a:spcAft>
              <a:buFont typeface="Arial" charset="0"/>
              <a:buChar char="»"/>
              <a:defRPr sz="1000">
                <a:latin typeface="Arial" charset="0"/>
                <a:cs typeface="Arial" charset="0"/>
              </a:defRPr>
            </a:lvl7pPr>
            <a:lvl8pPr marL="3429000" indent="-228600" eaLnBrk="0" fontAlgn="base" hangingPunct="0">
              <a:spcBef>
                <a:spcPct val="20000"/>
              </a:spcBef>
              <a:spcAft>
                <a:spcPct val="0"/>
              </a:spcAft>
              <a:buFont typeface="Arial" charset="0"/>
              <a:buChar char="»"/>
              <a:defRPr sz="1000">
                <a:latin typeface="Arial" charset="0"/>
                <a:cs typeface="Arial" charset="0"/>
              </a:defRPr>
            </a:lvl8pPr>
            <a:lvl9pPr marL="3886200" indent="-228600" eaLnBrk="0" fontAlgn="base" hangingPunct="0">
              <a:spcBef>
                <a:spcPct val="20000"/>
              </a:spcBef>
              <a:spcAft>
                <a:spcPct val="0"/>
              </a:spcAft>
              <a:buFont typeface="Arial" charset="0"/>
              <a:buChar char="»"/>
              <a:defRPr sz="1000">
                <a:latin typeface="Arial" charset="0"/>
                <a:cs typeface="Arial" charset="0"/>
              </a:defRPr>
            </a:lvl9pPr>
          </a:lstStyle>
          <a:p>
            <a:r>
              <a:rPr lang="en-US" altLang="zh-CN" sz="4000" dirty="0">
                <a:latin typeface="Times New Roman" panose="02020603050405020304" pitchFamily="18" charset="0"/>
                <a:cs typeface="Times New Roman" panose="02020603050405020304" pitchFamily="18" charset="0"/>
              </a:rPr>
              <a:t>BCOO format  block size 2x2</a:t>
            </a:r>
          </a:p>
        </p:txBody>
      </p:sp>
      <p:cxnSp>
        <p:nvCxnSpPr>
          <p:cNvPr id="3" name="直接连接符 2"/>
          <p:cNvCxnSpPr/>
          <p:nvPr/>
        </p:nvCxnSpPr>
        <p:spPr>
          <a:xfrm>
            <a:off x="8593187" y="4937354"/>
            <a:ext cx="8640960"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753427" y="3257601"/>
            <a:ext cx="0" cy="335951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3057683" y="3257603"/>
            <a:ext cx="0" cy="335951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5217923" y="3257603"/>
            <a:ext cx="0" cy="335951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2385836" y="7481209"/>
            <a:ext cx="1261884" cy="1815882"/>
          </a:xfrm>
          <a:prstGeom prst="rect">
            <a:avLst/>
          </a:prstGeom>
          <a:noFill/>
        </p:spPr>
        <p:txBody>
          <a:bodyPr wrap="none" rtlCol="0">
            <a:spAutoFit/>
          </a:bodyPr>
          <a:lstStyle/>
          <a:p>
            <a:pPr marL="685800" indent="-685800">
              <a:buAutoNum type="arabicPlain" startAt="3"/>
            </a:pPr>
            <a:r>
              <a:rPr lang="en-US" altLang="zh-CN" sz="5600" dirty="0">
                <a:solidFill>
                  <a:srgbClr val="00B050"/>
                </a:solidFill>
                <a:latin typeface="Times New Roman" panose="02020603050405020304" pitchFamily="18" charset="0"/>
                <a:cs typeface="Times New Roman" panose="02020603050405020304" pitchFamily="18" charset="0"/>
              </a:rPr>
              <a:t>0</a:t>
            </a:r>
          </a:p>
          <a:p>
            <a:r>
              <a:rPr lang="en-US" altLang="zh-CN" sz="5600" dirty="0">
                <a:solidFill>
                  <a:srgbClr val="00B050"/>
                </a:solidFill>
                <a:latin typeface="Times New Roman" panose="02020603050405020304" pitchFamily="18" charset="0"/>
                <a:cs typeface="Times New Roman" panose="02020603050405020304" pitchFamily="18" charset="0"/>
              </a:rPr>
              <a:t>5  1</a:t>
            </a:r>
            <a:endParaRPr lang="zh-CN" altLang="en-US" sz="5600" dirty="0">
              <a:solidFill>
                <a:srgbClr val="00B050"/>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12178851" y="9306275"/>
            <a:ext cx="548548" cy="954107"/>
          </a:xfrm>
          <a:prstGeom prst="rect">
            <a:avLst/>
          </a:prstGeom>
          <a:noFill/>
        </p:spPr>
        <p:txBody>
          <a:bodyPr wrap="none" rtlCol="0">
            <a:spAutoFit/>
          </a:bodyPr>
          <a:lstStyle/>
          <a:p>
            <a:r>
              <a:rPr lang="en-US" altLang="zh-CN" sz="5600" dirty="0">
                <a:solidFill>
                  <a:srgbClr val="00B050"/>
                </a:solidFill>
                <a:latin typeface="Times New Roman" panose="02020603050405020304" pitchFamily="18" charset="0"/>
                <a:cs typeface="Times New Roman" panose="02020603050405020304" pitchFamily="18" charset="0"/>
              </a:rPr>
              <a:t>0</a:t>
            </a:r>
            <a:endParaRPr lang="zh-CN" altLang="en-US" sz="5600" dirty="0">
              <a:solidFill>
                <a:srgbClr val="00B050"/>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12178851" y="10170371"/>
            <a:ext cx="548548" cy="954107"/>
          </a:xfrm>
          <a:prstGeom prst="rect">
            <a:avLst/>
          </a:prstGeom>
          <a:noFill/>
        </p:spPr>
        <p:txBody>
          <a:bodyPr wrap="none" rtlCol="0">
            <a:spAutoFit/>
          </a:bodyPr>
          <a:lstStyle/>
          <a:p>
            <a:r>
              <a:rPr lang="en-US" altLang="zh-CN" sz="5600" dirty="0">
                <a:solidFill>
                  <a:srgbClr val="00B050"/>
                </a:solidFill>
                <a:latin typeface="Times New Roman" panose="02020603050405020304" pitchFamily="18" charset="0"/>
                <a:cs typeface="Times New Roman" panose="02020603050405020304" pitchFamily="18" charset="0"/>
              </a:rPr>
              <a:t>1</a:t>
            </a:r>
            <a:endParaRPr lang="zh-CN" altLang="en-US" sz="5600" dirty="0">
              <a:solidFill>
                <a:srgbClr val="00B050"/>
              </a:solidFill>
              <a:latin typeface="Times New Roman" panose="02020603050405020304" pitchFamily="18" charset="0"/>
              <a:cs typeface="Times New Roman" panose="02020603050405020304" pitchFamily="18" charset="0"/>
            </a:endParaRPr>
          </a:p>
        </p:txBody>
      </p:sp>
      <p:sp>
        <p:nvSpPr>
          <p:cNvPr id="15" name="灯片编号占位符 14"/>
          <p:cNvSpPr>
            <a:spLocks noGrp="1"/>
          </p:cNvSpPr>
          <p:nvPr>
            <p:ph type="sldNum" sz="quarter" idx="12"/>
          </p:nvPr>
        </p:nvSpPr>
        <p:spPr/>
        <p:txBody>
          <a:bodyPr/>
          <a:lstStyle/>
          <a:p>
            <a:fld id="{0C913308-F349-4B6D-A68A-DD1791B4A57B}" type="slidenum">
              <a:rPr lang="zh-CN" altLang="en-US" smtClean="0"/>
              <a:pPr/>
              <a:t>16</a:t>
            </a:fld>
            <a:endParaRPr lang="zh-CN" altLang="en-US"/>
          </a:p>
        </p:txBody>
      </p:sp>
    </p:spTree>
    <p:extLst>
      <p:ext uri="{BB962C8B-B14F-4D97-AF65-F5344CB8AC3E}">
        <p14:creationId xmlns:p14="http://schemas.microsoft.com/office/powerpoint/2010/main" val="3947610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4407 -0.29733 L 4.32235E-7 -4.07407E-6 " pathEditMode="relative" rAng="0" ptsTypes="AA">
                                      <p:cBhvr>
                                        <p:cTn id="6" dur="2000" fill="hold"/>
                                        <p:tgtEl>
                                          <p:spTgt spid="4"/>
                                        </p:tgtEl>
                                        <p:attrNameLst>
                                          <p:attrName>ppt_x</p:attrName>
                                          <p:attrName>ppt_y</p:attrName>
                                        </p:attrNameLst>
                                      </p:cBhvr>
                                      <p:rCtr x="2200" y="14861"/>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1539441" y="469130"/>
            <a:ext cx="16459200" cy="1152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ctr" anchorCtr="0" compatLnSpc="1">
            <a:prstTxWarp prst="textNoShape">
              <a:avLst/>
            </a:prstTxWarp>
          </a:bodyPr>
          <a:lstStyle>
            <a:lvl1pPr algn="l" rtl="0" eaLnBrk="0" fontAlgn="base" hangingPunct="0">
              <a:spcBef>
                <a:spcPct val="0"/>
              </a:spcBef>
              <a:spcAft>
                <a:spcPct val="0"/>
              </a:spcAft>
              <a:defRPr sz="2800" b="1">
                <a:solidFill>
                  <a:srgbClr val="FF0000"/>
                </a:solidFill>
                <a:latin typeface="+mj-lt"/>
                <a:ea typeface="+mj-ea"/>
                <a:cs typeface="+mj-cs"/>
                <a:sym typeface="Arial" charset="0"/>
              </a:defRPr>
            </a:lvl1pPr>
            <a:lvl2pPr algn="l" rtl="0" eaLnBrk="0" fontAlgn="base" hangingPunct="0">
              <a:spcBef>
                <a:spcPct val="0"/>
              </a:spcBef>
              <a:spcAft>
                <a:spcPct val="0"/>
              </a:spcAft>
              <a:defRPr sz="2800" b="1">
                <a:solidFill>
                  <a:srgbClr val="FF0000"/>
                </a:solidFill>
                <a:latin typeface="Arial" charset="0"/>
                <a:cs typeface="Arial" charset="0"/>
                <a:sym typeface="Arial" charset="0"/>
              </a:defRPr>
            </a:lvl2pPr>
            <a:lvl3pPr algn="l" rtl="0" eaLnBrk="0" fontAlgn="base" hangingPunct="0">
              <a:spcBef>
                <a:spcPct val="0"/>
              </a:spcBef>
              <a:spcAft>
                <a:spcPct val="0"/>
              </a:spcAft>
              <a:defRPr sz="2800" b="1">
                <a:solidFill>
                  <a:srgbClr val="FF0000"/>
                </a:solidFill>
                <a:latin typeface="Arial" charset="0"/>
                <a:cs typeface="Arial" charset="0"/>
                <a:sym typeface="Arial" charset="0"/>
              </a:defRPr>
            </a:lvl3pPr>
            <a:lvl4pPr algn="l" rtl="0" eaLnBrk="0" fontAlgn="base" hangingPunct="0">
              <a:spcBef>
                <a:spcPct val="0"/>
              </a:spcBef>
              <a:spcAft>
                <a:spcPct val="0"/>
              </a:spcAft>
              <a:defRPr sz="2800" b="1">
                <a:solidFill>
                  <a:srgbClr val="FF0000"/>
                </a:solidFill>
                <a:latin typeface="Arial" charset="0"/>
                <a:cs typeface="Arial" charset="0"/>
                <a:sym typeface="Arial" charset="0"/>
              </a:defRPr>
            </a:lvl4pPr>
            <a:lvl5pPr algn="l" rtl="0" eaLnBrk="0" fontAlgn="base" hangingPunct="0">
              <a:spcBef>
                <a:spcPct val="0"/>
              </a:spcBef>
              <a:spcAft>
                <a:spcPct val="0"/>
              </a:spcAft>
              <a:defRPr sz="2800" b="1">
                <a:solidFill>
                  <a:srgbClr val="FF0000"/>
                </a:solidFill>
                <a:latin typeface="Arial" charset="0"/>
                <a:cs typeface="Arial" charset="0"/>
                <a:sym typeface="Arial" charset="0"/>
              </a:defRPr>
            </a:lvl5pPr>
            <a:lvl6pPr marL="457200" algn="l" rtl="0" eaLnBrk="0" fontAlgn="base" hangingPunct="0">
              <a:spcBef>
                <a:spcPct val="0"/>
              </a:spcBef>
              <a:spcAft>
                <a:spcPct val="0"/>
              </a:spcAft>
              <a:defRPr sz="2800" b="1">
                <a:solidFill>
                  <a:srgbClr val="FF0000"/>
                </a:solidFill>
                <a:latin typeface="Arial" charset="0"/>
                <a:cs typeface="Arial" charset="0"/>
                <a:sym typeface="Arial" charset="0"/>
              </a:defRPr>
            </a:lvl6pPr>
            <a:lvl7pPr marL="914400" algn="l" rtl="0" eaLnBrk="0" fontAlgn="base" hangingPunct="0">
              <a:spcBef>
                <a:spcPct val="0"/>
              </a:spcBef>
              <a:spcAft>
                <a:spcPct val="0"/>
              </a:spcAft>
              <a:defRPr sz="2800" b="1">
                <a:solidFill>
                  <a:srgbClr val="FF0000"/>
                </a:solidFill>
                <a:latin typeface="Arial" charset="0"/>
                <a:cs typeface="Arial" charset="0"/>
                <a:sym typeface="Arial" charset="0"/>
              </a:defRPr>
            </a:lvl7pPr>
            <a:lvl8pPr marL="1371600" algn="l" rtl="0" eaLnBrk="0" fontAlgn="base" hangingPunct="0">
              <a:spcBef>
                <a:spcPct val="0"/>
              </a:spcBef>
              <a:spcAft>
                <a:spcPct val="0"/>
              </a:spcAft>
              <a:defRPr sz="2800" b="1">
                <a:solidFill>
                  <a:srgbClr val="FF0000"/>
                </a:solidFill>
                <a:latin typeface="Arial" charset="0"/>
                <a:cs typeface="Arial" charset="0"/>
                <a:sym typeface="Arial" charset="0"/>
              </a:defRPr>
            </a:lvl8pPr>
            <a:lvl9pPr marL="1828800" algn="l" rtl="0" eaLnBrk="0" fontAlgn="base" hangingPunct="0">
              <a:spcBef>
                <a:spcPct val="0"/>
              </a:spcBef>
              <a:spcAft>
                <a:spcPct val="0"/>
              </a:spcAft>
              <a:defRPr sz="2800" b="1">
                <a:solidFill>
                  <a:srgbClr val="FF0000"/>
                </a:solidFill>
                <a:latin typeface="Arial" charset="0"/>
                <a:cs typeface="Arial" charset="0"/>
                <a:sym typeface="Arial" charset="0"/>
              </a:defRPr>
            </a:lvl9pPr>
          </a:lstStyle>
          <a:p>
            <a:pPr>
              <a:lnSpc>
                <a:spcPct val="90000"/>
              </a:lnSpc>
            </a:pPr>
            <a:r>
              <a:rPr lang="en-US" altLang="zh-CN" sz="6400" kern="0" dirty="0">
                <a:solidFill>
                  <a:srgbClr val="DB342D"/>
                </a:solidFill>
                <a:ea typeface="宋体" pitchFamily="2" charset="-122"/>
                <a:cs typeface="Times New Roman" pitchFamily="18" charset="0"/>
              </a:rPr>
              <a:t>1. Blocked COO (BCOO) format</a:t>
            </a:r>
          </a:p>
        </p:txBody>
      </p:sp>
      <p:sp>
        <p:nvSpPr>
          <p:cNvPr id="6" name="Rectangle 3"/>
          <p:cNvSpPr txBox="1">
            <a:spLocks noChangeArrowheads="1"/>
          </p:cNvSpPr>
          <p:nvPr/>
        </p:nvSpPr>
        <p:spPr>
          <a:xfrm>
            <a:off x="4116387" y="2536826"/>
            <a:ext cx="16306800" cy="10947400"/>
          </a:xfrm>
          <a:prstGeom prst="rect">
            <a:avLst/>
          </a:prstGeom>
        </p:spPr>
        <p:txBody>
          <a:bodyPr vert="horz" lIns="182880" tIns="91440" rIns="182880" bIns="9144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altLang="zh-CN" sz="6400" dirty="0">
              <a:ea typeface="宋体" charset="-122"/>
            </a:endParaRPr>
          </a:p>
        </p:txBody>
      </p:sp>
      <mc:AlternateContent xmlns:mc="http://schemas.openxmlformats.org/markup-compatibility/2006" xmlns:a14="http://schemas.microsoft.com/office/drawing/2010/main">
        <mc:Choice Requires="a14">
          <p:sp>
            <p:nvSpPr>
              <p:cNvPr id="7" name="TextBox 6"/>
              <p:cNvSpPr txBox="1"/>
              <p:nvPr/>
            </p:nvSpPr>
            <p:spPr>
              <a:xfrm>
                <a:off x="6898637" y="3257600"/>
                <a:ext cx="10557441" cy="3267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5600" i="1" smtClean="0">
                          <a:solidFill>
                            <a:srgbClr val="121520"/>
                          </a:solidFill>
                          <a:latin typeface="Cambria Math"/>
                        </a:rPr>
                        <m:t>𝐴</m:t>
                      </m:r>
                      <m:r>
                        <a:rPr lang="en-US" altLang="zh-CN" sz="5600" i="1" smtClean="0">
                          <a:solidFill>
                            <a:srgbClr val="121520"/>
                          </a:solidFill>
                          <a:latin typeface="Cambria Math"/>
                        </a:rPr>
                        <m:t>=</m:t>
                      </m:r>
                      <m:d>
                        <m:dPr>
                          <m:begChr m:val="["/>
                          <m:endChr m:val="]"/>
                          <m:ctrlPr>
                            <a:rPr lang="en-US" altLang="zh-CN" sz="5600" i="1">
                              <a:solidFill>
                                <a:srgbClr val="121520"/>
                              </a:solidFill>
                              <a:latin typeface="Cambria Math" panose="02040503050406030204" pitchFamily="18" charset="0"/>
                            </a:rPr>
                          </m:ctrlPr>
                        </m:dPr>
                        <m:e>
                          <m:m>
                            <m:mPr>
                              <m:mcs>
                                <m:mc>
                                  <m:mcPr>
                                    <m:count m:val="8"/>
                                    <m:mcJc m:val="center"/>
                                  </m:mcPr>
                                </m:mc>
                              </m:mcs>
                              <m:ctrlPr>
                                <a:rPr lang="en-US" altLang="zh-CN" sz="5600" i="1">
                                  <a:solidFill>
                                    <a:srgbClr val="121520"/>
                                  </a:solidFill>
                                  <a:latin typeface="Cambria Math" panose="02040503050406030204" pitchFamily="18" charset="0"/>
                                </a:rPr>
                              </m:ctrlPr>
                            </m:mPr>
                            <m:mr>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smtClean="0">
                                    <a:solidFill>
                                      <a:srgbClr val="00B050"/>
                                    </a:solidFill>
                                    <a:latin typeface="Cambria Math"/>
                                  </a:rPr>
                                  <m:t>3</m:t>
                                </m:r>
                              </m:e>
                              <m:e>
                                <m:r>
                                  <a:rPr lang="en-US" altLang="zh-CN" sz="5600" i="1" smtClean="0">
                                    <a:solidFill>
                                      <a:srgbClr val="00B05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smtClean="0">
                                    <a:solidFill>
                                      <a:srgbClr val="00B050"/>
                                    </a:solidFill>
                                    <a:latin typeface="Cambria Math"/>
                                  </a:rPr>
                                  <m:t>6</m:t>
                                </m:r>
                              </m:e>
                              <m:e>
                                <m:r>
                                  <a:rPr lang="en-US" altLang="zh-CN" sz="5600" i="1" smtClean="0">
                                    <a:solidFill>
                                      <a:srgbClr val="00B050"/>
                                    </a:solidFill>
                                    <a:latin typeface="Cambria Math"/>
                                  </a:rPr>
                                  <m:t>9</m:t>
                                </m:r>
                              </m:e>
                            </m:mr>
                            <m:mr>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smtClean="0">
                                    <a:solidFill>
                                      <a:srgbClr val="00B050"/>
                                    </a:solidFill>
                                    <a:latin typeface="Cambria Math"/>
                                  </a:rPr>
                                  <m:t>5</m:t>
                                </m:r>
                              </m:e>
                              <m:e>
                                <m:r>
                                  <a:rPr lang="en-US" altLang="zh-CN" sz="5600" i="1" smtClean="0">
                                    <a:solidFill>
                                      <a:srgbClr val="00B050"/>
                                    </a:solidFill>
                                    <a:latin typeface="Cambria Math"/>
                                  </a:rPr>
                                  <m:t>1</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smtClean="0">
                                    <a:solidFill>
                                      <a:srgbClr val="00B050"/>
                                    </a:solidFill>
                                    <a:latin typeface="Cambria Math"/>
                                  </a:rPr>
                                  <m:t>4</m:t>
                                </m:r>
                              </m:e>
                              <m:e>
                                <m:r>
                                  <a:rPr lang="en-US" altLang="zh-CN" sz="5600" i="1" smtClean="0">
                                    <a:solidFill>
                                      <a:srgbClr val="00B050"/>
                                    </a:solidFill>
                                    <a:latin typeface="Cambria Math"/>
                                  </a:rPr>
                                  <m:t>0</m:t>
                                </m:r>
                              </m:e>
                            </m:mr>
                            <m:mr>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7</m:t>
                                </m:r>
                              </m:e>
                              <m:e>
                                <m:r>
                                  <a:rPr lang="en-US" altLang="zh-CN" sz="5600" i="1">
                                    <a:solidFill>
                                      <a:srgbClr val="121520"/>
                                    </a:solidFill>
                                    <a:latin typeface="Cambria Math"/>
                                  </a:rPr>
                                  <m:t>2</m:t>
                                </m:r>
                              </m:e>
                              <m:e>
                                <m:r>
                                  <a:rPr lang="en-US" altLang="zh-CN" sz="5600" i="1">
                                    <a:solidFill>
                                      <a:srgbClr val="121520"/>
                                    </a:solidFill>
                                    <a:latin typeface="Cambria Math"/>
                                  </a:rPr>
                                  <m:t>3</m:t>
                                </m:r>
                              </m:e>
                              <m:e>
                                <m:r>
                                  <a:rPr lang="en-US" altLang="zh-CN" sz="5600" i="1">
                                    <a:solidFill>
                                      <a:srgbClr val="121520"/>
                                    </a:solidFill>
                                    <a:latin typeface="Cambria Math"/>
                                  </a:rPr>
                                  <m:t>5</m:t>
                                </m:r>
                              </m:e>
                            </m:mr>
                            <m:mr>
                              <m:e>
                                <m:r>
                                  <a:rPr lang="en-US" altLang="zh-CN" sz="5600" i="1">
                                    <a:solidFill>
                                      <a:srgbClr val="121520"/>
                                    </a:solidFill>
                                    <a:latin typeface="Cambria Math"/>
                                  </a:rPr>
                                  <m:t>4</m:t>
                                </m:r>
                              </m:e>
                              <m:e>
                                <m:r>
                                  <a:rPr lang="en-US" altLang="zh-CN" sz="5600" i="1">
                                    <a:solidFill>
                                      <a:srgbClr val="121520"/>
                                    </a:solidFill>
                                    <a:latin typeface="Cambria Math"/>
                                  </a:rPr>
                                  <m:t>7</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1</m:t>
                                </m:r>
                              </m:e>
                              <m:e>
                                <m:r>
                                  <a:rPr lang="en-US" altLang="zh-CN" sz="5600" i="1">
                                    <a:solidFill>
                                      <a:srgbClr val="121520"/>
                                    </a:solidFill>
                                    <a:latin typeface="Cambria Math"/>
                                  </a:rPr>
                                  <m:t>3</m:t>
                                </m:r>
                              </m:e>
                              <m:e>
                                <m:r>
                                  <a:rPr lang="en-US" altLang="zh-CN" sz="5600" i="1">
                                    <a:solidFill>
                                      <a:srgbClr val="121520"/>
                                    </a:solidFill>
                                    <a:latin typeface="Cambria Math"/>
                                  </a:rPr>
                                  <m:t>8</m:t>
                                </m:r>
                              </m:e>
                              <m:e>
                                <m:r>
                                  <a:rPr lang="en-US" altLang="zh-CN" sz="5600" i="1">
                                    <a:solidFill>
                                      <a:srgbClr val="121520"/>
                                    </a:solidFill>
                                    <a:latin typeface="Cambria Math"/>
                                  </a:rPr>
                                  <m:t>4</m:t>
                                </m:r>
                              </m:e>
                            </m:mr>
                          </m:m>
                        </m:e>
                      </m:d>
                    </m:oMath>
                  </m:oMathPara>
                </a14:m>
                <a:endParaRPr lang="zh-CN" altLang="en-US" sz="5600" dirty="0">
                  <a:solidFill>
                    <a:srgbClr val="12152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898637" y="3257600"/>
                <a:ext cx="10557441" cy="326717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560739" y="7519792"/>
                <a:ext cx="16014848" cy="4154792"/>
              </a:xfrm>
              <a:prstGeom prst="rect">
                <a:avLst/>
              </a:prstGeom>
              <a:noFill/>
              <a:ln>
                <a:solidFill>
                  <a:schemeClr val="tx1"/>
                </a:solidFill>
              </a:ln>
            </p:spPr>
            <p:txBody>
              <a:bodyPr wrap="square" lIns="432000" tIns="216000" rIns="432000" bIns="288000" rtlCol="0">
                <a:spAutoFit/>
              </a:bodyPr>
              <a:lstStyle/>
              <a:p>
                <a:pPr/>
                <a14:m>
                  <m:oMathPara xmlns:m="http://schemas.openxmlformats.org/officeDocument/2006/math">
                    <m:oMathParaPr>
                      <m:jc m:val="centerGroup"/>
                    </m:oMathParaPr>
                    <m:oMath xmlns:m="http://schemas.openxmlformats.org/officeDocument/2006/math">
                      <m:r>
                        <a:rPr lang="en-US" altLang="zh-CN" sz="5600" i="1" smtClean="0">
                          <a:solidFill>
                            <a:srgbClr val="121520"/>
                          </a:solidFill>
                          <a:latin typeface="Cambria Math"/>
                        </a:rPr>
                        <m:t>                   </m:t>
                      </m:r>
                      <m:r>
                        <a:rPr lang="en-US" altLang="zh-CN" sz="5600" i="1">
                          <a:solidFill>
                            <a:srgbClr val="121520"/>
                          </a:solidFill>
                          <a:latin typeface="Cambria Math"/>
                        </a:rPr>
                        <m:t>𝑉𝑎𝑙𝑢𝑒</m:t>
                      </m:r>
                      <m:r>
                        <a:rPr lang="en-US" altLang="zh-CN" sz="5600" i="1">
                          <a:solidFill>
                            <a:srgbClr val="121520"/>
                          </a:solidFill>
                          <a:latin typeface="Cambria Math"/>
                        </a:rPr>
                        <m:t>=</m:t>
                      </m:r>
                      <m:d>
                        <m:dPr>
                          <m:begChr m:val="{"/>
                          <m:endChr m:val="}"/>
                          <m:ctrlPr>
                            <a:rPr lang="en-US" altLang="zh-CN" sz="5600" i="1">
                              <a:solidFill>
                                <a:srgbClr val="121520"/>
                              </a:solidFill>
                              <a:latin typeface="Cambria Math" panose="02040503050406030204" pitchFamily="18" charset="0"/>
                            </a:rPr>
                          </m:ctrlPr>
                        </m:dPr>
                        <m:e>
                          <m:eqArr>
                            <m:eqArrPr>
                              <m:ctrlPr>
                                <a:rPr lang="en-US" altLang="zh-CN" sz="5600" i="1">
                                  <a:solidFill>
                                    <a:srgbClr val="121520"/>
                                  </a:solidFill>
                                  <a:latin typeface="Cambria Math" panose="02040503050406030204" pitchFamily="18" charset="0"/>
                                </a:rPr>
                              </m:ctrlPr>
                            </m:eqArrPr>
                            <m:e>
                              <m:r>
                                <a:rPr lang="en-US" altLang="zh-CN" sz="5600" i="1">
                                  <a:solidFill>
                                    <a:srgbClr val="121520"/>
                                  </a:solidFill>
                                  <a:latin typeface="Cambria Math"/>
                                </a:rPr>
                                <m:t>[                                           ]</m:t>
                              </m:r>
                            </m:e>
                            <m:e>
                              <m:r>
                                <a:rPr lang="en-US" altLang="zh-CN" sz="5600" i="1">
                                  <a:solidFill>
                                    <a:srgbClr val="121520"/>
                                  </a:solidFill>
                                  <a:latin typeface="Cambria Math"/>
                                </a:rPr>
                                <m:t>[                                           ]</m:t>
                              </m:r>
                            </m:e>
                          </m:eqArr>
                        </m:e>
                      </m:d>
                    </m:oMath>
                  </m:oMathPara>
                </a14:m>
                <a:endParaRPr lang="en-US" altLang="zh-CN" sz="5600" i="1" dirty="0">
                  <a:solidFill>
                    <a:srgbClr val="121520"/>
                  </a:solidFill>
                  <a:latin typeface="Cambria Math"/>
                </a:endParaRPr>
              </a:p>
              <a:p>
                <a14:m>
                  <m:oMath xmlns:m="http://schemas.openxmlformats.org/officeDocument/2006/math">
                    <m:r>
                      <a:rPr lang="en-US" altLang="zh-CN" sz="5600" i="1">
                        <a:solidFill>
                          <a:srgbClr val="121520"/>
                        </a:solidFill>
                        <a:latin typeface="Cambria Math"/>
                      </a:rPr>
                      <m:t>𝐵𝑙𝑜𝑐𝑘𝑒𝑑</m:t>
                    </m:r>
                    <m:r>
                      <a:rPr lang="en-US" altLang="zh-CN" sz="5600" i="1">
                        <a:solidFill>
                          <a:srgbClr val="121520"/>
                        </a:solidFill>
                        <a:latin typeface="Cambria Math"/>
                      </a:rPr>
                      <m:t> </m:t>
                    </m:r>
                    <m:r>
                      <a:rPr lang="en-US" altLang="zh-CN" sz="5600" i="1">
                        <a:solidFill>
                          <a:srgbClr val="121520"/>
                        </a:solidFill>
                        <a:latin typeface="Cambria Math"/>
                      </a:rPr>
                      <m:t>𝑅𝑜𝑤</m:t>
                    </m:r>
                    <m:r>
                      <a:rPr lang="en-US" altLang="zh-CN" sz="5600" i="1">
                        <a:solidFill>
                          <a:srgbClr val="121520"/>
                        </a:solidFill>
                        <a:latin typeface="Cambria Math"/>
                      </a:rPr>
                      <m:t> </m:t>
                    </m:r>
                    <m:r>
                      <a:rPr lang="en-US" altLang="zh-CN" sz="5600" i="1">
                        <a:solidFill>
                          <a:srgbClr val="121520"/>
                        </a:solidFill>
                        <a:latin typeface="Cambria Math"/>
                      </a:rPr>
                      <m:t>𝑖𝑛𝑑𝑒𝑥</m:t>
                    </m:r>
                    <m:r>
                      <a:rPr lang="en-US" altLang="zh-CN" sz="5600">
                        <a:solidFill>
                          <a:srgbClr val="121520"/>
                        </a:solidFill>
                        <a:latin typeface="Cambria Math"/>
                      </a:rPr>
                      <m:t>=</m:t>
                    </m:r>
                  </m:oMath>
                </a14:m>
                <a:r>
                  <a:rPr lang="en-US" altLang="zh-CN" sz="5600" dirty="0">
                    <a:solidFill>
                      <a:srgbClr val="121520"/>
                    </a:solidFill>
                    <a:latin typeface="Cambria Math"/>
                  </a:rPr>
                  <a:t>[                                       ]</a:t>
                </a:r>
                <a14:m>
                  <m:oMath xmlns:m="http://schemas.openxmlformats.org/officeDocument/2006/math">
                    <m:r>
                      <a:rPr lang="en-US" altLang="zh-CN" sz="5600" i="1">
                        <a:solidFill>
                          <a:srgbClr val="121520"/>
                        </a:solidFill>
                        <a:latin typeface="Cambria Math"/>
                      </a:rPr>
                      <m:t>𝐵𝑙𝑜𝑐𝑘𝑒𝑑</m:t>
                    </m:r>
                    <m:r>
                      <a:rPr lang="en-US" altLang="zh-CN" sz="5600" i="1">
                        <a:solidFill>
                          <a:srgbClr val="121520"/>
                        </a:solidFill>
                        <a:latin typeface="Cambria Math"/>
                      </a:rPr>
                      <m:t>  </m:t>
                    </m:r>
                    <m:r>
                      <a:rPr lang="en-US" altLang="zh-CN" sz="5600" i="1">
                        <a:solidFill>
                          <a:srgbClr val="121520"/>
                        </a:solidFill>
                        <a:latin typeface="Cambria Math"/>
                      </a:rPr>
                      <m:t>𝐶𝑜𝑙</m:t>
                    </m:r>
                    <m:r>
                      <a:rPr lang="en-US" altLang="zh-CN" sz="5600" i="1">
                        <a:solidFill>
                          <a:srgbClr val="121520"/>
                        </a:solidFill>
                        <a:latin typeface="Cambria Math"/>
                      </a:rPr>
                      <m:t> </m:t>
                    </m:r>
                    <m:r>
                      <a:rPr lang="en-US" altLang="zh-CN" sz="5600" i="1">
                        <a:solidFill>
                          <a:srgbClr val="121520"/>
                        </a:solidFill>
                        <a:latin typeface="Cambria Math"/>
                      </a:rPr>
                      <m:t>𝑖𝑛𝑑𝑒𝑥</m:t>
                    </m:r>
                    <m:r>
                      <a:rPr lang="en-US" altLang="zh-CN" sz="5600" i="1">
                        <a:solidFill>
                          <a:srgbClr val="121520"/>
                        </a:solidFill>
                        <a:latin typeface="Cambria Math"/>
                      </a:rPr>
                      <m:t>=</m:t>
                    </m:r>
                  </m:oMath>
                </a14:m>
                <a:r>
                  <a:rPr lang="en-US" altLang="zh-CN" sz="5600" dirty="0">
                    <a:solidFill>
                      <a:srgbClr val="121520"/>
                    </a:solidFill>
                    <a:latin typeface="Cambria Math"/>
                  </a:rPr>
                  <a:t>[                                         ]    </a:t>
                </a:r>
                <a:endParaRPr lang="en-US" altLang="zh-CN" sz="5600" i="1" dirty="0">
                  <a:solidFill>
                    <a:srgbClr val="121520"/>
                  </a:solidFill>
                  <a:latin typeface="Cambria Math"/>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560739" y="7519792"/>
                <a:ext cx="16014848" cy="4154792"/>
              </a:xfrm>
              <a:prstGeom prst="rect">
                <a:avLst/>
              </a:prstGeom>
              <a:blipFill>
                <a:blip r:embed="rId4"/>
                <a:stretch>
                  <a:fillRect b="-2343"/>
                </a:stretch>
              </a:blipFill>
              <a:ln>
                <a:solidFill>
                  <a:schemeClr val="tx1"/>
                </a:solidFill>
              </a:ln>
            </p:spPr>
            <p:txBody>
              <a:bodyPr/>
              <a:lstStyle/>
              <a:p>
                <a:r>
                  <a:rPr lang="zh-CN" altLang="en-US">
                    <a:noFill/>
                  </a:rPr>
                  <a:t> </a:t>
                </a:r>
              </a:p>
            </p:txBody>
          </p:sp>
        </mc:Fallback>
      </mc:AlternateContent>
      <p:sp>
        <p:nvSpPr>
          <p:cNvPr id="9" name="TextBox 9"/>
          <p:cNvSpPr txBox="1">
            <a:spLocks noChangeArrowheads="1"/>
          </p:cNvSpPr>
          <p:nvPr/>
        </p:nvSpPr>
        <p:spPr bwMode="auto">
          <a:xfrm>
            <a:off x="9386205" y="12422398"/>
            <a:ext cx="70549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0"/>
              </a:spcBef>
              <a:buFontTx/>
              <a:buNone/>
              <a:defRPr sz="2000">
                <a:solidFill>
                  <a:srgbClr val="0070C0"/>
                </a:solidFill>
                <a:latin typeface="Arial" charset="0"/>
                <a:cs typeface="Arial" charset="0"/>
              </a:defRPr>
            </a:lvl1pPr>
            <a:lvl2pPr marL="742950" indent="-285750" eaLnBrk="0" hangingPunct="0">
              <a:spcBef>
                <a:spcPct val="20000"/>
              </a:spcBef>
              <a:buFont typeface="Arial" charset="0"/>
              <a:buChar char="–"/>
              <a:defRPr sz="2000">
                <a:latin typeface="Arial" charset="0"/>
                <a:cs typeface="Arial" charset="0"/>
              </a:defRPr>
            </a:lvl2pPr>
            <a:lvl3pPr marL="1143000" indent="-228600" eaLnBrk="0" hangingPunct="0">
              <a:spcBef>
                <a:spcPct val="20000"/>
              </a:spcBef>
              <a:buFont typeface="Arial" charset="0"/>
              <a:buChar char="•"/>
              <a:defRPr>
                <a:latin typeface="Arial" charset="0"/>
                <a:cs typeface="Arial" charset="0"/>
              </a:defRPr>
            </a:lvl3pPr>
            <a:lvl4pPr marL="1600200" indent="-228600" eaLnBrk="0" hangingPunct="0">
              <a:spcBef>
                <a:spcPct val="20000"/>
              </a:spcBef>
              <a:buFont typeface="Arial" charset="0"/>
              <a:buChar char="–"/>
              <a:defRPr sz="1400">
                <a:latin typeface="Arial" charset="0"/>
                <a:cs typeface="Arial" charset="0"/>
              </a:defRPr>
            </a:lvl4pPr>
            <a:lvl5pPr marL="2057400" indent="-228600" eaLnBrk="0" hangingPunct="0">
              <a:spcBef>
                <a:spcPct val="20000"/>
              </a:spcBef>
              <a:buFont typeface="Arial" charset="0"/>
              <a:buChar char="»"/>
              <a:defRPr sz="1000">
                <a:latin typeface="Arial" charset="0"/>
                <a:cs typeface="Arial" charset="0"/>
              </a:defRPr>
            </a:lvl5pPr>
            <a:lvl6pPr marL="2514600" indent="-228600" eaLnBrk="0" fontAlgn="base" hangingPunct="0">
              <a:spcBef>
                <a:spcPct val="20000"/>
              </a:spcBef>
              <a:spcAft>
                <a:spcPct val="0"/>
              </a:spcAft>
              <a:buFont typeface="Arial" charset="0"/>
              <a:buChar char="»"/>
              <a:defRPr sz="1000">
                <a:latin typeface="Arial" charset="0"/>
                <a:cs typeface="Arial" charset="0"/>
              </a:defRPr>
            </a:lvl6pPr>
            <a:lvl7pPr marL="2971800" indent="-228600" eaLnBrk="0" fontAlgn="base" hangingPunct="0">
              <a:spcBef>
                <a:spcPct val="20000"/>
              </a:spcBef>
              <a:spcAft>
                <a:spcPct val="0"/>
              </a:spcAft>
              <a:buFont typeface="Arial" charset="0"/>
              <a:buChar char="»"/>
              <a:defRPr sz="1000">
                <a:latin typeface="Arial" charset="0"/>
                <a:cs typeface="Arial" charset="0"/>
              </a:defRPr>
            </a:lvl7pPr>
            <a:lvl8pPr marL="3429000" indent="-228600" eaLnBrk="0" fontAlgn="base" hangingPunct="0">
              <a:spcBef>
                <a:spcPct val="20000"/>
              </a:spcBef>
              <a:spcAft>
                <a:spcPct val="0"/>
              </a:spcAft>
              <a:buFont typeface="Arial" charset="0"/>
              <a:buChar char="»"/>
              <a:defRPr sz="1000">
                <a:latin typeface="Arial" charset="0"/>
                <a:cs typeface="Arial" charset="0"/>
              </a:defRPr>
            </a:lvl8pPr>
            <a:lvl9pPr marL="3886200" indent="-228600" eaLnBrk="0" fontAlgn="base" hangingPunct="0">
              <a:spcBef>
                <a:spcPct val="20000"/>
              </a:spcBef>
              <a:spcAft>
                <a:spcPct val="0"/>
              </a:spcAft>
              <a:buFont typeface="Arial" charset="0"/>
              <a:buChar char="»"/>
              <a:defRPr sz="1000">
                <a:latin typeface="Arial" charset="0"/>
                <a:cs typeface="Arial" charset="0"/>
              </a:defRPr>
            </a:lvl9pPr>
          </a:lstStyle>
          <a:p>
            <a:r>
              <a:rPr lang="en-US" altLang="zh-CN" sz="4000" dirty="0"/>
              <a:t>BCOO format  block size 2x2</a:t>
            </a:r>
          </a:p>
        </p:txBody>
      </p:sp>
      <p:cxnSp>
        <p:nvCxnSpPr>
          <p:cNvPr id="3" name="直接连接符 2"/>
          <p:cNvCxnSpPr/>
          <p:nvPr/>
        </p:nvCxnSpPr>
        <p:spPr>
          <a:xfrm>
            <a:off x="8593187" y="4937354"/>
            <a:ext cx="8640960"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753427" y="3257601"/>
            <a:ext cx="0" cy="335951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3057683" y="3257603"/>
            <a:ext cx="0" cy="335951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5217923" y="3257603"/>
            <a:ext cx="0" cy="335951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2109281" y="7828343"/>
            <a:ext cx="1236236" cy="1815882"/>
          </a:xfrm>
          <a:prstGeom prst="rect">
            <a:avLst/>
          </a:prstGeom>
          <a:noFill/>
        </p:spPr>
        <p:txBody>
          <a:bodyPr wrap="none" rtlCol="0">
            <a:spAutoFit/>
          </a:bodyPr>
          <a:lstStyle/>
          <a:p>
            <a:r>
              <a:rPr lang="en-US" altLang="zh-CN" sz="5600" dirty="0">
                <a:solidFill>
                  <a:srgbClr val="00B050"/>
                </a:solidFill>
              </a:rPr>
              <a:t>3  0</a:t>
            </a:r>
          </a:p>
          <a:p>
            <a:r>
              <a:rPr lang="en-US" altLang="zh-CN" sz="5600" dirty="0">
                <a:solidFill>
                  <a:srgbClr val="00B050"/>
                </a:solidFill>
              </a:rPr>
              <a:t>5  1</a:t>
            </a:r>
            <a:endParaRPr lang="zh-CN" altLang="en-US" sz="5600" dirty="0">
              <a:solidFill>
                <a:srgbClr val="00B050"/>
              </a:solidFill>
            </a:endParaRPr>
          </a:p>
        </p:txBody>
      </p:sp>
      <p:sp>
        <p:nvSpPr>
          <p:cNvPr id="11" name="TextBox 10"/>
          <p:cNvSpPr txBox="1"/>
          <p:nvPr/>
        </p:nvSpPr>
        <p:spPr>
          <a:xfrm>
            <a:off x="12365119" y="9681778"/>
            <a:ext cx="548548" cy="954107"/>
          </a:xfrm>
          <a:prstGeom prst="rect">
            <a:avLst/>
          </a:prstGeom>
          <a:noFill/>
        </p:spPr>
        <p:txBody>
          <a:bodyPr wrap="none" rtlCol="0">
            <a:spAutoFit/>
          </a:bodyPr>
          <a:lstStyle/>
          <a:p>
            <a:r>
              <a:rPr lang="en-US" altLang="zh-CN" sz="5600" dirty="0">
                <a:solidFill>
                  <a:srgbClr val="00B050"/>
                </a:solidFill>
              </a:rPr>
              <a:t>0</a:t>
            </a:r>
            <a:endParaRPr lang="zh-CN" altLang="en-US" sz="5600" dirty="0">
              <a:solidFill>
                <a:srgbClr val="00B050"/>
              </a:solidFill>
            </a:endParaRPr>
          </a:p>
        </p:txBody>
      </p:sp>
      <p:sp>
        <p:nvSpPr>
          <p:cNvPr id="14" name="TextBox 13"/>
          <p:cNvSpPr txBox="1"/>
          <p:nvPr/>
        </p:nvSpPr>
        <p:spPr>
          <a:xfrm>
            <a:off x="12410923" y="10513695"/>
            <a:ext cx="548548" cy="954107"/>
          </a:xfrm>
          <a:prstGeom prst="rect">
            <a:avLst/>
          </a:prstGeom>
          <a:noFill/>
        </p:spPr>
        <p:txBody>
          <a:bodyPr wrap="none" rtlCol="0">
            <a:spAutoFit/>
          </a:bodyPr>
          <a:lstStyle/>
          <a:p>
            <a:r>
              <a:rPr lang="en-US" altLang="zh-CN" sz="5600" dirty="0">
                <a:solidFill>
                  <a:srgbClr val="00B050"/>
                </a:solidFill>
              </a:rPr>
              <a:t>1</a:t>
            </a:r>
            <a:endParaRPr lang="zh-CN" altLang="en-US" sz="5600" dirty="0">
              <a:solidFill>
                <a:srgbClr val="00B050"/>
              </a:solidFill>
            </a:endParaRPr>
          </a:p>
        </p:txBody>
      </p:sp>
      <p:sp>
        <p:nvSpPr>
          <p:cNvPr id="15" name="TextBox 14"/>
          <p:cNvSpPr txBox="1"/>
          <p:nvPr/>
        </p:nvSpPr>
        <p:spPr>
          <a:xfrm>
            <a:off x="13647253" y="7828343"/>
            <a:ext cx="1236236" cy="1815882"/>
          </a:xfrm>
          <a:prstGeom prst="rect">
            <a:avLst/>
          </a:prstGeom>
          <a:noFill/>
        </p:spPr>
        <p:txBody>
          <a:bodyPr wrap="none" rtlCol="0">
            <a:spAutoFit/>
          </a:bodyPr>
          <a:lstStyle/>
          <a:p>
            <a:r>
              <a:rPr lang="en-US" altLang="zh-CN" sz="5600" dirty="0">
                <a:solidFill>
                  <a:srgbClr val="00B050"/>
                </a:solidFill>
              </a:rPr>
              <a:t>6  9</a:t>
            </a:r>
          </a:p>
          <a:p>
            <a:r>
              <a:rPr lang="en-US" altLang="zh-CN" sz="5600" dirty="0">
                <a:solidFill>
                  <a:srgbClr val="00B050"/>
                </a:solidFill>
              </a:rPr>
              <a:t>4  0</a:t>
            </a:r>
            <a:endParaRPr lang="zh-CN" altLang="en-US" sz="5600" dirty="0">
              <a:solidFill>
                <a:srgbClr val="00B050"/>
              </a:solidFill>
            </a:endParaRPr>
          </a:p>
        </p:txBody>
      </p:sp>
      <p:sp>
        <p:nvSpPr>
          <p:cNvPr id="16" name="TextBox 15"/>
          <p:cNvSpPr txBox="1"/>
          <p:nvPr/>
        </p:nvSpPr>
        <p:spPr>
          <a:xfrm>
            <a:off x="14036901" y="9681777"/>
            <a:ext cx="548548" cy="954107"/>
          </a:xfrm>
          <a:prstGeom prst="rect">
            <a:avLst/>
          </a:prstGeom>
          <a:noFill/>
        </p:spPr>
        <p:txBody>
          <a:bodyPr wrap="none" rtlCol="0">
            <a:spAutoFit/>
          </a:bodyPr>
          <a:lstStyle/>
          <a:p>
            <a:r>
              <a:rPr lang="en-US" altLang="zh-CN" sz="5600" dirty="0">
                <a:solidFill>
                  <a:srgbClr val="00B050"/>
                </a:solidFill>
              </a:rPr>
              <a:t>0</a:t>
            </a:r>
            <a:endParaRPr lang="zh-CN" altLang="en-US" sz="5600" dirty="0">
              <a:solidFill>
                <a:srgbClr val="00B050"/>
              </a:solidFill>
            </a:endParaRPr>
          </a:p>
        </p:txBody>
      </p:sp>
      <p:sp>
        <p:nvSpPr>
          <p:cNvPr id="17" name="TextBox 16"/>
          <p:cNvSpPr txBox="1"/>
          <p:nvPr/>
        </p:nvSpPr>
        <p:spPr>
          <a:xfrm>
            <a:off x="13991097" y="10532738"/>
            <a:ext cx="548548" cy="954107"/>
          </a:xfrm>
          <a:prstGeom prst="rect">
            <a:avLst/>
          </a:prstGeom>
          <a:noFill/>
        </p:spPr>
        <p:txBody>
          <a:bodyPr wrap="none" rtlCol="0">
            <a:spAutoFit/>
          </a:bodyPr>
          <a:lstStyle/>
          <a:p>
            <a:r>
              <a:rPr lang="en-US" altLang="zh-CN" sz="5600" dirty="0">
                <a:solidFill>
                  <a:srgbClr val="00B050"/>
                </a:solidFill>
              </a:rPr>
              <a:t>3</a:t>
            </a:r>
            <a:endParaRPr lang="zh-CN" altLang="en-US" sz="5600" dirty="0">
              <a:solidFill>
                <a:srgbClr val="00B050"/>
              </a:solidFill>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17</a:t>
            </a:fld>
            <a:endParaRPr lang="zh-CN" altLang="en-US"/>
          </a:p>
        </p:txBody>
      </p:sp>
    </p:spTree>
    <p:extLst>
      <p:ext uri="{BB962C8B-B14F-4D97-AF65-F5344CB8AC3E}">
        <p14:creationId xmlns:p14="http://schemas.microsoft.com/office/powerpoint/2010/main" val="300918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12589 -0.3147 L 1.23682E-7 -1.2963E-6 " pathEditMode="relative" rAng="0" ptsTypes="AA">
                                      <p:cBhvr>
                                        <p:cTn id="6" dur="2000" fill="hold"/>
                                        <p:tgtEl>
                                          <p:spTgt spid="15"/>
                                        </p:tgtEl>
                                        <p:attrNameLst>
                                          <p:attrName>ppt_x</p:attrName>
                                          <p:attrName>ppt_y</p:attrName>
                                        </p:attrNameLst>
                                      </p:cBhvr>
                                      <p:rCtr x="-6295" y="15729"/>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1661039" y="544423"/>
            <a:ext cx="16459200" cy="1152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ctr" anchorCtr="0" compatLnSpc="1">
            <a:prstTxWarp prst="textNoShape">
              <a:avLst/>
            </a:prstTxWarp>
          </a:bodyPr>
          <a:lstStyle>
            <a:lvl1pPr algn="l" rtl="0" eaLnBrk="0" fontAlgn="base" hangingPunct="0">
              <a:spcBef>
                <a:spcPct val="0"/>
              </a:spcBef>
              <a:spcAft>
                <a:spcPct val="0"/>
              </a:spcAft>
              <a:defRPr sz="2800" b="1">
                <a:solidFill>
                  <a:srgbClr val="FF0000"/>
                </a:solidFill>
                <a:latin typeface="+mj-lt"/>
                <a:ea typeface="+mj-ea"/>
                <a:cs typeface="+mj-cs"/>
                <a:sym typeface="Arial" charset="0"/>
              </a:defRPr>
            </a:lvl1pPr>
            <a:lvl2pPr algn="l" rtl="0" eaLnBrk="0" fontAlgn="base" hangingPunct="0">
              <a:spcBef>
                <a:spcPct val="0"/>
              </a:spcBef>
              <a:spcAft>
                <a:spcPct val="0"/>
              </a:spcAft>
              <a:defRPr sz="2800" b="1">
                <a:solidFill>
                  <a:srgbClr val="FF0000"/>
                </a:solidFill>
                <a:latin typeface="Arial" charset="0"/>
                <a:cs typeface="Arial" charset="0"/>
                <a:sym typeface="Arial" charset="0"/>
              </a:defRPr>
            </a:lvl2pPr>
            <a:lvl3pPr algn="l" rtl="0" eaLnBrk="0" fontAlgn="base" hangingPunct="0">
              <a:spcBef>
                <a:spcPct val="0"/>
              </a:spcBef>
              <a:spcAft>
                <a:spcPct val="0"/>
              </a:spcAft>
              <a:defRPr sz="2800" b="1">
                <a:solidFill>
                  <a:srgbClr val="FF0000"/>
                </a:solidFill>
                <a:latin typeface="Arial" charset="0"/>
                <a:cs typeface="Arial" charset="0"/>
                <a:sym typeface="Arial" charset="0"/>
              </a:defRPr>
            </a:lvl3pPr>
            <a:lvl4pPr algn="l" rtl="0" eaLnBrk="0" fontAlgn="base" hangingPunct="0">
              <a:spcBef>
                <a:spcPct val="0"/>
              </a:spcBef>
              <a:spcAft>
                <a:spcPct val="0"/>
              </a:spcAft>
              <a:defRPr sz="2800" b="1">
                <a:solidFill>
                  <a:srgbClr val="FF0000"/>
                </a:solidFill>
                <a:latin typeface="Arial" charset="0"/>
                <a:cs typeface="Arial" charset="0"/>
                <a:sym typeface="Arial" charset="0"/>
              </a:defRPr>
            </a:lvl4pPr>
            <a:lvl5pPr algn="l" rtl="0" eaLnBrk="0" fontAlgn="base" hangingPunct="0">
              <a:spcBef>
                <a:spcPct val="0"/>
              </a:spcBef>
              <a:spcAft>
                <a:spcPct val="0"/>
              </a:spcAft>
              <a:defRPr sz="2800" b="1">
                <a:solidFill>
                  <a:srgbClr val="FF0000"/>
                </a:solidFill>
                <a:latin typeface="Arial" charset="0"/>
                <a:cs typeface="Arial" charset="0"/>
                <a:sym typeface="Arial" charset="0"/>
              </a:defRPr>
            </a:lvl5pPr>
            <a:lvl6pPr marL="457200" algn="l" rtl="0" eaLnBrk="0" fontAlgn="base" hangingPunct="0">
              <a:spcBef>
                <a:spcPct val="0"/>
              </a:spcBef>
              <a:spcAft>
                <a:spcPct val="0"/>
              </a:spcAft>
              <a:defRPr sz="2800" b="1">
                <a:solidFill>
                  <a:srgbClr val="FF0000"/>
                </a:solidFill>
                <a:latin typeface="Arial" charset="0"/>
                <a:cs typeface="Arial" charset="0"/>
                <a:sym typeface="Arial" charset="0"/>
              </a:defRPr>
            </a:lvl6pPr>
            <a:lvl7pPr marL="914400" algn="l" rtl="0" eaLnBrk="0" fontAlgn="base" hangingPunct="0">
              <a:spcBef>
                <a:spcPct val="0"/>
              </a:spcBef>
              <a:spcAft>
                <a:spcPct val="0"/>
              </a:spcAft>
              <a:defRPr sz="2800" b="1">
                <a:solidFill>
                  <a:srgbClr val="FF0000"/>
                </a:solidFill>
                <a:latin typeface="Arial" charset="0"/>
                <a:cs typeface="Arial" charset="0"/>
                <a:sym typeface="Arial" charset="0"/>
              </a:defRPr>
            </a:lvl7pPr>
            <a:lvl8pPr marL="1371600" algn="l" rtl="0" eaLnBrk="0" fontAlgn="base" hangingPunct="0">
              <a:spcBef>
                <a:spcPct val="0"/>
              </a:spcBef>
              <a:spcAft>
                <a:spcPct val="0"/>
              </a:spcAft>
              <a:defRPr sz="2800" b="1">
                <a:solidFill>
                  <a:srgbClr val="FF0000"/>
                </a:solidFill>
                <a:latin typeface="Arial" charset="0"/>
                <a:cs typeface="Arial" charset="0"/>
                <a:sym typeface="Arial" charset="0"/>
              </a:defRPr>
            </a:lvl8pPr>
            <a:lvl9pPr marL="1828800" algn="l" rtl="0" eaLnBrk="0" fontAlgn="base" hangingPunct="0">
              <a:spcBef>
                <a:spcPct val="0"/>
              </a:spcBef>
              <a:spcAft>
                <a:spcPct val="0"/>
              </a:spcAft>
              <a:defRPr sz="2800" b="1">
                <a:solidFill>
                  <a:srgbClr val="FF0000"/>
                </a:solidFill>
                <a:latin typeface="Arial" charset="0"/>
                <a:cs typeface="Arial" charset="0"/>
                <a:sym typeface="Arial" charset="0"/>
              </a:defRPr>
            </a:lvl9pPr>
          </a:lstStyle>
          <a:p>
            <a:pPr>
              <a:lnSpc>
                <a:spcPct val="90000"/>
              </a:lnSpc>
            </a:pPr>
            <a:r>
              <a:rPr lang="en-US" altLang="zh-CN" sz="6400" kern="0" dirty="0">
                <a:solidFill>
                  <a:srgbClr val="DB342D"/>
                </a:solidFill>
                <a:ea typeface="宋体" pitchFamily="2" charset="-122"/>
                <a:cs typeface="Times New Roman" pitchFamily="18" charset="0"/>
              </a:rPr>
              <a:t>1. Blocked COO (BCOO) format</a:t>
            </a:r>
          </a:p>
        </p:txBody>
      </p:sp>
      <p:sp>
        <p:nvSpPr>
          <p:cNvPr id="6" name="Rectangle 3"/>
          <p:cNvSpPr txBox="1">
            <a:spLocks noChangeArrowheads="1"/>
          </p:cNvSpPr>
          <p:nvPr/>
        </p:nvSpPr>
        <p:spPr>
          <a:xfrm>
            <a:off x="4116387" y="2536826"/>
            <a:ext cx="16306800" cy="10947400"/>
          </a:xfrm>
          <a:prstGeom prst="rect">
            <a:avLst/>
          </a:prstGeom>
        </p:spPr>
        <p:txBody>
          <a:bodyPr vert="horz" lIns="182880" tIns="91440" rIns="182880" bIns="9144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altLang="zh-CN" sz="6400" dirty="0">
              <a:ea typeface="宋体" charset="-122"/>
            </a:endParaRPr>
          </a:p>
        </p:txBody>
      </p:sp>
      <mc:AlternateContent xmlns:mc="http://schemas.openxmlformats.org/markup-compatibility/2006" xmlns:a14="http://schemas.microsoft.com/office/drawing/2010/main">
        <mc:Choice Requires="a14">
          <p:sp>
            <p:nvSpPr>
              <p:cNvPr id="15" name="TextBox 14"/>
              <p:cNvSpPr txBox="1"/>
              <p:nvPr/>
            </p:nvSpPr>
            <p:spPr>
              <a:xfrm>
                <a:off x="6898637" y="3257600"/>
                <a:ext cx="10557441" cy="3267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5600" i="1" smtClean="0">
                          <a:solidFill>
                            <a:srgbClr val="121520"/>
                          </a:solidFill>
                          <a:latin typeface="Cambria Math"/>
                        </a:rPr>
                        <m:t>𝐴</m:t>
                      </m:r>
                      <m:r>
                        <a:rPr lang="en-US" altLang="zh-CN" sz="5600" i="1" smtClean="0">
                          <a:solidFill>
                            <a:srgbClr val="121520"/>
                          </a:solidFill>
                          <a:latin typeface="Cambria Math"/>
                        </a:rPr>
                        <m:t>=</m:t>
                      </m:r>
                      <m:d>
                        <m:dPr>
                          <m:begChr m:val="["/>
                          <m:endChr m:val="]"/>
                          <m:ctrlPr>
                            <a:rPr lang="en-US" altLang="zh-CN" sz="5600" i="1">
                              <a:solidFill>
                                <a:srgbClr val="121520"/>
                              </a:solidFill>
                              <a:latin typeface="Cambria Math" panose="02040503050406030204" pitchFamily="18" charset="0"/>
                            </a:rPr>
                          </m:ctrlPr>
                        </m:dPr>
                        <m:e>
                          <m:m>
                            <m:mPr>
                              <m:mcs>
                                <m:mc>
                                  <m:mcPr>
                                    <m:count m:val="8"/>
                                    <m:mcJc m:val="center"/>
                                  </m:mcPr>
                                </m:mc>
                              </m:mcs>
                              <m:ctrlPr>
                                <a:rPr lang="en-US" altLang="zh-CN" sz="5600" i="1">
                                  <a:solidFill>
                                    <a:srgbClr val="121520"/>
                                  </a:solidFill>
                                  <a:latin typeface="Cambria Math" panose="02040503050406030204" pitchFamily="18" charset="0"/>
                                </a:rPr>
                              </m:ctrlPr>
                            </m:mPr>
                            <m:mr>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smtClean="0">
                                    <a:solidFill>
                                      <a:srgbClr val="00B050"/>
                                    </a:solidFill>
                                    <a:latin typeface="Cambria Math"/>
                                  </a:rPr>
                                  <m:t>3</m:t>
                                </m:r>
                              </m:e>
                              <m:e>
                                <m:r>
                                  <a:rPr lang="en-US" altLang="zh-CN" sz="5600" i="1" smtClean="0">
                                    <a:solidFill>
                                      <a:srgbClr val="00B05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smtClean="0">
                                    <a:solidFill>
                                      <a:srgbClr val="00B050"/>
                                    </a:solidFill>
                                    <a:latin typeface="Cambria Math"/>
                                  </a:rPr>
                                  <m:t>6</m:t>
                                </m:r>
                              </m:e>
                              <m:e>
                                <m:r>
                                  <a:rPr lang="en-US" altLang="zh-CN" sz="5600" i="1" smtClean="0">
                                    <a:solidFill>
                                      <a:srgbClr val="00B050"/>
                                    </a:solidFill>
                                    <a:latin typeface="Cambria Math"/>
                                  </a:rPr>
                                  <m:t>9</m:t>
                                </m:r>
                              </m:e>
                            </m:mr>
                            <m:mr>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smtClean="0">
                                    <a:solidFill>
                                      <a:srgbClr val="00B050"/>
                                    </a:solidFill>
                                    <a:latin typeface="Cambria Math"/>
                                  </a:rPr>
                                  <m:t>5</m:t>
                                </m:r>
                              </m:e>
                              <m:e>
                                <m:r>
                                  <a:rPr lang="en-US" altLang="zh-CN" sz="5600" i="1" smtClean="0">
                                    <a:solidFill>
                                      <a:srgbClr val="00B050"/>
                                    </a:solidFill>
                                    <a:latin typeface="Cambria Math"/>
                                  </a:rPr>
                                  <m:t>1</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smtClean="0">
                                    <a:solidFill>
                                      <a:srgbClr val="00B050"/>
                                    </a:solidFill>
                                    <a:latin typeface="Cambria Math"/>
                                  </a:rPr>
                                  <m:t>4</m:t>
                                </m:r>
                              </m:e>
                              <m:e>
                                <m:r>
                                  <a:rPr lang="en-US" altLang="zh-CN" sz="5600" i="1" smtClean="0">
                                    <a:solidFill>
                                      <a:srgbClr val="00B050"/>
                                    </a:solidFill>
                                    <a:latin typeface="Cambria Math"/>
                                  </a:rPr>
                                  <m:t>0</m:t>
                                </m:r>
                              </m:e>
                            </m:mr>
                            <m:mr>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7</m:t>
                                </m:r>
                              </m:e>
                              <m:e>
                                <m:r>
                                  <a:rPr lang="en-US" altLang="zh-CN" sz="5600" i="1">
                                    <a:solidFill>
                                      <a:srgbClr val="121520"/>
                                    </a:solidFill>
                                    <a:latin typeface="Cambria Math"/>
                                  </a:rPr>
                                  <m:t>2</m:t>
                                </m:r>
                              </m:e>
                              <m:e>
                                <m:r>
                                  <a:rPr lang="en-US" altLang="zh-CN" sz="5600" i="1">
                                    <a:solidFill>
                                      <a:srgbClr val="121520"/>
                                    </a:solidFill>
                                    <a:latin typeface="Cambria Math"/>
                                  </a:rPr>
                                  <m:t>3</m:t>
                                </m:r>
                              </m:e>
                              <m:e>
                                <m:r>
                                  <a:rPr lang="en-US" altLang="zh-CN" sz="5600" i="1">
                                    <a:solidFill>
                                      <a:srgbClr val="121520"/>
                                    </a:solidFill>
                                    <a:latin typeface="Cambria Math"/>
                                  </a:rPr>
                                  <m:t>5</m:t>
                                </m:r>
                              </m:e>
                            </m:mr>
                            <m:mr>
                              <m:e>
                                <m:r>
                                  <a:rPr lang="en-US" altLang="zh-CN" sz="5600" i="1">
                                    <a:solidFill>
                                      <a:srgbClr val="121520"/>
                                    </a:solidFill>
                                    <a:latin typeface="Cambria Math"/>
                                  </a:rPr>
                                  <m:t>4</m:t>
                                </m:r>
                              </m:e>
                              <m:e>
                                <m:r>
                                  <a:rPr lang="en-US" altLang="zh-CN" sz="5600" i="1">
                                    <a:solidFill>
                                      <a:srgbClr val="121520"/>
                                    </a:solidFill>
                                    <a:latin typeface="Cambria Math"/>
                                  </a:rPr>
                                  <m:t>7</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1</m:t>
                                </m:r>
                              </m:e>
                              <m:e>
                                <m:r>
                                  <a:rPr lang="en-US" altLang="zh-CN" sz="5600" i="1">
                                    <a:solidFill>
                                      <a:srgbClr val="121520"/>
                                    </a:solidFill>
                                    <a:latin typeface="Cambria Math"/>
                                  </a:rPr>
                                  <m:t>3</m:t>
                                </m:r>
                              </m:e>
                              <m:e>
                                <m:r>
                                  <a:rPr lang="en-US" altLang="zh-CN" sz="5600" i="1">
                                    <a:solidFill>
                                      <a:srgbClr val="121520"/>
                                    </a:solidFill>
                                    <a:latin typeface="Cambria Math"/>
                                  </a:rPr>
                                  <m:t>8</m:t>
                                </m:r>
                              </m:e>
                              <m:e>
                                <m:r>
                                  <a:rPr lang="en-US" altLang="zh-CN" sz="5600" i="1">
                                    <a:solidFill>
                                      <a:srgbClr val="121520"/>
                                    </a:solidFill>
                                    <a:latin typeface="Cambria Math"/>
                                  </a:rPr>
                                  <m:t>4</m:t>
                                </m:r>
                              </m:e>
                            </m:mr>
                          </m:m>
                        </m:e>
                      </m:d>
                    </m:oMath>
                  </m:oMathPara>
                </a14:m>
                <a:endParaRPr lang="zh-CN" altLang="en-US" sz="5600" dirty="0">
                  <a:solidFill>
                    <a:srgbClr val="121520"/>
                  </a:solidFill>
                  <a:latin typeface="Times New Roman" panose="02020603050405020304" pitchFamily="18" charset="0"/>
                  <a:cs typeface="Times New Roman" panose="020206030504050203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898637" y="3257600"/>
                <a:ext cx="10557441" cy="326717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560739" y="7519792"/>
                <a:ext cx="16014848" cy="4154792"/>
              </a:xfrm>
              <a:prstGeom prst="rect">
                <a:avLst/>
              </a:prstGeom>
              <a:noFill/>
              <a:ln>
                <a:solidFill>
                  <a:schemeClr val="tx1"/>
                </a:solidFill>
              </a:ln>
            </p:spPr>
            <p:txBody>
              <a:bodyPr wrap="square" lIns="432000" tIns="216000" rIns="432000" bIns="288000" rtlCol="0">
                <a:spAutoFit/>
              </a:bodyPr>
              <a:lstStyle/>
              <a:p>
                <a:pPr/>
                <a14:m>
                  <m:oMathPara xmlns:m="http://schemas.openxmlformats.org/officeDocument/2006/math">
                    <m:oMathParaPr>
                      <m:jc m:val="centerGroup"/>
                    </m:oMathParaPr>
                    <m:oMath xmlns:m="http://schemas.openxmlformats.org/officeDocument/2006/math">
                      <m:r>
                        <a:rPr lang="en-US" altLang="zh-CN" sz="5600" i="1" smtClean="0">
                          <a:solidFill>
                            <a:srgbClr val="121520"/>
                          </a:solidFill>
                          <a:latin typeface="Cambria Math"/>
                        </a:rPr>
                        <m:t>               </m:t>
                      </m:r>
                      <m:r>
                        <a:rPr lang="en-US" altLang="zh-CN" sz="5600" i="1">
                          <a:solidFill>
                            <a:srgbClr val="121520"/>
                          </a:solidFill>
                          <a:latin typeface="Cambria Math"/>
                        </a:rPr>
                        <m:t>𝑉𝑎𝑙𝑢𝑒</m:t>
                      </m:r>
                      <m:r>
                        <a:rPr lang="en-US" altLang="zh-CN" sz="5600" i="1">
                          <a:solidFill>
                            <a:srgbClr val="121520"/>
                          </a:solidFill>
                          <a:latin typeface="Cambria Math"/>
                        </a:rPr>
                        <m:t>=</m:t>
                      </m:r>
                      <m:d>
                        <m:dPr>
                          <m:begChr m:val="{"/>
                          <m:endChr m:val="}"/>
                          <m:ctrlPr>
                            <a:rPr lang="en-US" altLang="zh-CN" sz="5600" i="1">
                              <a:solidFill>
                                <a:srgbClr val="121520"/>
                              </a:solidFill>
                              <a:latin typeface="Cambria Math" panose="02040503050406030204" pitchFamily="18" charset="0"/>
                            </a:rPr>
                          </m:ctrlPr>
                        </m:dPr>
                        <m:e>
                          <m:eqArr>
                            <m:eqArrPr>
                              <m:ctrlPr>
                                <a:rPr lang="en-US" altLang="zh-CN" sz="5600" i="1">
                                  <a:solidFill>
                                    <a:srgbClr val="121520"/>
                                  </a:solidFill>
                                  <a:latin typeface="Cambria Math" panose="02040503050406030204" pitchFamily="18" charset="0"/>
                                </a:rPr>
                              </m:ctrlPr>
                            </m:eqArrPr>
                            <m:e>
                              <m:r>
                                <a:rPr lang="en-US" altLang="zh-CN" sz="5600" i="1">
                                  <a:solidFill>
                                    <a:srgbClr val="121520"/>
                                  </a:solidFill>
                                  <a:latin typeface="Cambria Math"/>
                                </a:rPr>
                                <m:t>[                                           ]</m:t>
                              </m:r>
                            </m:e>
                            <m:e>
                              <m:r>
                                <a:rPr lang="en-US" altLang="zh-CN" sz="5600" i="1">
                                  <a:solidFill>
                                    <a:srgbClr val="121520"/>
                                  </a:solidFill>
                                  <a:latin typeface="Cambria Math"/>
                                </a:rPr>
                                <m:t>[                                           ]</m:t>
                              </m:r>
                            </m:e>
                          </m:eqArr>
                        </m:e>
                      </m:d>
                    </m:oMath>
                  </m:oMathPara>
                </a14:m>
                <a:endParaRPr lang="en-US" altLang="zh-CN" sz="5600" i="1" dirty="0">
                  <a:solidFill>
                    <a:srgbClr val="121520"/>
                  </a:solidFill>
                  <a:latin typeface="Cambria Math"/>
                </a:endParaRPr>
              </a:p>
              <a:p>
                <a14:m>
                  <m:oMath xmlns:m="http://schemas.openxmlformats.org/officeDocument/2006/math">
                    <m:r>
                      <a:rPr lang="en-US" altLang="zh-CN" sz="5600" i="1">
                        <a:solidFill>
                          <a:srgbClr val="121520"/>
                        </a:solidFill>
                        <a:latin typeface="Cambria Math"/>
                      </a:rPr>
                      <m:t>𝐵𝑙𝑜𝑐𝑘𝑒𝑑</m:t>
                    </m:r>
                    <m:r>
                      <a:rPr lang="en-US" altLang="zh-CN" sz="5600" i="1">
                        <a:solidFill>
                          <a:srgbClr val="121520"/>
                        </a:solidFill>
                        <a:latin typeface="Cambria Math"/>
                      </a:rPr>
                      <m:t> </m:t>
                    </m:r>
                    <m:r>
                      <a:rPr lang="en-US" altLang="zh-CN" sz="5600" i="1">
                        <a:solidFill>
                          <a:srgbClr val="121520"/>
                        </a:solidFill>
                        <a:latin typeface="Cambria Math"/>
                      </a:rPr>
                      <m:t>𝑅𝑜𝑤</m:t>
                    </m:r>
                    <m:r>
                      <a:rPr lang="en-US" altLang="zh-CN" sz="5600" i="1">
                        <a:solidFill>
                          <a:srgbClr val="121520"/>
                        </a:solidFill>
                        <a:latin typeface="Cambria Math"/>
                      </a:rPr>
                      <m:t> </m:t>
                    </m:r>
                    <m:r>
                      <a:rPr lang="en-US" altLang="zh-CN" sz="5600" i="1">
                        <a:solidFill>
                          <a:srgbClr val="121520"/>
                        </a:solidFill>
                        <a:latin typeface="Cambria Math"/>
                      </a:rPr>
                      <m:t>𝑖𝑛𝑑𝑒𝑥</m:t>
                    </m:r>
                    <m:r>
                      <a:rPr lang="en-US" altLang="zh-CN" sz="5600">
                        <a:solidFill>
                          <a:srgbClr val="121520"/>
                        </a:solidFill>
                        <a:latin typeface="Cambria Math"/>
                      </a:rPr>
                      <m:t>=</m:t>
                    </m:r>
                  </m:oMath>
                </a14:m>
                <a:r>
                  <a:rPr lang="en-US" altLang="zh-CN" sz="5600" dirty="0">
                    <a:solidFill>
                      <a:srgbClr val="121520"/>
                    </a:solidFill>
                    <a:latin typeface="Cambria Math"/>
                  </a:rPr>
                  <a:t>[                                       ]</a:t>
                </a:r>
                <a14:m>
                  <m:oMath xmlns:m="http://schemas.openxmlformats.org/officeDocument/2006/math">
                    <m:r>
                      <a:rPr lang="en-US" altLang="zh-CN" sz="5600" i="1">
                        <a:solidFill>
                          <a:srgbClr val="121520"/>
                        </a:solidFill>
                        <a:latin typeface="Cambria Math"/>
                      </a:rPr>
                      <m:t>𝐵𝑙𝑜𝑐𝑘𝑒𝑑</m:t>
                    </m:r>
                    <m:r>
                      <a:rPr lang="en-US" altLang="zh-CN" sz="5600" i="1">
                        <a:solidFill>
                          <a:srgbClr val="121520"/>
                        </a:solidFill>
                        <a:latin typeface="Cambria Math"/>
                      </a:rPr>
                      <m:t>  </m:t>
                    </m:r>
                    <m:r>
                      <a:rPr lang="en-US" altLang="zh-CN" sz="5600" i="1">
                        <a:solidFill>
                          <a:srgbClr val="121520"/>
                        </a:solidFill>
                        <a:latin typeface="Cambria Math"/>
                      </a:rPr>
                      <m:t>𝐶𝑜𝑙</m:t>
                    </m:r>
                    <m:r>
                      <a:rPr lang="en-US" altLang="zh-CN" sz="5600" i="1">
                        <a:solidFill>
                          <a:srgbClr val="121520"/>
                        </a:solidFill>
                        <a:latin typeface="Cambria Math"/>
                      </a:rPr>
                      <m:t> </m:t>
                    </m:r>
                    <m:r>
                      <a:rPr lang="en-US" altLang="zh-CN" sz="5600" i="1">
                        <a:solidFill>
                          <a:srgbClr val="121520"/>
                        </a:solidFill>
                        <a:latin typeface="Cambria Math"/>
                      </a:rPr>
                      <m:t>𝑖𝑛𝑑𝑒𝑥</m:t>
                    </m:r>
                    <m:r>
                      <a:rPr lang="en-US" altLang="zh-CN" sz="5600" i="1">
                        <a:solidFill>
                          <a:srgbClr val="121520"/>
                        </a:solidFill>
                        <a:latin typeface="Cambria Math"/>
                      </a:rPr>
                      <m:t>=</m:t>
                    </m:r>
                  </m:oMath>
                </a14:m>
                <a:r>
                  <a:rPr lang="en-US" altLang="zh-CN" sz="5600" dirty="0">
                    <a:solidFill>
                      <a:srgbClr val="121520"/>
                    </a:solidFill>
                    <a:latin typeface="Cambria Math"/>
                  </a:rPr>
                  <a:t>[                                         ]    </a:t>
                </a:r>
                <a:endParaRPr lang="en-US" altLang="zh-CN" sz="5600" i="1" dirty="0">
                  <a:solidFill>
                    <a:srgbClr val="121520"/>
                  </a:solidFill>
                  <a:latin typeface="Cambria Math"/>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560739" y="7519792"/>
                <a:ext cx="16014848" cy="4154792"/>
              </a:xfrm>
              <a:prstGeom prst="rect">
                <a:avLst/>
              </a:prstGeom>
              <a:blipFill>
                <a:blip r:embed="rId4"/>
                <a:stretch>
                  <a:fillRect b="-2343"/>
                </a:stretch>
              </a:blipFill>
              <a:ln>
                <a:solidFill>
                  <a:schemeClr val="tx1"/>
                </a:solidFill>
              </a:ln>
            </p:spPr>
            <p:txBody>
              <a:bodyPr/>
              <a:lstStyle/>
              <a:p>
                <a:r>
                  <a:rPr lang="zh-CN" altLang="en-US">
                    <a:noFill/>
                  </a:rPr>
                  <a:t> </a:t>
                </a:r>
              </a:p>
            </p:txBody>
          </p:sp>
        </mc:Fallback>
      </mc:AlternateContent>
      <p:sp>
        <p:nvSpPr>
          <p:cNvPr id="17" name="TextBox 9"/>
          <p:cNvSpPr txBox="1">
            <a:spLocks noChangeArrowheads="1"/>
          </p:cNvSpPr>
          <p:nvPr/>
        </p:nvSpPr>
        <p:spPr bwMode="auto">
          <a:xfrm>
            <a:off x="9459143" y="11677197"/>
            <a:ext cx="70549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0"/>
              </a:spcBef>
              <a:buFontTx/>
              <a:buNone/>
              <a:defRPr sz="2000">
                <a:solidFill>
                  <a:srgbClr val="0070C0"/>
                </a:solidFill>
                <a:latin typeface="Arial" charset="0"/>
                <a:cs typeface="Arial" charset="0"/>
              </a:defRPr>
            </a:lvl1pPr>
            <a:lvl2pPr marL="742950" indent="-285750" eaLnBrk="0" hangingPunct="0">
              <a:spcBef>
                <a:spcPct val="20000"/>
              </a:spcBef>
              <a:buFont typeface="Arial" charset="0"/>
              <a:buChar char="–"/>
              <a:defRPr sz="2000">
                <a:latin typeface="Arial" charset="0"/>
                <a:cs typeface="Arial" charset="0"/>
              </a:defRPr>
            </a:lvl2pPr>
            <a:lvl3pPr marL="1143000" indent="-228600" eaLnBrk="0" hangingPunct="0">
              <a:spcBef>
                <a:spcPct val="20000"/>
              </a:spcBef>
              <a:buFont typeface="Arial" charset="0"/>
              <a:buChar char="•"/>
              <a:defRPr>
                <a:latin typeface="Arial" charset="0"/>
                <a:cs typeface="Arial" charset="0"/>
              </a:defRPr>
            </a:lvl3pPr>
            <a:lvl4pPr marL="1600200" indent="-228600" eaLnBrk="0" hangingPunct="0">
              <a:spcBef>
                <a:spcPct val="20000"/>
              </a:spcBef>
              <a:buFont typeface="Arial" charset="0"/>
              <a:buChar char="–"/>
              <a:defRPr sz="1400">
                <a:latin typeface="Arial" charset="0"/>
                <a:cs typeface="Arial" charset="0"/>
              </a:defRPr>
            </a:lvl4pPr>
            <a:lvl5pPr marL="2057400" indent="-228600" eaLnBrk="0" hangingPunct="0">
              <a:spcBef>
                <a:spcPct val="20000"/>
              </a:spcBef>
              <a:buFont typeface="Arial" charset="0"/>
              <a:buChar char="»"/>
              <a:defRPr sz="1000">
                <a:latin typeface="Arial" charset="0"/>
                <a:cs typeface="Arial" charset="0"/>
              </a:defRPr>
            </a:lvl5pPr>
            <a:lvl6pPr marL="2514600" indent="-228600" eaLnBrk="0" fontAlgn="base" hangingPunct="0">
              <a:spcBef>
                <a:spcPct val="20000"/>
              </a:spcBef>
              <a:spcAft>
                <a:spcPct val="0"/>
              </a:spcAft>
              <a:buFont typeface="Arial" charset="0"/>
              <a:buChar char="»"/>
              <a:defRPr sz="1000">
                <a:latin typeface="Arial" charset="0"/>
                <a:cs typeface="Arial" charset="0"/>
              </a:defRPr>
            </a:lvl6pPr>
            <a:lvl7pPr marL="2971800" indent="-228600" eaLnBrk="0" fontAlgn="base" hangingPunct="0">
              <a:spcBef>
                <a:spcPct val="20000"/>
              </a:spcBef>
              <a:spcAft>
                <a:spcPct val="0"/>
              </a:spcAft>
              <a:buFont typeface="Arial" charset="0"/>
              <a:buChar char="»"/>
              <a:defRPr sz="1000">
                <a:latin typeface="Arial" charset="0"/>
                <a:cs typeface="Arial" charset="0"/>
              </a:defRPr>
            </a:lvl7pPr>
            <a:lvl8pPr marL="3429000" indent="-228600" eaLnBrk="0" fontAlgn="base" hangingPunct="0">
              <a:spcBef>
                <a:spcPct val="20000"/>
              </a:spcBef>
              <a:spcAft>
                <a:spcPct val="0"/>
              </a:spcAft>
              <a:buFont typeface="Arial" charset="0"/>
              <a:buChar char="»"/>
              <a:defRPr sz="1000">
                <a:latin typeface="Arial" charset="0"/>
                <a:cs typeface="Arial" charset="0"/>
              </a:defRPr>
            </a:lvl8pPr>
            <a:lvl9pPr marL="3886200" indent="-228600" eaLnBrk="0" fontAlgn="base" hangingPunct="0">
              <a:spcBef>
                <a:spcPct val="20000"/>
              </a:spcBef>
              <a:spcAft>
                <a:spcPct val="0"/>
              </a:spcAft>
              <a:buFont typeface="Arial" charset="0"/>
              <a:buChar char="»"/>
              <a:defRPr sz="1000">
                <a:latin typeface="Arial" charset="0"/>
                <a:cs typeface="Arial" charset="0"/>
              </a:defRPr>
            </a:lvl9pPr>
          </a:lstStyle>
          <a:p>
            <a:r>
              <a:rPr lang="en-US" altLang="zh-CN" sz="4000" dirty="0"/>
              <a:t>BCOO format  block size 2x2</a:t>
            </a:r>
          </a:p>
        </p:txBody>
      </p:sp>
      <p:cxnSp>
        <p:nvCxnSpPr>
          <p:cNvPr id="18" name="直接连接符 17"/>
          <p:cNvCxnSpPr/>
          <p:nvPr/>
        </p:nvCxnSpPr>
        <p:spPr>
          <a:xfrm>
            <a:off x="8593187" y="4937354"/>
            <a:ext cx="8640960"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0753427" y="3257601"/>
            <a:ext cx="0" cy="335951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3057683" y="3257603"/>
            <a:ext cx="0" cy="335951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5217923" y="3257603"/>
            <a:ext cx="0" cy="335951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1754893" y="7840605"/>
            <a:ext cx="1236236" cy="1815882"/>
          </a:xfrm>
          <a:prstGeom prst="rect">
            <a:avLst/>
          </a:prstGeom>
          <a:noFill/>
        </p:spPr>
        <p:txBody>
          <a:bodyPr wrap="none" rtlCol="0">
            <a:spAutoFit/>
          </a:bodyPr>
          <a:lstStyle/>
          <a:p>
            <a:r>
              <a:rPr lang="en-US" altLang="zh-CN" sz="5600" dirty="0">
                <a:solidFill>
                  <a:srgbClr val="00B050"/>
                </a:solidFill>
              </a:rPr>
              <a:t>3  0</a:t>
            </a:r>
          </a:p>
          <a:p>
            <a:r>
              <a:rPr lang="en-US" altLang="zh-CN" sz="5600" dirty="0">
                <a:solidFill>
                  <a:srgbClr val="00B050"/>
                </a:solidFill>
              </a:rPr>
              <a:t>5  1</a:t>
            </a:r>
            <a:endParaRPr lang="zh-CN" altLang="en-US" sz="5600" dirty="0">
              <a:solidFill>
                <a:srgbClr val="00B050"/>
              </a:solidFill>
            </a:endParaRPr>
          </a:p>
        </p:txBody>
      </p:sp>
      <p:sp>
        <p:nvSpPr>
          <p:cNvPr id="23" name="TextBox 22"/>
          <p:cNvSpPr txBox="1"/>
          <p:nvPr/>
        </p:nvSpPr>
        <p:spPr>
          <a:xfrm>
            <a:off x="12178851" y="9721911"/>
            <a:ext cx="548548" cy="954107"/>
          </a:xfrm>
          <a:prstGeom prst="rect">
            <a:avLst/>
          </a:prstGeom>
          <a:noFill/>
        </p:spPr>
        <p:txBody>
          <a:bodyPr wrap="none" rtlCol="0">
            <a:spAutoFit/>
          </a:bodyPr>
          <a:lstStyle/>
          <a:p>
            <a:r>
              <a:rPr lang="en-US" altLang="zh-CN" sz="5600" dirty="0">
                <a:solidFill>
                  <a:srgbClr val="00B050"/>
                </a:solidFill>
              </a:rPr>
              <a:t>0</a:t>
            </a:r>
            <a:endParaRPr lang="zh-CN" altLang="en-US" sz="5600" dirty="0">
              <a:solidFill>
                <a:srgbClr val="00B050"/>
              </a:solidFill>
            </a:endParaRPr>
          </a:p>
        </p:txBody>
      </p:sp>
      <p:sp>
        <p:nvSpPr>
          <p:cNvPr id="24" name="TextBox 23"/>
          <p:cNvSpPr txBox="1"/>
          <p:nvPr/>
        </p:nvSpPr>
        <p:spPr>
          <a:xfrm>
            <a:off x="12178851" y="10586007"/>
            <a:ext cx="548548" cy="954107"/>
          </a:xfrm>
          <a:prstGeom prst="rect">
            <a:avLst/>
          </a:prstGeom>
          <a:noFill/>
        </p:spPr>
        <p:txBody>
          <a:bodyPr wrap="none" rtlCol="0">
            <a:spAutoFit/>
          </a:bodyPr>
          <a:lstStyle/>
          <a:p>
            <a:r>
              <a:rPr lang="en-US" altLang="zh-CN" sz="5600" dirty="0">
                <a:solidFill>
                  <a:srgbClr val="00B050"/>
                </a:solidFill>
              </a:rPr>
              <a:t>1</a:t>
            </a:r>
            <a:endParaRPr lang="zh-CN" altLang="en-US" sz="5600" dirty="0">
              <a:solidFill>
                <a:srgbClr val="00B050"/>
              </a:solidFill>
            </a:endParaRPr>
          </a:p>
        </p:txBody>
      </p:sp>
      <p:sp>
        <p:nvSpPr>
          <p:cNvPr id="25" name="TextBox 24"/>
          <p:cNvSpPr txBox="1"/>
          <p:nvPr/>
        </p:nvSpPr>
        <p:spPr>
          <a:xfrm>
            <a:off x="13201699" y="7840605"/>
            <a:ext cx="1236236" cy="1815882"/>
          </a:xfrm>
          <a:prstGeom prst="rect">
            <a:avLst/>
          </a:prstGeom>
          <a:noFill/>
        </p:spPr>
        <p:txBody>
          <a:bodyPr wrap="none" rtlCol="0">
            <a:spAutoFit/>
          </a:bodyPr>
          <a:lstStyle/>
          <a:p>
            <a:r>
              <a:rPr lang="en-US" altLang="zh-CN" sz="5600" dirty="0">
                <a:solidFill>
                  <a:srgbClr val="00B050"/>
                </a:solidFill>
              </a:rPr>
              <a:t>6  9</a:t>
            </a:r>
          </a:p>
          <a:p>
            <a:r>
              <a:rPr lang="en-US" altLang="zh-CN" sz="5600" dirty="0">
                <a:solidFill>
                  <a:srgbClr val="00B050"/>
                </a:solidFill>
              </a:rPr>
              <a:t>4  0</a:t>
            </a:r>
            <a:endParaRPr lang="zh-CN" altLang="en-US" sz="5600" dirty="0">
              <a:solidFill>
                <a:srgbClr val="00B050"/>
              </a:solidFill>
            </a:endParaRPr>
          </a:p>
        </p:txBody>
      </p:sp>
      <p:sp>
        <p:nvSpPr>
          <p:cNvPr id="26" name="TextBox 25"/>
          <p:cNvSpPr txBox="1"/>
          <p:nvPr/>
        </p:nvSpPr>
        <p:spPr>
          <a:xfrm>
            <a:off x="13633747" y="9721911"/>
            <a:ext cx="548548" cy="954107"/>
          </a:xfrm>
          <a:prstGeom prst="rect">
            <a:avLst/>
          </a:prstGeom>
          <a:noFill/>
        </p:spPr>
        <p:txBody>
          <a:bodyPr wrap="none" rtlCol="0">
            <a:spAutoFit/>
          </a:bodyPr>
          <a:lstStyle/>
          <a:p>
            <a:r>
              <a:rPr lang="en-US" altLang="zh-CN" sz="5600" dirty="0">
                <a:solidFill>
                  <a:srgbClr val="00B050"/>
                </a:solidFill>
              </a:rPr>
              <a:t>0</a:t>
            </a:r>
            <a:endParaRPr lang="zh-CN" altLang="en-US" sz="5600" dirty="0">
              <a:solidFill>
                <a:srgbClr val="00B050"/>
              </a:solidFill>
            </a:endParaRPr>
          </a:p>
        </p:txBody>
      </p:sp>
      <p:sp>
        <p:nvSpPr>
          <p:cNvPr id="27" name="TextBox 26"/>
          <p:cNvSpPr txBox="1"/>
          <p:nvPr/>
        </p:nvSpPr>
        <p:spPr>
          <a:xfrm>
            <a:off x="13633747" y="10586007"/>
            <a:ext cx="548548" cy="954107"/>
          </a:xfrm>
          <a:prstGeom prst="rect">
            <a:avLst/>
          </a:prstGeom>
          <a:noFill/>
        </p:spPr>
        <p:txBody>
          <a:bodyPr wrap="none" rtlCol="0">
            <a:spAutoFit/>
          </a:bodyPr>
          <a:lstStyle/>
          <a:p>
            <a:r>
              <a:rPr lang="en-US" altLang="zh-CN" sz="5600" dirty="0">
                <a:solidFill>
                  <a:srgbClr val="00B050"/>
                </a:solidFill>
              </a:rPr>
              <a:t>3</a:t>
            </a:r>
            <a:endParaRPr lang="zh-CN" altLang="en-US" sz="5600" dirty="0">
              <a:solidFill>
                <a:srgbClr val="00B050"/>
              </a:solidFill>
            </a:endParaRPr>
          </a:p>
        </p:txBody>
      </p:sp>
      <p:sp>
        <p:nvSpPr>
          <p:cNvPr id="28" name="TextBox 27"/>
          <p:cNvSpPr txBox="1"/>
          <p:nvPr/>
        </p:nvSpPr>
        <p:spPr>
          <a:xfrm>
            <a:off x="14641859" y="7840605"/>
            <a:ext cx="1236236" cy="1815882"/>
          </a:xfrm>
          <a:prstGeom prst="rect">
            <a:avLst/>
          </a:prstGeom>
          <a:noFill/>
        </p:spPr>
        <p:txBody>
          <a:bodyPr wrap="none" rtlCol="0">
            <a:spAutoFit/>
          </a:bodyPr>
          <a:lstStyle/>
          <a:p>
            <a:r>
              <a:rPr lang="en-US" altLang="zh-CN" sz="5600" dirty="0">
                <a:solidFill>
                  <a:srgbClr val="121520"/>
                </a:solidFill>
              </a:rPr>
              <a:t>0  0</a:t>
            </a:r>
          </a:p>
          <a:p>
            <a:r>
              <a:rPr lang="en-US" altLang="zh-CN" sz="5600" dirty="0">
                <a:solidFill>
                  <a:srgbClr val="121520"/>
                </a:solidFill>
              </a:rPr>
              <a:t>4  7</a:t>
            </a:r>
            <a:endParaRPr lang="zh-CN" altLang="en-US" sz="5600" dirty="0">
              <a:solidFill>
                <a:srgbClr val="121520"/>
              </a:solidFill>
            </a:endParaRPr>
          </a:p>
        </p:txBody>
      </p:sp>
      <p:sp>
        <p:nvSpPr>
          <p:cNvPr id="29" name="TextBox 28"/>
          <p:cNvSpPr txBox="1"/>
          <p:nvPr/>
        </p:nvSpPr>
        <p:spPr>
          <a:xfrm>
            <a:off x="15938003" y="7840605"/>
            <a:ext cx="1236236" cy="1815882"/>
          </a:xfrm>
          <a:prstGeom prst="rect">
            <a:avLst/>
          </a:prstGeom>
          <a:noFill/>
        </p:spPr>
        <p:txBody>
          <a:bodyPr wrap="none" rtlCol="0">
            <a:spAutoFit/>
          </a:bodyPr>
          <a:lstStyle/>
          <a:p>
            <a:r>
              <a:rPr lang="en-US" altLang="zh-CN" sz="5600" dirty="0">
                <a:solidFill>
                  <a:srgbClr val="121520"/>
                </a:solidFill>
              </a:rPr>
              <a:t>7  2</a:t>
            </a:r>
          </a:p>
          <a:p>
            <a:r>
              <a:rPr lang="en-US" altLang="zh-CN" sz="5600" dirty="0">
                <a:solidFill>
                  <a:srgbClr val="121520"/>
                </a:solidFill>
              </a:rPr>
              <a:t>1  3</a:t>
            </a:r>
            <a:endParaRPr lang="zh-CN" altLang="en-US" sz="5600" dirty="0">
              <a:solidFill>
                <a:srgbClr val="121520"/>
              </a:solidFill>
            </a:endParaRPr>
          </a:p>
        </p:txBody>
      </p:sp>
      <p:sp>
        <p:nvSpPr>
          <p:cNvPr id="30" name="TextBox 29"/>
          <p:cNvSpPr txBox="1"/>
          <p:nvPr/>
        </p:nvSpPr>
        <p:spPr>
          <a:xfrm>
            <a:off x="17391009" y="7840605"/>
            <a:ext cx="1236236" cy="1815882"/>
          </a:xfrm>
          <a:prstGeom prst="rect">
            <a:avLst/>
          </a:prstGeom>
          <a:noFill/>
        </p:spPr>
        <p:txBody>
          <a:bodyPr wrap="none" rtlCol="0">
            <a:spAutoFit/>
          </a:bodyPr>
          <a:lstStyle/>
          <a:p>
            <a:r>
              <a:rPr lang="en-US" altLang="zh-CN" sz="5600" dirty="0">
                <a:solidFill>
                  <a:srgbClr val="121520"/>
                </a:solidFill>
              </a:rPr>
              <a:t>3  5</a:t>
            </a:r>
          </a:p>
          <a:p>
            <a:r>
              <a:rPr lang="en-US" altLang="zh-CN" sz="5600" dirty="0">
                <a:solidFill>
                  <a:srgbClr val="121520"/>
                </a:solidFill>
              </a:rPr>
              <a:t>8  4</a:t>
            </a:r>
            <a:endParaRPr lang="zh-CN" altLang="en-US" sz="5600" dirty="0">
              <a:solidFill>
                <a:srgbClr val="121520"/>
              </a:solidFill>
            </a:endParaRPr>
          </a:p>
        </p:txBody>
      </p:sp>
      <p:sp>
        <p:nvSpPr>
          <p:cNvPr id="31" name="TextBox 30"/>
          <p:cNvSpPr txBox="1"/>
          <p:nvPr/>
        </p:nvSpPr>
        <p:spPr>
          <a:xfrm>
            <a:off x="15059171" y="9721911"/>
            <a:ext cx="548548" cy="954107"/>
          </a:xfrm>
          <a:prstGeom prst="rect">
            <a:avLst/>
          </a:prstGeom>
          <a:noFill/>
        </p:spPr>
        <p:txBody>
          <a:bodyPr wrap="square" rtlCol="0">
            <a:spAutoFit/>
          </a:bodyPr>
          <a:lstStyle/>
          <a:p>
            <a:r>
              <a:rPr lang="en-US" altLang="zh-CN" sz="5600" dirty="0">
                <a:solidFill>
                  <a:srgbClr val="121520"/>
                </a:solidFill>
              </a:rPr>
              <a:t>1</a:t>
            </a:r>
            <a:endParaRPr lang="zh-CN" altLang="en-US" sz="5600" dirty="0">
              <a:solidFill>
                <a:srgbClr val="121520"/>
              </a:solidFill>
            </a:endParaRPr>
          </a:p>
        </p:txBody>
      </p:sp>
      <p:sp>
        <p:nvSpPr>
          <p:cNvPr id="32" name="TextBox 31"/>
          <p:cNvSpPr txBox="1"/>
          <p:nvPr/>
        </p:nvSpPr>
        <p:spPr>
          <a:xfrm>
            <a:off x="15059171" y="10586007"/>
            <a:ext cx="548548" cy="954107"/>
          </a:xfrm>
          <a:prstGeom prst="rect">
            <a:avLst/>
          </a:prstGeom>
          <a:noFill/>
        </p:spPr>
        <p:txBody>
          <a:bodyPr wrap="square" rtlCol="0">
            <a:spAutoFit/>
          </a:bodyPr>
          <a:lstStyle/>
          <a:p>
            <a:r>
              <a:rPr lang="en-US" altLang="zh-CN" sz="5600" dirty="0">
                <a:solidFill>
                  <a:srgbClr val="121520"/>
                </a:solidFill>
              </a:rPr>
              <a:t>0</a:t>
            </a:r>
            <a:endParaRPr lang="zh-CN" altLang="en-US" sz="5600" dirty="0">
              <a:solidFill>
                <a:srgbClr val="121520"/>
              </a:solidFill>
            </a:endParaRPr>
          </a:p>
        </p:txBody>
      </p:sp>
      <p:sp>
        <p:nvSpPr>
          <p:cNvPr id="33" name="TextBox 32"/>
          <p:cNvSpPr txBox="1"/>
          <p:nvPr/>
        </p:nvSpPr>
        <p:spPr>
          <a:xfrm>
            <a:off x="16370051" y="9721911"/>
            <a:ext cx="548548" cy="954107"/>
          </a:xfrm>
          <a:prstGeom prst="rect">
            <a:avLst/>
          </a:prstGeom>
          <a:noFill/>
        </p:spPr>
        <p:txBody>
          <a:bodyPr wrap="none" rtlCol="0">
            <a:spAutoFit/>
          </a:bodyPr>
          <a:lstStyle/>
          <a:p>
            <a:r>
              <a:rPr lang="en-US" altLang="zh-CN" sz="5600" dirty="0">
                <a:solidFill>
                  <a:srgbClr val="121520"/>
                </a:solidFill>
              </a:rPr>
              <a:t>1</a:t>
            </a:r>
            <a:endParaRPr lang="zh-CN" altLang="en-US" sz="5600" dirty="0">
              <a:solidFill>
                <a:srgbClr val="121520"/>
              </a:solidFill>
            </a:endParaRPr>
          </a:p>
        </p:txBody>
      </p:sp>
      <p:sp>
        <p:nvSpPr>
          <p:cNvPr id="34" name="TextBox 33"/>
          <p:cNvSpPr txBox="1"/>
          <p:nvPr/>
        </p:nvSpPr>
        <p:spPr>
          <a:xfrm>
            <a:off x="16370051" y="10586007"/>
            <a:ext cx="548548" cy="954107"/>
          </a:xfrm>
          <a:prstGeom prst="rect">
            <a:avLst/>
          </a:prstGeom>
          <a:noFill/>
        </p:spPr>
        <p:txBody>
          <a:bodyPr wrap="none" rtlCol="0">
            <a:spAutoFit/>
          </a:bodyPr>
          <a:lstStyle/>
          <a:p>
            <a:r>
              <a:rPr lang="en-US" altLang="zh-CN" sz="5600" dirty="0">
                <a:solidFill>
                  <a:srgbClr val="121520"/>
                </a:solidFill>
              </a:rPr>
              <a:t>2</a:t>
            </a:r>
            <a:endParaRPr lang="zh-CN" altLang="en-US" sz="5600" dirty="0">
              <a:solidFill>
                <a:srgbClr val="121520"/>
              </a:solidFill>
            </a:endParaRPr>
          </a:p>
        </p:txBody>
      </p:sp>
      <p:sp>
        <p:nvSpPr>
          <p:cNvPr id="35" name="TextBox 34"/>
          <p:cNvSpPr txBox="1"/>
          <p:nvPr/>
        </p:nvSpPr>
        <p:spPr>
          <a:xfrm>
            <a:off x="17795475" y="9721911"/>
            <a:ext cx="548548" cy="954107"/>
          </a:xfrm>
          <a:prstGeom prst="rect">
            <a:avLst/>
          </a:prstGeom>
          <a:noFill/>
        </p:spPr>
        <p:txBody>
          <a:bodyPr wrap="none" rtlCol="0">
            <a:spAutoFit/>
          </a:bodyPr>
          <a:lstStyle/>
          <a:p>
            <a:r>
              <a:rPr lang="en-US" altLang="zh-CN" sz="5600" dirty="0">
                <a:solidFill>
                  <a:srgbClr val="121520"/>
                </a:solidFill>
              </a:rPr>
              <a:t>1</a:t>
            </a:r>
            <a:endParaRPr lang="zh-CN" altLang="en-US" sz="5600" dirty="0">
              <a:solidFill>
                <a:srgbClr val="121520"/>
              </a:solidFill>
            </a:endParaRPr>
          </a:p>
        </p:txBody>
      </p:sp>
      <p:sp>
        <p:nvSpPr>
          <p:cNvPr id="36" name="TextBox 35"/>
          <p:cNvSpPr txBox="1"/>
          <p:nvPr/>
        </p:nvSpPr>
        <p:spPr>
          <a:xfrm>
            <a:off x="17795475" y="10586007"/>
            <a:ext cx="548548" cy="954107"/>
          </a:xfrm>
          <a:prstGeom prst="rect">
            <a:avLst/>
          </a:prstGeom>
          <a:noFill/>
        </p:spPr>
        <p:txBody>
          <a:bodyPr wrap="none" rtlCol="0">
            <a:spAutoFit/>
          </a:bodyPr>
          <a:lstStyle/>
          <a:p>
            <a:r>
              <a:rPr lang="en-US" altLang="zh-CN" sz="5600" dirty="0">
                <a:solidFill>
                  <a:srgbClr val="121520"/>
                </a:solidFill>
              </a:rPr>
              <a:t>3</a:t>
            </a:r>
            <a:endParaRPr lang="zh-CN" altLang="en-US" sz="5600" dirty="0">
              <a:solidFill>
                <a:srgbClr val="121520"/>
              </a:solidFill>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18</a:t>
            </a:fld>
            <a:endParaRPr lang="zh-CN" altLang="en-US"/>
          </a:p>
        </p:txBody>
      </p:sp>
    </p:spTree>
    <p:extLst>
      <p:ext uri="{BB962C8B-B14F-4D97-AF65-F5344CB8AC3E}">
        <p14:creationId xmlns:p14="http://schemas.microsoft.com/office/powerpoint/2010/main" val="2049748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1610549" y="187153"/>
            <a:ext cx="16459200" cy="1152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ctr" anchorCtr="0" compatLnSpc="1">
            <a:prstTxWarp prst="textNoShape">
              <a:avLst/>
            </a:prstTxWarp>
          </a:bodyPr>
          <a:lstStyle>
            <a:lvl1pPr algn="l" rtl="0" eaLnBrk="0" fontAlgn="base" hangingPunct="0">
              <a:spcBef>
                <a:spcPct val="0"/>
              </a:spcBef>
              <a:spcAft>
                <a:spcPct val="0"/>
              </a:spcAft>
              <a:defRPr sz="2800" b="1">
                <a:solidFill>
                  <a:srgbClr val="FF0000"/>
                </a:solidFill>
                <a:latin typeface="+mj-lt"/>
                <a:ea typeface="+mj-ea"/>
                <a:cs typeface="+mj-cs"/>
                <a:sym typeface="Arial" charset="0"/>
              </a:defRPr>
            </a:lvl1pPr>
            <a:lvl2pPr algn="l" rtl="0" eaLnBrk="0" fontAlgn="base" hangingPunct="0">
              <a:spcBef>
                <a:spcPct val="0"/>
              </a:spcBef>
              <a:spcAft>
                <a:spcPct val="0"/>
              </a:spcAft>
              <a:defRPr sz="2800" b="1">
                <a:solidFill>
                  <a:srgbClr val="FF0000"/>
                </a:solidFill>
                <a:latin typeface="Arial" charset="0"/>
                <a:cs typeface="Arial" charset="0"/>
                <a:sym typeface="Arial" charset="0"/>
              </a:defRPr>
            </a:lvl2pPr>
            <a:lvl3pPr algn="l" rtl="0" eaLnBrk="0" fontAlgn="base" hangingPunct="0">
              <a:spcBef>
                <a:spcPct val="0"/>
              </a:spcBef>
              <a:spcAft>
                <a:spcPct val="0"/>
              </a:spcAft>
              <a:defRPr sz="2800" b="1">
                <a:solidFill>
                  <a:srgbClr val="FF0000"/>
                </a:solidFill>
                <a:latin typeface="Arial" charset="0"/>
                <a:cs typeface="Arial" charset="0"/>
                <a:sym typeface="Arial" charset="0"/>
              </a:defRPr>
            </a:lvl3pPr>
            <a:lvl4pPr algn="l" rtl="0" eaLnBrk="0" fontAlgn="base" hangingPunct="0">
              <a:spcBef>
                <a:spcPct val="0"/>
              </a:spcBef>
              <a:spcAft>
                <a:spcPct val="0"/>
              </a:spcAft>
              <a:defRPr sz="2800" b="1">
                <a:solidFill>
                  <a:srgbClr val="FF0000"/>
                </a:solidFill>
                <a:latin typeface="Arial" charset="0"/>
                <a:cs typeface="Arial" charset="0"/>
                <a:sym typeface="Arial" charset="0"/>
              </a:defRPr>
            </a:lvl4pPr>
            <a:lvl5pPr algn="l" rtl="0" eaLnBrk="0" fontAlgn="base" hangingPunct="0">
              <a:spcBef>
                <a:spcPct val="0"/>
              </a:spcBef>
              <a:spcAft>
                <a:spcPct val="0"/>
              </a:spcAft>
              <a:defRPr sz="2800" b="1">
                <a:solidFill>
                  <a:srgbClr val="FF0000"/>
                </a:solidFill>
                <a:latin typeface="Arial" charset="0"/>
                <a:cs typeface="Arial" charset="0"/>
                <a:sym typeface="Arial" charset="0"/>
              </a:defRPr>
            </a:lvl5pPr>
            <a:lvl6pPr marL="457200" algn="l" rtl="0" eaLnBrk="0" fontAlgn="base" hangingPunct="0">
              <a:spcBef>
                <a:spcPct val="0"/>
              </a:spcBef>
              <a:spcAft>
                <a:spcPct val="0"/>
              </a:spcAft>
              <a:defRPr sz="2800" b="1">
                <a:solidFill>
                  <a:srgbClr val="FF0000"/>
                </a:solidFill>
                <a:latin typeface="Arial" charset="0"/>
                <a:cs typeface="Arial" charset="0"/>
                <a:sym typeface="Arial" charset="0"/>
              </a:defRPr>
            </a:lvl6pPr>
            <a:lvl7pPr marL="914400" algn="l" rtl="0" eaLnBrk="0" fontAlgn="base" hangingPunct="0">
              <a:spcBef>
                <a:spcPct val="0"/>
              </a:spcBef>
              <a:spcAft>
                <a:spcPct val="0"/>
              </a:spcAft>
              <a:defRPr sz="2800" b="1">
                <a:solidFill>
                  <a:srgbClr val="FF0000"/>
                </a:solidFill>
                <a:latin typeface="Arial" charset="0"/>
                <a:cs typeface="Arial" charset="0"/>
                <a:sym typeface="Arial" charset="0"/>
              </a:defRPr>
            </a:lvl7pPr>
            <a:lvl8pPr marL="1371600" algn="l" rtl="0" eaLnBrk="0" fontAlgn="base" hangingPunct="0">
              <a:spcBef>
                <a:spcPct val="0"/>
              </a:spcBef>
              <a:spcAft>
                <a:spcPct val="0"/>
              </a:spcAft>
              <a:defRPr sz="2800" b="1">
                <a:solidFill>
                  <a:srgbClr val="FF0000"/>
                </a:solidFill>
                <a:latin typeface="Arial" charset="0"/>
                <a:cs typeface="Arial" charset="0"/>
                <a:sym typeface="Arial" charset="0"/>
              </a:defRPr>
            </a:lvl8pPr>
            <a:lvl9pPr marL="1828800" algn="l" rtl="0" eaLnBrk="0" fontAlgn="base" hangingPunct="0">
              <a:spcBef>
                <a:spcPct val="0"/>
              </a:spcBef>
              <a:spcAft>
                <a:spcPct val="0"/>
              </a:spcAft>
              <a:defRPr sz="2800" b="1">
                <a:solidFill>
                  <a:srgbClr val="FF0000"/>
                </a:solidFill>
                <a:latin typeface="Arial" charset="0"/>
                <a:cs typeface="Arial" charset="0"/>
                <a:sym typeface="Arial" charset="0"/>
              </a:defRPr>
            </a:lvl9pPr>
          </a:lstStyle>
          <a:p>
            <a:pPr>
              <a:lnSpc>
                <a:spcPct val="90000"/>
              </a:lnSpc>
            </a:pPr>
            <a:r>
              <a:rPr lang="en-US" altLang="zh-CN" sz="6400" kern="0" dirty="0">
                <a:solidFill>
                  <a:srgbClr val="0066FF"/>
                </a:solidFill>
                <a:ea typeface="宋体" pitchFamily="2" charset="-122"/>
                <a:cs typeface="Times New Roman" pitchFamily="18" charset="0"/>
              </a:rPr>
              <a:t>Blocked compressed COO (BCCOO) format</a:t>
            </a:r>
          </a:p>
        </p:txBody>
      </p:sp>
      <p:sp>
        <p:nvSpPr>
          <p:cNvPr id="6" name="Rectangle 3"/>
          <p:cNvSpPr txBox="1">
            <a:spLocks noChangeArrowheads="1"/>
          </p:cNvSpPr>
          <p:nvPr/>
        </p:nvSpPr>
        <p:spPr>
          <a:xfrm>
            <a:off x="4116387" y="1767901"/>
            <a:ext cx="16306800" cy="10947400"/>
          </a:xfrm>
          <a:prstGeom prst="rect">
            <a:avLst/>
          </a:prstGeom>
        </p:spPr>
        <p:txBody>
          <a:bodyPr vert="horz" lIns="182880" tIns="91440" rIns="182880" bIns="9144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altLang="zh-CN" sz="6400" dirty="0">
              <a:ea typeface="宋体" charset="-122"/>
            </a:endParaRPr>
          </a:p>
        </p:txBody>
      </p:sp>
      <mc:AlternateContent xmlns:mc="http://schemas.openxmlformats.org/markup-compatibility/2006" xmlns:a14="http://schemas.microsoft.com/office/drawing/2010/main">
        <mc:Choice Requires="a14">
          <p:sp>
            <p:nvSpPr>
              <p:cNvPr id="16" name="TextBox 15"/>
              <p:cNvSpPr txBox="1"/>
              <p:nvPr/>
            </p:nvSpPr>
            <p:spPr>
              <a:xfrm>
                <a:off x="4560739" y="6233091"/>
                <a:ext cx="16014848" cy="5878340"/>
              </a:xfrm>
              <a:prstGeom prst="rect">
                <a:avLst/>
              </a:prstGeom>
              <a:noFill/>
              <a:ln>
                <a:solidFill>
                  <a:schemeClr val="tx1"/>
                </a:solidFill>
              </a:ln>
            </p:spPr>
            <p:txBody>
              <a:bodyPr wrap="square" lIns="432000" tIns="216000" rIns="432000" bIns="288000" rtlCol="0">
                <a:spAutoFit/>
              </a:bodyPr>
              <a:lstStyle/>
              <a:p>
                <a:pPr/>
                <a14:m>
                  <m:oMathPara xmlns:m="http://schemas.openxmlformats.org/officeDocument/2006/math">
                    <m:oMathParaPr>
                      <m:jc m:val="centerGroup"/>
                    </m:oMathParaPr>
                    <m:oMath xmlns:m="http://schemas.openxmlformats.org/officeDocument/2006/math">
                      <m:r>
                        <a:rPr lang="en-US" altLang="zh-CN" sz="5600" i="1" smtClean="0">
                          <a:solidFill>
                            <a:srgbClr val="121520"/>
                          </a:solidFill>
                          <a:latin typeface="Cambria Math"/>
                        </a:rPr>
                        <m:t>               </m:t>
                      </m:r>
                      <m:r>
                        <a:rPr lang="en-US" altLang="zh-CN" sz="5600" b="0" i="1" smtClean="0">
                          <a:solidFill>
                            <a:srgbClr val="121520"/>
                          </a:solidFill>
                          <a:latin typeface="Cambria Math" panose="02040503050406030204" pitchFamily="18" charset="0"/>
                        </a:rPr>
                        <m:t> </m:t>
                      </m:r>
                      <m:r>
                        <a:rPr lang="en-US" altLang="zh-CN" sz="5600" i="1">
                          <a:solidFill>
                            <a:srgbClr val="121520"/>
                          </a:solidFill>
                          <a:latin typeface="Cambria Math"/>
                        </a:rPr>
                        <m:t>𝑉𝑎𝑙𝑢𝑒</m:t>
                      </m:r>
                      <m:r>
                        <a:rPr lang="en-US" altLang="zh-CN" sz="5600" i="1">
                          <a:solidFill>
                            <a:srgbClr val="121520"/>
                          </a:solidFill>
                          <a:latin typeface="Cambria Math"/>
                        </a:rPr>
                        <m:t>=</m:t>
                      </m:r>
                      <m:d>
                        <m:dPr>
                          <m:begChr m:val="{"/>
                          <m:endChr m:val="}"/>
                          <m:ctrlPr>
                            <a:rPr lang="en-US" altLang="zh-CN" sz="5600" i="1">
                              <a:solidFill>
                                <a:srgbClr val="121520"/>
                              </a:solidFill>
                              <a:latin typeface="Cambria Math" panose="02040503050406030204" pitchFamily="18" charset="0"/>
                            </a:rPr>
                          </m:ctrlPr>
                        </m:dPr>
                        <m:e>
                          <m:eqArr>
                            <m:eqArrPr>
                              <m:ctrlPr>
                                <a:rPr lang="en-US" altLang="zh-CN" sz="5600" i="1">
                                  <a:solidFill>
                                    <a:srgbClr val="121520"/>
                                  </a:solidFill>
                                  <a:latin typeface="Cambria Math" panose="02040503050406030204" pitchFamily="18" charset="0"/>
                                </a:rPr>
                              </m:ctrlPr>
                            </m:eqArrPr>
                            <m:e>
                              <m:r>
                                <a:rPr lang="en-US" altLang="zh-CN" sz="5600" i="1">
                                  <a:solidFill>
                                    <a:srgbClr val="121520"/>
                                  </a:solidFill>
                                  <a:latin typeface="Cambria Math"/>
                                </a:rPr>
                                <m:t>[                                           ]</m:t>
                              </m:r>
                            </m:e>
                            <m:e>
                              <m:r>
                                <a:rPr lang="en-US" altLang="zh-CN" sz="5600" i="1">
                                  <a:solidFill>
                                    <a:srgbClr val="121520"/>
                                  </a:solidFill>
                                  <a:latin typeface="Cambria Math"/>
                                </a:rPr>
                                <m:t>[                                           ]</m:t>
                              </m:r>
                            </m:e>
                          </m:eqArr>
                        </m:e>
                      </m:d>
                    </m:oMath>
                  </m:oMathPara>
                </a14:m>
                <a:endParaRPr lang="en-US" altLang="zh-CN" sz="5600" i="1" dirty="0">
                  <a:solidFill>
                    <a:srgbClr val="121520"/>
                  </a:solidFill>
                  <a:latin typeface="Cambria Math"/>
                </a:endParaRPr>
              </a:p>
              <a:p>
                <a14:m>
                  <m:oMath xmlns:m="http://schemas.openxmlformats.org/officeDocument/2006/math">
                    <m:r>
                      <a:rPr lang="en-US" altLang="zh-CN" sz="5600" i="1">
                        <a:solidFill>
                          <a:srgbClr val="121520"/>
                        </a:solidFill>
                        <a:latin typeface="Cambria Math"/>
                      </a:rPr>
                      <m:t>𝐵𝑙𝑜𝑐𝑘𝑒𝑑</m:t>
                    </m:r>
                    <m:r>
                      <a:rPr lang="en-US" altLang="zh-CN" sz="5600" i="1">
                        <a:solidFill>
                          <a:srgbClr val="121520"/>
                        </a:solidFill>
                        <a:latin typeface="Cambria Math"/>
                      </a:rPr>
                      <m:t> </m:t>
                    </m:r>
                    <m:r>
                      <a:rPr lang="en-US" altLang="zh-CN" sz="5600" i="1">
                        <a:solidFill>
                          <a:srgbClr val="121520"/>
                        </a:solidFill>
                        <a:latin typeface="Cambria Math"/>
                      </a:rPr>
                      <m:t>𝑅𝑜𝑤</m:t>
                    </m:r>
                    <m:r>
                      <a:rPr lang="en-US" altLang="zh-CN" sz="5600" i="1">
                        <a:solidFill>
                          <a:srgbClr val="121520"/>
                        </a:solidFill>
                        <a:latin typeface="Cambria Math"/>
                      </a:rPr>
                      <m:t> </m:t>
                    </m:r>
                    <m:r>
                      <a:rPr lang="en-US" altLang="zh-CN" sz="5600" i="1">
                        <a:solidFill>
                          <a:srgbClr val="121520"/>
                        </a:solidFill>
                        <a:latin typeface="Cambria Math"/>
                      </a:rPr>
                      <m:t>𝑖𝑛𝑑𝑒𝑥</m:t>
                    </m:r>
                    <m:r>
                      <a:rPr lang="en-US" altLang="zh-CN" sz="5600">
                        <a:solidFill>
                          <a:srgbClr val="121520"/>
                        </a:solidFill>
                        <a:latin typeface="Cambria Math"/>
                      </a:rPr>
                      <m:t>=</m:t>
                    </m:r>
                  </m:oMath>
                </a14:m>
                <a:r>
                  <a:rPr lang="en-US" altLang="zh-CN" sz="5600" dirty="0">
                    <a:solidFill>
                      <a:srgbClr val="121520"/>
                    </a:solidFill>
                    <a:latin typeface="Cambria Math"/>
                  </a:rPr>
                  <a:t>[                                           ]</a:t>
                </a:r>
              </a:p>
              <a:p>
                <a:r>
                  <a:rPr lang="en-US" altLang="zh-CN" sz="5600" i="1" dirty="0">
                    <a:solidFill>
                      <a:srgbClr val="121520"/>
                    </a:solidFill>
                    <a:latin typeface="Cambria Math" panose="02040503050406030204" pitchFamily="18" charset="0"/>
                    <a:ea typeface="Cambria Math" panose="02040503050406030204" pitchFamily="18" charset="0"/>
                  </a:rPr>
                  <a:t>       Difference value </a:t>
                </a:r>
                <a:r>
                  <a:rPr lang="en-US" altLang="zh-CN" sz="5600" dirty="0">
                    <a:solidFill>
                      <a:srgbClr val="121520"/>
                    </a:solidFill>
                    <a:latin typeface="Cambria Math" panose="02040503050406030204" pitchFamily="18" charset="0"/>
                    <a:ea typeface="Cambria Math" panose="02040503050406030204" pitchFamily="18" charset="0"/>
                  </a:rPr>
                  <a:t>=[                                            ]</a:t>
                </a:r>
              </a:p>
              <a:p>
                <a:r>
                  <a:rPr lang="en-US" altLang="zh-CN" sz="5600" i="1" dirty="0">
                    <a:solidFill>
                      <a:srgbClr val="121520"/>
                    </a:solidFill>
                    <a:latin typeface="Cambria Math" panose="02040503050406030204" pitchFamily="18" charset="0"/>
                    <a:ea typeface="Cambria Math" panose="02040503050406030204" pitchFamily="18" charset="0"/>
                  </a:rPr>
                  <a:t>      Bit Flag </a:t>
                </a:r>
                <a:r>
                  <a:rPr lang="en-US" altLang="zh-CN" sz="5600" dirty="0">
                    <a:solidFill>
                      <a:srgbClr val="121520"/>
                    </a:solidFill>
                    <a:latin typeface="Cambria Math" panose="02040503050406030204" pitchFamily="18" charset="0"/>
                    <a:ea typeface="Cambria Math" panose="02040503050406030204" pitchFamily="18" charset="0"/>
                  </a:rPr>
                  <a:t>(flipped)=[                                            ]</a:t>
                </a:r>
              </a:p>
              <a:p>
                <a14:m>
                  <m:oMath xmlns:m="http://schemas.openxmlformats.org/officeDocument/2006/math">
                    <m:r>
                      <a:rPr lang="en-US" altLang="zh-CN" sz="5600" i="1">
                        <a:solidFill>
                          <a:srgbClr val="121520"/>
                        </a:solidFill>
                        <a:latin typeface="Cambria Math"/>
                      </a:rPr>
                      <m:t>𝐵𝑙𝑜𝑐𝑘𝑒𝑑</m:t>
                    </m:r>
                    <m:r>
                      <a:rPr lang="en-US" altLang="zh-CN" sz="5600" i="1">
                        <a:solidFill>
                          <a:srgbClr val="121520"/>
                        </a:solidFill>
                        <a:latin typeface="Cambria Math"/>
                      </a:rPr>
                      <m:t>  </m:t>
                    </m:r>
                    <m:r>
                      <a:rPr lang="en-US" altLang="zh-CN" sz="5600" i="1">
                        <a:solidFill>
                          <a:srgbClr val="121520"/>
                        </a:solidFill>
                        <a:latin typeface="Cambria Math"/>
                      </a:rPr>
                      <m:t>𝐶𝑜𝑙</m:t>
                    </m:r>
                    <m:r>
                      <a:rPr lang="en-US" altLang="zh-CN" sz="5600" i="1">
                        <a:solidFill>
                          <a:srgbClr val="121520"/>
                        </a:solidFill>
                        <a:latin typeface="Cambria Math"/>
                      </a:rPr>
                      <m:t> </m:t>
                    </m:r>
                    <m:r>
                      <a:rPr lang="en-US" altLang="zh-CN" sz="5600" i="1">
                        <a:solidFill>
                          <a:srgbClr val="121520"/>
                        </a:solidFill>
                        <a:latin typeface="Cambria Math"/>
                      </a:rPr>
                      <m:t>𝑖𝑛𝑑𝑒𝑥</m:t>
                    </m:r>
                    <m:r>
                      <a:rPr lang="en-US" altLang="zh-CN" sz="5600" i="1">
                        <a:solidFill>
                          <a:srgbClr val="121520"/>
                        </a:solidFill>
                        <a:latin typeface="Cambria Math"/>
                      </a:rPr>
                      <m:t>=</m:t>
                    </m:r>
                  </m:oMath>
                </a14:m>
                <a:r>
                  <a:rPr lang="en-US" altLang="zh-CN" sz="5600" dirty="0">
                    <a:solidFill>
                      <a:srgbClr val="121520"/>
                    </a:solidFill>
                    <a:latin typeface="Cambria Math"/>
                  </a:rPr>
                  <a:t>[                                           ]    </a:t>
                </a:r>
                <a:endParaRPr lang="en-US" altLang="zh-CN" sz="5600" i="1" dirty="0">
                  <a:solidFill>
                    <a:srgbClr val="121520"/>
                  </a:solidFill>
                  <a:latin typeface="Cambria Math"/>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560739" y="6233091"/>
                <a:ext cx="16014848" cy="5878340"/>
              </a:xfrm>
              <a:prstGeom prst="rect">
                <a:avLst/>
              </a:prstGeom>
              <a:blipFill>
                <a:blip r:embed="rId3"/>
                <a:stretch>
                  <a:fillRect b="-1344"/>
                </a:stretch>
              </a:blipFill>
              <a:ln>
                <a:solidFill>
                  <a:schemeClr val="tx1"/>
                </a:solidFill>
              </a:ln>
            </p:spPr>
            <p:txBody>
              <a:bodyPr/>
              <a:lstStyle/>
              <a:p>
                <a:r>
                  <a:rPr lang="zh-CN" altLang="en-US">
                    <a:noFill/>
                  </a:rPr>
                  <a:t> </a:t>
                </a:r>
              </a:p>
            </p:txBody>
          </p:sp>
        </mc:Fallback>
      </mc:AlternateContent>
      <p:sp>
        <p:nvSpPr>
          <p:cNvPr id="17" name="TextBox 9"/>
          <p:cNvSpPr txBox="1">
            <a:spLocks noChangeArrowheads="1"/>
          </p:cNvSpPr>
          <p:nvPr/>
        </p:nvSpPr>
        <p:spPr bwMode="auto">
          <a:xfrm>
            <a:off x="8428019" y="12434983"/>
            <a:ext cx="818144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0"/>
              </a:spcBef>
              <a:buFontTx/>
              <a:buNone/>
              <a:defRPr sz="2000">
                <a:solidFill>
                  <a:srgbClr val="0070C0"/>
                </a:solidFill>
                <a:latin typeface="Arial" charset="0"/>
                <a:cs typeface="Arial" charset="0"/>
              </a:defRPr>
            </a:lvl1pPr>
            <a:lvl2pPr marL="742950" indent="-285750" eaLnBrk="0" hangingPunct="0">
              <a:spcBef>
                <a:spcPct val="20000"/>
              </a:spcBef>
              <a:buFont typeface="Arial" charset="0"/>
              <a:buChar char="–"/>
              <a:defRPr sz="2000">
                <a:latin typeface="Arial" charset="0"/>
                <a:cs typeface="Arial" charset="0"/>
              </a:defRPr>
            </a:lvl2pPr>
            <a:lvl3pPr marL="1143000" indent="-228600" eaLnBrk="0" hangingPunct="0">
              <a:spcBef>
                <a:spcPct val="20000"/>
              </a:spcBef>
              <a:buFont typeface="Arial" charset="0"/>
              <a:buChar char="•"/>
              <a:defRPr>
                <a:latin typeface="Arial" charset="0"/>
                <a:cs typeface="Arial" charset="0"/>
              </a:defRPr>
            </a:lvl3pPr>
            <a:lvl4pPr marL="1600200" indent="-228600" eaLnBrk="0" hangingPunct="0">
              <a:spcBef>
                <a:spcPct val="20000"/>
              </a:spcBef>
              <a:buFont typeface="Arial" charset="0"/>
              <a:buChar char="–"/>
              <a:defRPr sz="1400">
                <a:latin typeface="Arial" charset="0"/>
                <a:cs typeface="Arial" charset="0"/>
              </a:defRPr>
            </a:lvl4pPr>
            <a:lvl5pPr marL="2057400" indent="-228600" eaLnBrk="0" hangingPunct="0">
              <a:spcBef>
                <a:spcPct val="20000"/>
              </a:spcBef>
              <a:buFont typeface="Arial" charset="0"/>
              <a:buChar char="»"/>
              <a:defRPr sz="1000">
                <a:latin typeface="Arial" charset="0"/>
                <a:cs typeface="Arial" charset="0"/>
              </a:defRPr>
            </a:lvl5pPr>
            <a:lvl6pPr marL="2514600" indent="-228600" eaLnBrk="0" fontAlgn="base" hangingPunct="0">
              <a:spcBef>
                <a:spcPct val="20000"/>
              </a:spcBef>
              <a:spcAft>
                <a:spcPct val="0"/>
              </a:spcAft>
              <a:buFont typeface="Arial" charset="0"/>
              <a:buChar char="»"/>
              <a:defRPr sz="1000">
                <a:latin typeface="Arial" charset="0"/>
                <a:cs typeface="Arial" charset="0"/>
              </a:defRPr>
            </a:lvl6pPr>
            <a:lvl7pPr marL="2971800" indent="-228600" eaLnBrk="0" fontAlgn="base" hangingPunct="0">
              <a:spcBef>
                <a:spcPct val="20000"/>
              </a:spcBef>
              <a:spcAft>
                <a:spcPct val="0"/>
              </a:spcAft>
              <a:buFont typeface="Arial" charset="0"/>
              <a:buChar char="»"/>
              <a:defRPr sz="1000">
                <a:latin typeface="Arial" charset="0"/>
                <a:cs typeface="Arial" charset="0"/>
              </a:defRPr>
            </a:lvl7pPr>
            <a:lvl8pPr marL="3429000" indent="-228600" eaLnBrk="0" fontAlgn="base" hangingPunct="0">
              <a:spcBef>
                <a:spcPct val="20000"/>
              </a:spcBef>
              <a:spcAft>
                <a:spcPct val="0"/>
              </a:spcAft>
              <a:buFont typeface="Arial" charset="0"/>
              <a:buChar char="»"/>
              <a:defRPr sz="1000">
                <a:latin typeface="Arial" charset="0"/>
                <a:cs typeface="Arial" charset="0"/>
              </a:defRPr>
            </a:lvl8pPr>
            <a:lvl9pPr marL="3886200" indent="-228600" eaLnBrk="0" fontAlgn="base" hangingPunct="0">
              <a:spcBef>
                <a:spcPct val="20000"/>
              </a:spcBef>
              <a:spcAft>
                <a:spcPct val="0"/>
              </a:spcAft>
              <a:buFont typeface="Arial" charset="0"/>
              <a:buChar char="»"/>
              <a:defRPr sz="1000">
                <a:latin typeface="Arial" charset="0"/>
                <a:cs typeface="Arial" charset="0"/>
              </a:defRPr>
            </a:lvl9pPr>
          </a:lstStyle>
          <a:p>
            <a:r>
              <a:rPr lang="en-US" altLang="zh-CN" sz="4000" dirty="0">
                <a:latin typeface="Times New Roman" panose="02020603050405020304" pitchFamily="18" charset="0"/>
                <a:cs typeface="Times New Roman" panose="02020603050405020304" pitchFamily="18" charset="0"/>
              </a:rPr>
              <a:t>BCCOO format  block size 2x2</a:t>
            </a:r>
          </a:p>
        </p:txBody>
      </p:sp>
      <p:cxnSp>
        <p:nvCxnSpPr>
          <p:cNvPr id="18" name="直接连接符 17"/>
          <p:cNvCxnSpPr/>
          <p:nvPr/>
        </p:nvCxnSpPr>
        <p:spPr>
          <a:xfrm>
            <a:off x="8593187" y="4168429"/>
            <a:ext cx="8640960"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0753427" y="2488676"/>
            <a:ext cx="0" cy="335951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3057683" y="2488678"/>
            <a:ext cx="0" cy="335951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5217923" y="2488678"/>
            <a:ext cx="0" cy="335951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1754893" y="6399391"/>
            <a:ext cx="1236236" cy="1815882"/>
          </a:xfrm>
          <a:prstGeom prst="rect">
            <a:avLst/>
          </a:prstGeom>
          <a:noFill/>
        </p:spPr>
        <p:txBody>
          <a:bodyPr wrap="none" rtlCol="0">
            <a:spAutoFit/>
          </a:bodyPr>
          <a:lstStyle/>
          <a:p>
            <a:r>
              <a:rPr lang="en-US" altLang="zh-CN" sz="5600" dirty="0">
                <a:solidFill>
                  <a:srgbClr val="121520"/>
                </a:solidFill>
              </a:rPr>
              <a:t>3  0</a:t>
            </a:r>
          </a:p>
          <a:p>
            <a:r>
              <a:rPr lang="en-US" altLang="zh-CN" sz="5600" dirty="0">
                <a:solidFill>
                  <a:srgbClr val="121520"/>
                </a:solidFill>
              </a:rPr>
              <a:t>5  1</a:t>
            </a:r>
            <a:endParaRPr lang="zh-CN" altLang="en-US" sz="5600" dirty="0">
              <a:solidFill>
                <a:srgbClr val="121520"/>
              </a:solidFill>
            </a:endParaRPr>
          </a:p>
        </p:txBody>
      </p:sp>
      <p:sp>
        <p:nvSpPr>
          <p:cNvPr id="23" name="TextBox 22"/>
          <p:cNvSpPr txBox="1"/>
          <p:nvPr/>
        </p:nvSpPr>
        <p:spPr>
          <a:xfrm>
            <a:off x="12178851" y="8393648"/>
            <a:ext cx="548548" cy="954107"/>
          </a:xfrm>
          <a:prstGeom prst="rect">
            <a:avLst/>
          </a:prstGeom>
          <a:noFill/>
        </p:spPr>
        <p:txBody>
          <a:bodyPr wrap="none" rtlCol="0">
            <a:spAutoFit/>
          </a:bodyPr>
          <a:lstStyle/>
          <a:p>
            <a:r>
              <a:rPr lang="en-US" altLang="zh-CN" sz="5600" dirty="0">
                <a:solidFill>
                  <a:srgbClr val="121520"/>
                </a:solidFill>
              </a:rPr>
              <a:t>0</a:t>
            </a:r>
            <a:endParaRPr lang="zh-CN" altLang="en-US" sz="5600" dirty="0">
              <a:solidFill>
                <a:srgbClr val="121520"/>
              </a:solidFill>
            </a:endParaRPr>
          </a:p>
        </p:txBody>
      </p:sp>
      <p:sp>
        <p:nvSpPr>
          <p:cNvPr id="24" name="TextBox 23"/>
          <p:cNvSpPr txBox="1"/>
          <p:nvPr/>
        </p:nvSpPr>
        <p:spPr>
          <a:xfrm>
            <a:off x="12178851" y="10950208"/>
            <a:ext cx="548548" cy="954107"/>
          </a:xfrm>
          <a:prstGeom prst="rect">
            <a:avLst/>
          </a:prstGeom>
          <a:noFill/>
        </p:spPr>
        <p:txBody>
          <a:bodyPr wrap="none" rtlCol="0">
            <a:spAutoFit/>
          </a:bodyPr>
          <a:lstStyle/>
          <a:p>
            <a:r>
              <a:rPr lang="en-US" altLang="zh-CN" sz="5600" dirty="0">
                <a:solidFill>
                  <a:srgbClr val="121520"/>
                </a:solidFill>
              </a:rPr>
              <a:t>1</a:t>
            </a:r>
            <a:endParaRPr lang="zh-CN" altLang="en-US" sz="5600" dirty="0">
              <a:solidFill>
                <a:srgbClr val="121520"/>
              </a:solidFill>
            </a:endParaRPr>
          </a:p>
        </p:txBody>
      </p:sp>
      <p:sp>
        <p:nvSpPr>
          <p:cNvPr id="25" name="TextBox 24"/>
          <p:cNvSpPr txBox="1"/>
          <p:nvPr/>
        </p:nvSpPr>
        <p:spPr>
          <a:xfrm>
            <a:off x="13201699" y="6399391"/>
            <a:ext cx="1236236" cy="1815882"/>
          </a:xfrm>
          <a:prstGeom prst="rect">
            <a:avLst/>
          </a:prstGeom>
          <a:noFill/>
        </p:spPr>
        <p:txBody>
          <a:bodyPr wrap="none" rtlCol="0">
            <a:spAutoFit/>
          </a:bodyPr>
          <a:lstStyle/>
          <a:p>
            <a:r>
              <a:rPr lang="en-US" altLang="zh-CN" sz="5600" dirty="0">
                <a:solidFill>
                  <a:srgbClr val="121520"/>
                </a:solidFill>
              </a:rPr>
              <a:t>6  9</a:t>
            </a:r>
          </a:p>
          <a:p>
            <a:r>
              <a:rPr lang="en-US" altLang="zh-CN" sz="5600" dirty="0">
                <a:solidFill>
                  <a:srgbClr val="121520"/>
                </a:solidFill>
              </a:rPr>
              <a:t>4  0</a:t>
            </a:r>
            <a:endParaRPr lang="zh-CN" altLang="en-US" sz="5600" dirty="0">
              <a:solidFill>
                <a:srgbClr val="121520"/>
              </a:solidFill>
            </a:endParaRPr>
          </a:p>
        </p:txBody>
      </p:sp>
      <p:sp>
        <p:nvSpPr>
          <p:cNvPr id="26" name="TextBox 25"/>
          <p:cNvSpPr txBox="1"/>
          <p:nvPr/>
        </p:nvSpPr>
        <p:spPr>
          <a:xfrm>
            <a:off x="13633747" y="8393648"/>
            <a:ext cx="548548" cy="954107"/>
          </a:xfrm>
          <a:prstGeom prst="rect">
            <a:avLst/>
          </a:prstGeom>
          <a:noFill/>
        </p:spPr>
        <p:txBody>
          <a:bodyPr wrap="none" rtlCol="0">
            <a:spAutoFit/>
          </a:bodyPr>
          <a:lstStyle/>
          <a:p>
            <a:r>
              <a:rPr lang="en-US" altLang="zh-CN" sz="5600" dirty="0">
                <a:solidFill>
                  <a:srgbClr val="121520"/>
                </a:solidFill>
              </a:rPr>
              <a:t>0</a:t>
            </a:r>
            <a:endParaRPr lang="zh-CN" altLang="en-US" sz="5600" dirty="0">
              <a:solidFill>
                <a:srgbClr val="121520"/>
              </a:solidFill>
            </a:endParaRPr>
          </a:p>
        </p:txBody>
      </p:sp>
      <p:sp>
        <p:nvSpPr>
          <p:cNvPr id="27" name="TextBox 26"/>
          <p:cNvSpPr txBox="1"/>
          <p:nvPr/>
        </p:nvSpPr>
        <p:spPr>
          <a:xfrm>
            <a:off x="13633747" y="10950208"/>
            <a:ext cx="548548" cy="954107"/>
          </a:xfrm>
          <a:prstGeom prst="rect">
            <a:avLst/>
          </a:prstGeom>
          <a:noFill/>
        </p:spPr>
        <p:txBody>
          <a:bodyPr wrap="none" rtlCol="0">
            <a:spAutoFit/>
          </a:bodyPr>
          <a:lstStyle/>
          <a:p>
            <a:r>
              <a:rPr lang="en-US" altLang="zh-CN" sz="5600" dirty="0">
                <a:solidFill>
                  <a:srgbClr val="121520"/>
                </a:solidFill>
              </a:rPr>
              <a:t>3</a:t>
            </a:r>
            <a:endParaRPr lang="zh-CN" altLang="en-US" sz="5600" dirty="0">
              <a:solidFill>
                <a:srgbClr val="121520"/>
              </a:solidFill>
            </a:endParaRPr>
          </a:p>
        </p:txBody>
      </p:sp>
      <p:sp>
        <p:nvSpPr>
          <p:cNvPr id="28" name="TextBox 27"/>
          <p:cNvSpPr txBox="1"/>
          <p:nvPr/>
        </p:nvSpPr>
        <p:spPr>
          <a:xfrm>
            <a:off x="14641859" y="6408941"/>
            <a:ext cx="1236236" cy="1815882"/>
          </a:xfrm>
          <a:prstGeom prst="rect">
            <a:avLst/>
          </a:prstGeom>
          <a:noFill/>
        </p:spPr>
        <p:txBody>
          <a:bodyPr wrap="none" rtlCol="0">
            <a:spAutoFit/>
          </a:bodyPr>
          <a:lstStyle/>
          <a:p>
            <a:r>
              <a:rPr lang="en-US" altLang="zh-CN" sz="5600" dirty="0">
                <a:solidFill>
                  <a:srgbClr val="121520"/>
                </a:solidFill>
              </a:rPr>
              <a:t>0  0</a:t>
            </a:r>
          </a:p>
          <a:p>
            <a:r>
              <a:rPr lang="en-US" altLang="zh-CN" sz="5600" dirty="0">
                <a:solidFill>
                  <a:srgbClr val="121520"/>
                </a:solidFill>
              </a:rPr>
              <a:t>4  7</a:t>
            </a:r>
            <a:endParaRPr lang="zh-CN" altLang="en-US" sz="5600" dirty="0">
              <a:solidFill>
                <a:srgbClr val="121520"/>
              </a:solidFill>
            </a:endParaRPr>
          </a:p>
        </p:txBody>
      </p:sp>
      <p:sp>
        <p:nvSpPr>
          <p:cNvPr id="29" name="TextBox 28"/>
          <p:cNvSpPr txBox="1"/>
          <p:nvPr/>
        </p:nvSpPr>
        <p:spPr>
          <a:xfrm>
            <a:off x="15938003" y="6399391"/>
            <a:ext cx="1236236" cy="1815882"/>
          </a:xfrm>
          <a:prstGeom prst="rect">
            <a:avLst/>
          </a:prstGeom>
          <a:noFill/>
        </p:spPr>
        <p:txBody>
          <a:bodyPr wrap="none" rtlCol="0">
            <a:spAutoFit/>
          </a:bodyPr>
          <a:lstStyle/>
          <a:p>
            <a:r>
              <a:rPr lang="en-US" altLang="zh-CN" sz="5600" dirty="0">
                <a:solidFill>
                  <a:srgbClr val="121520"/>
                </a:solidFill>
              </a:rPr>
              <a:t>7  2</a:t>
            </a:r>
          </a:p>
          <a:p>
            <a:r>
              <a:rPr lang="en-US" altLang="zh-CN" sz="5600" dirty="0">
                <a:solidFill>
                  <a:srgbClr val="121520"/>
                </a:solidFill>
              </a:rPr>
              <a:t>1  3</a:t>
            </a:r>
            <a:endParaRPr lang="zh-CN" altLang="en-US" sz="5600" dirty="0">
              <a:solidFill>
                <a:srgbClr val="121520"/>
              </a:solidFill>
            </a:endParaRPr>
          </a:p>
        </p:txBody>
      </p:sp>
      <p:sp>
        <p:nvSpPr>
          <p:cNvPr id="30" name="TextBox 29"/>
          <p:cNvSpPr txBox="1"/>
          <p:nvPr/>
        </p:nvSpPr>
        <p:spPr>
          <a:xfrm>
            <a:off x="17391009" y="6374435"/>
            <a:ext cx="1236236" cy="1815882"/>
          </a:xfrm>
          <a:prstGeom prst="rect">
            <a:avLst/>
          </a:prstGeom>
          <a:noFill/>
        </p:spPr>
        <p:txBody>
          <a:bodyPr wrap="none" rtlCol="0">
            <a:spAutoFit/>
          </a:bodyPr>
          <a:lstStyle/>
          <a:p>
            <a:r>
              <a:rPr lang="en-US" altLang="zh-CN" sz="5600" dirty="0">
                <a:solidFill>
                  <a:srgbClr val="121520"/>
                </a:solidFill>
              </a:rPr>
              <a:t>3  5</a:t>
            </a:r>
          </a:p>
          <a:p>
            <a:r>
              <a:rPr lang="en-US" altLang="zh-CN" sz="5600" dirty="0">
                <a:solidFill>
                  <a:srgbClr val="121520"/>
                </a:solidFill>
              </a:rPr>
              <a:t>8  4</a:t>
            </a:r>
            <a:endParaRPr lang="zh-CN" altLang="en-US" sz="5600" dirty="0">
              <a:solidFill>
                <a:srgbClr val="121520"/>
              </a:solidFill>
            </a:endParaRPr>
          </a:p>
        </p:txBody>
      </p:sp>
      <p:sp>
        <p:nvSpPr>
          <p:cNvPr id="31" name="TextBox 30"/>
          <p:cNvSpPr txBox="1"/>
          <p:nvPr/>
        </p:nvSpPr>
        <p:spPr>
          <a:xfrm>
            <a:off x="15059171" y="8393648"/>
            <a:ext cx="548548" cy="954107"/>
          </a:xfrm>
          <a:prstGeom prst="rect">
            <a:avLst/>
          </a:prstGeom>
          <a:noFill/>
        </p:spPr>
        <p:txBody>
          <a:bodyPr wrap="none" rtlCol="0">
            <a:spAutoFit/>
          </a:bodyPr>
          <a:lstStyle/>
          <a:p>
            <a:r>
              <a:rPr lang="en-US" altLang="zh-CN" sz="5600" dirty="0">
                <a:solidFill>
                  <a:srgbClr val="121520"/>
                </a:solidFill>
              </a:rPr>
              <a:t>1</a:t>
            </a:r>
            <a:endParaRPr lang="zh-CN" altLang="en-US" sz="5600" dirty="0">
              <a:solidFill>
                <a:srgbClr val="121520"/>
              </a:solidFill>
            </a:endParaRPr>
          </a:p>
        </p:txBody>
      </p:sp>
      <p:sp>
        <p:nvSpPr>
          <p:cNvPr id="32" name="TextBox 31"/>
          <p:cNvSpPr txBox="1"/>
          <p:nvPr/>
        </p:nvSpPr>
        <p:spPr>
          <a:xfrm>
            <a:off x="15059171" y="10950208"/>
            <a:ext cx="548548" cy="954107"/>
          </a:xfrm>
          <a:prstGeom prst="rect">
            <a:avLst/>
          </a:prstGeom>
          <a:noFill/>
        </p:spPr>
        <p:txBody>
          <a:bodyPr wrap="none" rtlCol="0">
            <a:spAutoFit/>
          </a:bodyPr>
          <a:lstStyle/>
          <a:p>
            <a:r>
              <a:rPr lang="en-US" altLang="zh-CN" sz="5600" dirty="0">
                <a:solidFill>
                  <a:srgbClr val="121520"/>
                </a:solidFill>
              </a:rPr>
              <a:t>0</a:t>
            </a:r>
            <a:endParaRPr lang="zh-CN" altLang="en-US" sz="5600" dirty="0">
              <a:solidFill>
                <a:srgbClr val="121520"/>
              </a:solidFill>
            </a:endParaRPr>
          </a:p>
        </p:txBody>
      </p:sp>
      <p:sp>
        <p:nvSpPr>
          <p:cNvPr id="33" name="TextBox 32"/>
          <p:cNvSpPr txBox="1"/>
          <p:nvPr/>
        </p:nvSpPr>
        <p:spPr>
          <a:xfrm>
            <a:off x="16370051" y="8393648"/>
            <a:ext cx="548548" cy="954107"/>
          </a:xfrm>
          <a:prstGeom prst="rect">
            <a:avLst/>
          </a:prstGeom>
          <a:noFill/>
        </p:spPr>
        <p:txBody>
          <a:bodyPr wrap="none" rtlCol="0">
            <a:spAutoFit/>
          </a:bodyPr>
          <a:lstStyle/>
          <a:p>
            <a:r>
              <a:rPr lang="en-US" altLang="zh-CN" sz="5600" dirty="0">
                <a:solidFill>
                  <a:srgbClr val="121520"/>
                </a:solidFill>
              </a:rPr>
              <a:t>1</a:t>
            </a:r>
            <a:endParaRPr lang="zh-CN" altLang="en-US" sz="5600" dirty="0">
              <a:solidFill>
                <a:srgbClr val="121520"/>
              </a:solidFill>
            </a:endParaRPr>
          </a:p>
        </p:txBody>
      </p:sp>
      <p:sp>
        <p:nvSpPr>
          <p:cNvPr id="34" name="TextBox 33"/>
          <p:cNvSpPr txBox="1"/>
          <p:nvPr/>
        </p:nvSpPr>
        <p:spPr>
          <a:xfrm>
            <a:off x="16370051" y="10950208"/>
            <a:ext cx="548548" cy="954107"/>
          </a:xfrm>
          <a:prstGeom prst="rect">
            <a:avLst/>
          </a:prstGeom>
          <a:noFill/>
        </p:spPr>
        <p:txBody>
          <a:bodyPr wrap="none" rtlCol="0">
            <a:spAutoFit/>
          </a:bodyPr>
          <a:lstStyle/>
          <a:p>
            <a:r>
              <a:rPr lang="en-US" altLang="zh-CN" sz="5600" dirty="0">
                <a:solidFill>
                  <a:srgbClr val="121520"/>
                </a:solidFill>
              </a:rPr>
              <a:t>2</a:t>
            </a:r>
            <a:endParaRPr lang="zh-CN" altLang="en-US" sz="5600" dirty="0">
              <a:solidFill>
                <a:srgbClr val="121520"/>
              </a:solidFill>
            </a:endParaRPr>
          </a:p>
        </p:txBody>
      </p:sp>
      <p:sp>
        <p:nvSpPr>
          <p:cNvPr id="35" name="TextBox 34"/>
          <p:cNvSpPr txBox="1"/>
          <p:nvPr/>
        </p:nvSpPr>
        <p:spPr>
          <a:xfrm>
            <a:off x="17795475" y="8393648"/>
            <a:ext cx="548548" cy="954107"/>
          </a:xfrm>
          <a:prstGeom prst="rect">
            <a:avLst/>
          </a:prstGeom>
          <a:noFill/>
        </p:spPr>
        <p:txBody>
          <a:bodyPr wrap="none" rtlCol="0">
            <a:spAutoFit/>
          </a:bodyPr>
          <a:lstStyle/>
          <a:p>
            <a:r>
              <a:rPr lang="en-US" altLang="zh-CN" sz="5600" dirty="0">
                <a:solidFill>
                  <a:srgbClr val="121520"/>
                </a:solidFill>
              </a:rPr>
              <a:t>1</a:t>
            </a:r>
            <a:endParaRPr lang="zh-CN" altLang="en-US" sz="5600" dirty="0">
              <a:solidFill>
                <a:srgbClr val="121520"/>
              </a:solidFill>
            </a:endParaRPr>
          </a:p>
        </p:txBody>
      </p:sp>
      <p:sp>
        <p:nvSpPr>
          <p:cNvPr id="36" name="TextBox 35"/>
          <p:cNvSpPr txBox="1"/>
          <p:nvPr/>
        </p:nvSpPr>
        <p:spPr>
          <a:xfrm>
            <a:off x="17795475" y="10950208"/>
            <a:ext cx="548548" cy="954107"/>
          </a:xfrm>
          <a:prstGeom prst="rect">
            <a:avLst/>
          </a:prstGeom>
          <a:noFill/>
        </p:spPr>
        <p:txBody>
          <a:bodyPr wrap="none" rtlCol="0">
            <a:spAutoFit/>
          </a:bodyPr>
          <a:lstStyle/>
          <a:p>
            <a:r>
              <a:rPr lang="en-US" altLang="zh-CN" sz="5600" dirty="0">
                <a:solidFill>
                  <a:srgbClr val="121520"/>
                </a:solidFill>
              </a:rPr>
              <a:t>3</a:t>
            </a:r>
            <a:endParaRPr lang="zh-CN" altLang="en-US" sz="5600" dirty="0">
              <a:solidFill>
                <a:srgbClr val="121520"/>
              </a:solidFill>
            </a:endParaRPr>
          </a:p>
        </p:txBody>
      </p:sp>
      <mc:AlternateContent xmlns:mc="http://schemas.openxmlformats.org/markup-compatibility/2006" xmlns:a14="http://schemas.microsoft.com/office/drawing/2010/main">
        <mc:Choice Requires="a14">
          <p:sp>
            <p:nvSpPr>
              <p:cNvPr id="37" name="TextBox 36"/>
              <p:cNvSpPr txBox="1"/>
              <p:nvPr/>
            </p:nvSpPr>
            <p:spPr>
              <a:xfrm>
                <a:off x="6898637" y="2488675"/>
                <a:ext cx="10557441" cy="3267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5600" i="1" smtClean="0">
                          <a:solidFill>
                            <a:srgbClr val="121520"/>
                          </a:solidFill>
                          <a:latin typeface="Cambria Math"/>
                        </a:rPr>
                        <m:t>𝐴</m:t>
                      </m:r>
                      <m:r>
                        <a:rPr lang="en-US" altLang="zh-CN" sz="5600" i="1" smtClean="0">
                          <a:solidFill>
                            <a:srgbClr val="121520"/>
                          </a:solidFill>
                          <a:latin typeface="Cambria Math"/>
                        </a:rPr>
                        <m:t>=</m:t>
                      </m:r>
                      <m:d>
                        <m:dPr>
                          <m:begChr m:val="["/>
                          <m:endChr m:val="]"/>
                          <m:ctrlPr>
                            <a:rPr lang="en-US" altLang="zh-CN" sz="5600" i="1">
                              <a:solidFill>
                                <a:srgbClr val="121520"/>
                              </a:solidFill>
                              <a:latin typeface="Cambria Math" panose="02040503050406030204" pitchFamily="18" charset="0"/>
                            </a:rPr>
                          </m:ctrlPr>
                        </m:dPr>
                        <m:e>
                          <m:m>
                            <m:mPr>
                              <m:mcs>
                                <m:mc>
                                  <m:mcPr>
                                    <m:count m:val="8"/>
                                    <m:mcJc m:val="center"/>
                                  </m:mcPr>
                                </m:mc>
                              </m:mcs>
                              <m:ctrlPr>
                                <a:rPr lang="en-US" altLang="zh-CN" sz="5600" i="1">
                                  <a:solidFill>
                                    <a:srgbClr val="121520"/>
                                  </a:solidFill>
                                  <a:latin typeface="Cambria Math" panose="02040503050406030204" pitchFamily="18" charset="0"/>
                                </a:rPr>
                              </m:ctrlPr>
                            </m:mPr>
                            <m:mr>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3</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6</m:t>
                                </m:r>
                              </m:e>
                              <m:e>
                                <m:r>
                                  <a:rPr lang="en-US" altLang="zh-CN" sz="5600" i="1">
                                    <a:solidFill>
                                      <a:srgbClr val="121520"/>
                                    </a:solidFill>
                                    <a:latin typeface="Cambria Math"/>
                                  </a:rPr>
                                  <m:t>9</m:t>
                                </m:r>
                              </m:e>
                            </m:mr>
                            <m:mr>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5</m:t>
                                </m:r>
                              </m:e>
                              <m:e>
                                <m:r>
                                  <a:rPr lang="en-US" altLang="zh-CN" sz="5600" i="1">
                                    <a:solidFill>
                                      <a:srgbClr val="121520"/>
                                    </a:solidFill>
                                    <a:latin typeface="Cambria Math"/>
                                  </a:rPr>
                                  <m:t>1</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4</m:t>
                                </m:r>
                              </m:e>
                              <m:e>
                                <m:r>
                                  <a:rPr lang="en-US" altLang="zh-CN" sz="5600" i="1">
                                    <a:solidFill>
                                      <a:srgbClr val="121520"/>
                                    </a:solidFill>
                                    <a:latin typeface="Cambria Math"/>
                                  </a:rPr>
                                  <m:t>0</m:t>
                                </m:r>
                              </m:e>
                            </m:mr>
                            <m:mr>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7</m:t>
                                </m:r>
                              </m:e>
                              <m:e>
                                <m:r>
                                  <a:rPr lang="en-US" altLang="zh-CN" sz="5600" i="1">
                                    <a:solidFill>
                                      <a:srgbClr val="121520"/>
                                    </a:solidFill>
                                    <a:latin typeface="Cambria Math"/>
                                  </a:rPr>
                                  <m:t>2</m:t>
                                </m:r>
                              </m:e>
                              <m:e>
                                <m:r>
                                  <a:rPr lang="en-US" altLang="zh-CN" sz="5600" i="1">
                                    <a:solidFill>
                                      <a:srgbClr val="121520"/>
                                    </a:solidFill>
                                    <a:latin typeface="Cambria Math"/>
                                  </a:rPr>
                                  <m:t>3</m:t>
                                </m:r>
                              </m:e>
                              <m:e>
                                <m:r>
                                  <a:rPr lang="en-US" altLang="zh-CN" sz="5600" i="1">
                                    <a:solidFill>
                                      <a:srgbClr val="121520"/>
                                    </a:solidFill>
                                    <a:latin typeface="Cambria Math"/>
                                  </a:rPr>
                                  <m:t>5</m:t>
                                </m:r>
                              </m:e>
                            </m:mr>
                            <m:mr>
                              <m:e>
                                <m:r>
                                  <a:rPr lang="en-US" altLang="zh-CN" sz="5600" i="1">
                                    <a:solidFill>
                                      <a:srgbClr val="121520"/>
                                    </a:solidFill>
                                    <a:latin typeface="Cambria Math"/>
                                  </a:rPr>
                                  <m:t>4</m:t>
                                </m:r>
                              </m:e>
                              <m:e>
                                <m:r>
                                  <a:rPr lang="en-US" altLang="zh-CN" sz="5600" i="1">
                                    <a:solidFill>
                                      <a:srgbClr val="121520"/>
                                    </a:solidFill>
                                    <a:latin typeface="Cambria Math"/>
                                  </a:rPr>
                                  <m:t>7</m:t>
                                </m:r>
                              </m:e>
                              <m:e>
                                <m:r>
                                  <a:rPr lang="en-US" altLang="zh-CN" sz="5600" i="1">
                                    <a:solidFill>
                                      <a:srgbClr val="121520"/>
                                    </a:solidFill>
                                    <a:latin typeface="Cambria Math"/>
                                  </a:rPr>
                                  <m:t>0</m:t>
                                </m:r>
                              </m:e>
                              <m:e>
                                <m:r>
                                  <a:rPr lang="en-US" altLang="zh-CN" sz="5600" i="1">
                                    <a:solidFill>
                                      <a:srgbClr val="121520"/>
                                    </a:solidFill>
                                    <a:latin typeface="Cambria Math"/>
                                  </a:rPr>
                                  <m:t>0</m:t>
                                </m:r>
                              </m:e>
                              <m:e>
                                <m:r>
                                  <a:rPr lang="en-US" altLang="zh-CN" sz="5600" i="1">
                                    <a:solidFill>
                                      <a:srgbClr val="121520"/>
                                    </a:solidFill>
                                    <a:latin typeface="Cambria Math"/>
                                  </a:rPr>
                                  <m:t>1</m:t>
                                </m:r>
                              </m:e>
                              <m:e>
                                <m:r>
                                  <a:rPr lang="en-US" altLang="zh-CN" sz="5600" i="1">
                                    <a:solidFill>
                                      <a:srgbClr val="121520"/>
                                    </a:solidFill>
                                    <a:latin typeface="Cambria Math"/>
                                  </a:rPr>
                                  <m:t>3</m:t>
                                </m:r>
                              </m:e>
                              <m:e>
                                <m:r>
                                  <a:rPr lang="en-US" altLang="zh-CN" sz="5600" i="1">
                                    <a:solidFill>
                                      <a:srgbClr val="121520"/>
                                    </a:solidFill>
                                    <a:latin typeface="Cambria Math"/>
                                  </a:rPr>
                                  <m:t>8</m:t>
                                </m:r>
                              </m:e>
                              <m:e>
                                <m:r>
                                  <a:rPr lang="en-US" altLang="zh-CN" sz="5600" i="1">
                                    <a:solidFill>
                                      <a:srgbClr val="121520"/>
                                    </a:solidFill>
                                    <a:latin typeface="Cambria Math"/>
                                  </a:rPr>
                                  <m:t>4</m:t>
                                </m:r>
                              </m:e>
                            </m:mr>
                          </m:m>
                        </m:e>
                      </m:d>
                    </m:oMath>
                  </m:oMathPara>
                </a14:m>
                <a:endParaRPr lang="zh-CN" altLang="en-US" sz="5600" dirty="0">
                  <a:solidFill>
                    <a:srgbClr val="121520"/>
                  </a:solidFill>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6898637" y="2488675"/>
                <a:ext cx="10557441" cy="3267176"/>
              </a:xfrm>
              <a:prstGeom prst="rect">
                <a:avLst/>
              </a:prstGeom>
              <a:blipFill>
                <a:blip r:embed="rId4"/>
                <a:stretch>
                  <a:fillRect/>
                </a:stretch>
              </a:blipFill>
            </p:spPr>
            <p:txBody>
              <a:bodyPr/>
              <a:lstStyle/>
              <a:p>
                <a:r>
                  <a:rPr lang="zh-CN" altLang="en-US">
                    <a:noFill/>
                  </a:rPr>
                  <a:t> </a:t>
                </a:r>
              </a:p>
            </p:txBody>
          </p:sp>
        </mc:Fallback>
      </mc:AlternateContent>
      <p:sp>
        <p:nvSpPr>
          <p:cNvPr id="38" name="TextBox 37"/>
          <p:cNvSpPr txBox="1"/>
          <p:nvPr/>
        </p:nvSpPr>
        <p:spPr>
          <a:xfrm>
            <a:off x="12193588" y="9239562"/>
            <a:ext cx="6298519" cy="954107"/>
          </a:xfrm>
          <a:prstGeom prst="rect">
            <a:avLst/>
          </a:prstGeom>
          <a:noFill/>
        </p:spPr>
        <p:txBody>
          <a:bodyPr wrap="none" rtlCol="0">
            <a:spAutoFit/>
          </a:bodyPr>
          <a:lstStyle/>
          <a:p>
            <a:r>
              <a:rPr lang="en-US" altLang="zh-CN" sz="5600" dirty="0">
                <a:solidFill>
                  <a:srgbClr val="00B050"/>
                </a:solidFill>
                <a:latin typeface="Cambria Math" panose="02040503050406030204" pitchFamily="18" charset="0"/>
                <a:ea typeface="Cambria Math" panose="02040503050406030204" pitchFamily="18" charset="0"/>
              </a:rPr>
              <a:t>0      1       0      0       1</a:t>
            </a:r>
            <a:endParaRPr lang="zh-CN" altLang="en-US" sz="5600" dirty="0"/>
          </a:p>
        </p:txBody>
      </p:sp>
      <p:sp>
        <p:nvSpPr>
          <p:cNvPr id="39" name="TextBox 38"/>
          <p:cNvSpPr txBox="1"/>
          <p:nvPr/>
        </p:nvSpPr>
        <p:spPr>
          <a:xfrm>
            <a:off x="12193588" y="10127674"/>
            <a:ext cx="6298519" cy="954107"/>
          </a:xfrm>
          <a:prstGeom prst="rect">
            <a:avLst/>
          </a:prstGeom>
          <a:noFill/>
        </p:spPr>
        <p:txBody>
          <a:bodyPr wrap="none" rtlCol="0">
            <a:spAutoFit/>
          </a:bodyPr>
          <a:lstStyle/>
          <a:p>
            <a:r>
              <a:rPr lang="en-US" altLang="zh-CN" sz="5600" dirty="0">
                <a:solidFill>
                  <a:srgbClr val="00B050"/>
                </a:solidFill>
                <a:latin typeface="Cambria Math" panose="02040503050406030204" pitchFamily="18" charset="0"/>
                <a:ea typeface="Cambria Math" panose="02040503050406030204" pitchFamily="18" charset="0"/>
              </a:rPr>
              <a:t>1      0       1      1       0</a:t>
            </a:r>
            <a:endParaRPr lang="zh-CN" altLang="en-US" sz="5600" dirty="0"/>
          </a:p>
        </p:txBody>
      </p:sp>
      <p:sp>
        <p:nvSpPr>
          <p:cNvPr id="40" name="椭圆形标注 39"/>
          <p:cNvSpPr/>
          <p:nvPr/>
        </p:nvSpPr>
        <p:spPr>
          <a:xfrm>
            <a:off x="4116388" y="4655415"/>
            <a:ext cx="3663950" cy="1254124"/>
          </a:xfrm>
          <a:prstGeom prst="wedgeEllipseCallout">
            <a:avLst>
              <a:gd name="adj1" fmla="val 246102"/>
              <a:gd name="adj2" fmla="val 284619"/>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5600" b="1" dirty="0">
                <a:solidFill>
                  <a:srgbClr val="0000CC"/>
                </a:solidFill>
              </a:rPr>
              <a:t>Integer</a:t>
            </a:r>
            <a:endParaRPr lang="zh-CN" altLang="en-US" sz="5600" b="1" dirty="0">
              <a:solidFill>
                <a:srgbClr val="0000CC"/>
              </a:solidFill>
            </a:endParaRPr>
          </a:p>
        </p:txBody>
      </p:sp>
      <p:sp>
        <p:nvSpPr>
          <p:cNvPr id="41" name="椭圆形标注 40"/>
          <p:cNvSpPr/>
          <p:nvPr/>
        </p:nvSpPr>
        <p:spPr>
          <a:xfrm>
            <a:off x="17640588" y="4216839"/>
            <a:ext cx="3663950" cy="1254124"/>
          </a:xfrm>
          <a:prstGeom prst="wedgeEllipseCallout">
            <a:avLst>
              <a:gd name="adj1" fmla="val -70761"/>
              <a:gd name="adj2" fmla="val 462816"/>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5600" b="1" dirty="0">
                <a:solidFill>
                  <a:srgbClr val="0000CC"/>
                </a:solidFill>
              </a:rPr>
              <a:t>Bit</a:t>
            </a:r>
            <a:endParaRPr lang="zh-CN" altLang="en-US" sz="5600" b="1" dirty="0">
              <a:solidFill>
                <a:srgbClr val="0000CC"/>
              </a:solidFill>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19</a:t>
            </a:fld>
            <a:endParaRPr lang="zh-CN" altLang="en-US"/>
          </a:p>
        </p:txBody>
      </p:sp>
      <p:sp>
        <p:nvSpPr>
          <p:cNvPr id="42" name="TextBox 41"/>
          <p:cNvSpPr txBox="1"/>
          <p:nvPr/>
        </p:nvSpPr>
        <p:spPr>
          <a:xfrm>
            <a:off x="3449814" y="1143923"/>
            <a:ext cx="15750976" cy="954107"/>
          </a:xfrm>
          <a:prstGeom prst="rect">
            <a:avLst/>
          </a:prstGeom>
          <a:solidFill>
            <a:srgbClr val="92D050"/>
          </a:solidFill>
        </p:spPr>
        <p:txBody>
          <a:bodyPr wrap="square" rtlCol="0">
            <a:spAutoFit/>
          </a:bodyPr>
          <a:lstStyle/>
          <a:p>
            <a:pPr algn="ctr"/>
            <a:r>
              <a:rPr lang="en-US" altLang="zh-CN" sz="5600" dirty="0">
                <a:solidFill>
                  <a:srgbClr val="002060"/>
                </a:solidFill>
              </a:rPr>
              <a:t>Row Index Compression Ratio: 1/32</a:t>
            </a:r>
          </a:p>
        </p:txBody>
      </p:sp>
    </p:spTree>
    <p:extLst>
      <p:ext uri="{BB962C8B-B14F-4D97-AF65-F5344CB8AC3E}">
        <p14:creationId xmlns:p14="http://schemas.microsoft.com/office/powerpoint/2010/main" val="91619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1000"/>
                                        <p:tgtEl>
                                          <p:spTgt spid="39"/>
                                        </p:tgtEl>
                                      </p:cBhvr>
                                    </p:animEffect>
                                    <p:anim calcmode="lin" valueType="num">
                                      <p:cBhvr>
                                        <p:cTn id="15" dur="1000" fill="hold"/>
                                        <p:tgtEl>
                                          <p:spTgt spid="39"/>
                                        </p:tgtEl>
                                        <p:attrNameLst>
                                          <p:attrName>ppt_x</p:attrName>
                                        </p:attrNameLst>
                                      </p:cBhvr>
                                      <p:tavLst>
                                        <p:tav tm="0">
                                          <p:val>
                                            <p:strVal val="#ppt_x"/>
                                          </p:val>
                                        </p:tav>
                                        <p:tav tm="100000">
                                          <p:val>
                                            <p:strVal val="#ppt_x"/>
                                          </p:val>
                                        </p:tav>
                                      </p:tavLst>
                                    </p:anim>
                                    <p:anim calcmode="lin" valueType="num">
                                      <p:cBhvr>
                                        <p:cTn id="1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additive="base">
                                        <p:cTn id="21" dur="500" fill="hold"/>
                                        <p:tgtEl>
                                          <p:spTgt spid="40"/>
                                        </p:tgtEl>
                                        <p:attrNameLst>
                                          <p:attrName>ppt_x</p:attrName>
                                        </p:attrNameLst>
                                      </p:cBhvr>
                                      <p:tavLst>
                                        <p:tav tm="0">
                                          <p:val>
                                            <p:strVal val="#ppt_x"/>
                                          </p:val>
                                        </p:tav>
                                        <p:tav tm="100000">
                                          <p:val>
                                            <p:strVal val="#ppt_x"/>
                                          </p:val>
                                        </p:tav>
                                      </p:tavLst>
                                    </p:anim>
                                    <p:anim calcmode="lin" valueType="num">
                                      <p:cBhvr additive="base">
                                        <p:cTn id="2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500" fill="hold"/>
                                        <p:tgtEl>
                                          <p:spTgt spid="41"/>
                                        </p:tgtEl>
                                        <p:attrNameLst>
                                          <p:attrName>ppt_x</p:attrName>
                                        </p:attrNameLst>
                                      </p:cBhvr>
                                      <p:tavLst>
                                        <p:tav tm="0">
                                          <p:val>
                                            <p:strVal val="#ppt_x"/>
                                          </p:val>
                                        </p:tav>
                                        <p:tav tm="100000">
                                          <p:val>
                                            <p:strVal val="#ppt_x"/>
                                          </p:val>
                                        </p:tav>
                                      </p:tavLst>
                                    </p:anim>
                                    <p:anim calcmode="lin" valueType="num">
                                      <p:cBhvr additive="base">
                                        <p:cTn id="2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animBg="1"/>
      <p:bldP spid="41" grpId="0" animBg="1"/>
      <p:bldP spid="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7" name="TextBox 28"/>
          <p:cNvSpPr txBox="1">
            <a:spLocks noChangeArrowheads="1"/>
          </p:cNvSpPr>
          <p:nvPr/>
        </p:nvSpPr>
        <p:spPr bwMode="auto">
          <a:xfrm>
            <a:off x="1722438" y="681038"/>
            <a:ext cx="20942300" cy="1128712"/>
          </a:xfrm>
          <a:prstGeom prst="rect">
            <a:avLst/>
          </a:prstGeom>
          <a:noFill/>
          <a:ln>
            <a:noFill/>
          </a:ln>
        </p:spPr>
        <p:txBody>
          <a:bodyPr/>
          <a:lstStyle>
            <a:lvl1pPr>
              <a:defRPr sz="4300">
                <a:solidFill>
                  <a:schemeClr val="tx1"/>
                </a:solidFill>
                <a:latin typeface="Calibri" charset="0"/>
                <a:ea typeface="宋体" charset="0"/>
                <a:cs typeface="MS PGothic" charset="0"/>
              </a:defRPr>
            </a:lvl1pPr>
            <a:lvl2pPr marL="742950" indent="-285750">
              <a:defRPr sz="4300">
                <a:solidFill>
                  <a:schemeClr val="tx1"/>
                </a:solidFill>
                <a:latin typeface="Calibri" charset="0"/>
                <a:ea typeface="MS PGothic" charset="0"/>
                <a:cs typeface="MS PGothic" charset="0"/>
              </a:defRPr>
            </a:lvl2pPr>
            <a:lvl3pPr marL="1143000" indent="-228600">
              <a:defRPr sz="4300">
                <a:solidFill>
                  <a:schemeClr val="tx1"/>
                </a:solidFill>
                <a:latin typeface="Calibri" charset="0"/>
                <a:ea typeface="MS PGothic" charset="0"/>
                <a:cs typeface="MS PGothic" charset="0"/>
              </a:defRPr>
            </a:lvl3pPr>
            <a:lvl4pPr marL="1600200" indent="-228600">
              <a:defRPr sz="4300">
                <a:solidFill>
                  <a:schemeClr val="tx1"/>
                </a:solidFill>
                <a:latin typeface="Calibri" charset="0"/>
                <a:ea typeface="MS PGothic" charset="0"/>
                <a:cs typeface="MS PGothic" charset="0"/>
              </a:defRPr>
            </a:lvl4pPr>
            <a:lvl5pPr marL="2057400" indent="-228600">
              <a:defRPr sz="4300">
                <a:solidFill>
                  <a:schemeClr val="tx1"/>
                </a:solidFill>
                <a:latin typeface="Calibri" charset="0"/>
                <a:ea typeface="MS PGothic" charset="0"/>
                <a:cs typeface="MS PGothic" charset="0"/>
              </a:defRPr>
            </a:lvl5pPr>
            <a:lvl6pPr marL="2514600" indent="-228600" defTabSz="1087120" fontAlgn="base">
              <a:spcBef>
                <a:spcPct val="0"/>
              </a:spcBef>
              <a:spcAft>
                <a:spcPct val="0"/>
              </a:spcAft>
              <a:defRPr sz="4300">
                <a:solidFill>
                  <a:schemeClr val="tx1"/>
                </a:solidFill>
                <a:latin typeface="Calibri" charset="0"/>
                <a:ea typeface="MS PGothic" charset="0"/>
                <a:cs typeface="MS PGothic" charset="0"/>
              </a:defRPr>
            </a:lvl6pPr>
            <a:lvl7pPr marL="2971800" indent="-228600" defTabSz="1087120" fontAlgn="base">
              <a:spcBef>
                <a:spcPct val="0"/>
              </a:spcBef>
              <a:spcAft>
                <a:spcPct val="0"/>
              </a:spcAft>
              <a:defRPr sz="4300">
                <a:solidFill>
                  <a:schemeClr val="tx1"/>
                </a:solidFill>
                <a:latin typeface="Calibri" charset="0"/>
                <a:ea typeface="MS PGothic" charset="0"/>
                <a:cs typeface="MS PGothic" charset="0"/>
              </a:defRPr>
            </a:lvl7pPr>
            <a:lvl8pPr marL="3429000" indent="-228600" defTabSz="1087120" fontAlgn="base">
              <a:spcBef>
                <a:spcPct val="0"/>
              </a:spcBef>
              <a:spcAft>
                <a:spcPct val="0"/>
              </a:spcAft>
              <a:defRPr sz="4300">
                <a:solidFill>
                  <a:schemeClr val="tx1"/>
                </a:solidFill>
                <a:latin typeface="Calibri" charset="0"/>
                <a:ea typeface="MS PGothic" charset="0"/>
                <a:cs typeface="MS PGothic" charset="0"/>
              </a:defRPr>
            </a:lvl8pPr>
            <a:lvl9pPr marL="3886200" indent="-228600" defTabSz="1087120" fontAlgn="base">
              <a:spcBef>
                <a:spcPct val="0"/>
              </a:spcBef>
              <a:spcAft>
                <a:spcPct val="0"/>
              </a:spcAft>
              <a:defRPr sz="4300">
                <a:solidFill>
                  <a:schemeClr val="tx1"/>
                </a:solidFill>
                <a:latin typeface="Calibri" charset="0"/>
                <a:ea typeface="MS PGothic" charset="0"/>
                <a:cs typeface="MS PGothic" charset="0"/>
              </a:defRPr>
            </a:lvl9pPr>
          </a:lstStyle>
          <a:p>
            <a:r>
              <a:rPr lang="zh-CN" altLang="en-US" sz="6600" b="1"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目录</a:t>
            </a:r>
          </a:p>
        </p:txBody>
      </p:sp>
      <p:grpSp>
        <p:nvGrpSpPr>
          <p:cNvPr id="22" name="组合 14"/>
          <p:cNvGrpSpPr/>
          <p:nvPr/>
        </p:nvGrpSpPr>
        <p:grpSpPr>
          <a:xfrm>
            <a:off x="7108825" y="3537585"/>
            <a:ext cx="10105390" cy="1538605"/>
            <a:chOff x="3496989" y="2270470"/>
            <a:chExt cx="3310090" cy="504000"/>
          </a:xfrm>
        </p:grpSpPr>
        <p:grpSp>
          <p:nvGrpSpPr>
            <p:cNvPr id="44" name="组合 13"/>
            <p:cNvGrpSpPr/>
            <p:nvPr/>
          </p:nvGrpSpPr>
          <p:grpSpPr>
            <a:xfrm>
              <a:off x="3496989" y="2270470"/>
              <a:ext cx="700237" cy="504000"/>
              <a:chOff x="3496989" y="2270470"/>
              <a:chExt cx="700237" cy="504000"/>
            </a:xfrm>
          </p:grpSpPr>
          <p:sp>
            <p:nvSpPr>
              <p:cNvPr id="46" name="等腰三角形 45"/>
              <p:cNvSpPr/>
              <p:nvPr/>
            </p:nvSpPr>
            <p:spPr>
              <a:xfrm rot="5400000">
                <a:off x="3889510" y="2380009"/>
                <a:ext cx="330510" cy="284922"/>
              </a:xfrm>
              <a:prstGeom prst="triangle">
                <a:avLst/>
              </a:prstGeom>
              <a:solidFill>
                <a:srgbClr val="206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a:ln>
                      <a:noFill/>
                    </a:ln>
                    <a:solidFill>
                      <a:srgbClr val="3D485D"/>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v</a:t>
                </a:r>
              </a:p>
            </p:txBody>
          </p:sp>
          <p:grpSp>
            <p:nvGrpSpPr>
              <p:cNvPr id="47" name="Group 40"/>
              <p:cNvGrpSpPr/>
              <p:nvPr/>
            </p:nvGrpSpPr>
            <p:grpSpPr>
              <a:xfrm>
                <a:off x="3496989" y="2270470"/>
                <a:ext cx="504000" cy="504000"/>
                <a:chOff x="1827213" y="2466975"/>
                <a:chExt cx="965933" cy="967642"/>
              </a:xfrm>
            </p:grpSpPr>
            <p:sp>
              <p:nvSpPr>
                <p:cNvPr id="48" name="Oval 76"/>
                <p:cNvSpPr>
                  <a:spLocks noChangeArrowheads="1"/>
                </p:cNvSpPr>
                <p:nvPr/>
              </p:nvSpPr>
              <p:spPr bwMode="auto">
                <a:xfrm>
                  <a:off x="1827213" y="2466975"/>
                  <a:ext cx="965933" cy="967642"/>
                </a:xfrm>
                <a:prstGeom prst="ellipse">
                  <a:avLst/>
                </a:prstGeom>
                <a:solidFill>
                  <a:srgbClr val="206BA9"/>
                </a:solidFill>
                <a:ln w="38100">
                  <a:solidFill>
                    <a:srgbClr val="F3F3F4"/>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40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9" name="TextBox 8"/>
                <p:cNvSpPr txBox="1"/>
                <p:nvPr/>
              </p:nvSpPr>
              <p:spPr>
                <a:xfrm>
                  <a:off x="1903675" y="2776596"/>
                  <a:ext cx="813009" cy="348408"/>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3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a:t>
                  </a:r>
                </a:p>
              </p:txBody>
            </p:sp>
          </p:grpSp>
        </p:grpSp>
        <p:sp>
          <p:nvSpPr>
            <p:cNvPr id="45" name="圆角矩形 44"/>
            <p:cNvSpPr/>
            <p:nvPr/>
          </p:nvSpPr>
          <p:spPr>
            <a:xfrm>
              <a:off x="4287079" y="2288470"/>
              <a:ext cx="2520000" cy="468000"/>
            </a:xfrm>
            <a:prstGeom prst="roundRect">
              <a:avLst>
                <a:gd name="adj" fmla="val 50000"/>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4800" kern="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引入</a:t>
              </a:r>
              <a:endParaRPr kumimoji="0" lang="zh-CN" altLang="en-US" sz="4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3" name="组合 15"/>
          <p:cNvGrpSpPr/>
          <p:nvPr/>
        </p:nvGrpSpPr>
        <p:grpSpPr>
          <a:xfrm>
            <a:off x="7108825" y="5593715"/>
            <a:ext cx="10105390" cy="1538605"/>
            <a:chOff x="3496989" y="2270470"/>
            <a:chExt cx="3310090" cy="504000"/>
          </a:xfrm>
        </p:grpSpPr>
        <p:grpSp>
          <p:nvGrpSpPr>
            <p:cNvPr id="38" name="组合 19"/>
            <p:cNvGrpSpPr/>
            <p:nvPr/>
          </p:nvGrpSpPr>
          <p:grpSpPr>
            <a:xfrm>
              <a:off x="3496989" y="2270470"/>
              <a:ext cx="700237" cy="504000"/>
              <a:chOff x="3496989" y="2270470"/>
              <a:chExt cx="700237" cy="504000"/>
            </a:xfrm>
          </p:grpSpPr>
          <p:sp>
            <p:nvSpPr>
              <p:cNvPr id="40" name="等腰三角形 39"/>
              <p:cNvSpPr/>
              <p:nvPr/>
            </p:nvSpPr>
            <p:spPr>
              <a:xfrm rot="5400000">
                <a:off x="3889510" y="2380009"/>
                <a:ext cx="330510" cy="284922"/>
              </a:xfrm>
              <a:prstGeom prst="triangle">
                <a:avLst/>
              </a:prstGeom>
              <a:solidFill>
                <a:srgbClr val="206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3D485D"/>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1" name="Group 40"/>
              <p:cNvGrpSpPr/>
              <p:nvPr/>
            </p:nvGrpSpPr>
            <p:grpSpPr>
              <a:xfrm>
                <a:off x="3496989" y="2270470"/>
                <a:ext cx="504000" cy="504000"/>
                <a:chOff x="1827213" y="2466975"/>
                <a:chExt cx="965933" cy="967642"/>
              </a:xfrm>
            </p:grpSpPr>
            <p:sp>
              <p:nvSpPr>
                <p:cNvPr id="42" name="Oval 76"/>
                <p:cNvSpPr>
                  <a:spLocks noChangeArrowheads="1"/>
                </p:cNvSpPr>
                <p:nvPr/>
              </p:nvSpPr>
              <p:spPr bwMode="auto">
                <a:xfrm>
                  <a:off x="1827213" y="2466975"/>
                  <a:ext cx="965933" cy="967642"/>
                </a:xfrm>
                <a:prstGeom prst="ellipse">
                  <a:avLst/>
                </a:prstGeom>
                <a:solidFill>
                  <a:srgbClr val="206BA9"/>
                </a:solidFill>
                <a:ln w="38100">
                  <a:solidFill>
                    <a:srgbClr val="F3F3F4"/>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40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TextBox 24"/>
                <p:cNvSpPr txBox="1"/>
                <p:nvPr/>
              </p:nvSpPr>
              <p:spPr>
                <a:xfrm>
                  <a:off x="1903675" y="2776596"/>
                  <a:ext cx="813009" cy="348408"/>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3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a:t>
                  </a:r>
                </a:p>
              </p:txBody>
            </p:sp>
          </p:grpSp>
        </p:grpSp>
        <p:sp>
          <p:nvSpPr>
            <p:cNvPr id="39" name="圆角矩形 38"/>
            <p:cNvSpPr/>
            <p:nvPr/>
          </p:nvSpPr>
          <p:spPr>
            <a:xfrm>
              <a:off x="4287079" y="2288470"/>
              <a:ext cx="2520000" cy="468000"/>
            </a:xfrm>
            <a:prstGeom prst="roundRect">
              <a:avLst>
                <a:gd name="adj" fmla="val 50000"/>
              </a:avLst>
            </a:prstGeom>
            <a:solidFill>
              <a:schemeClr val="bg1"/>
            </a:solidFill>
            <a:ln w="12700" cap="flat" cmpd="sng" algn="ctr">
              <a:solidFill>
                <a:srgbClr val="206BA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4800" b="0" i="0" u="none" strike="noStrike" kern="0" cap="none" spc="0" normalizeH="0" baseline="0" noProof="0" dirty="0">
                  <a:ln>
                    <a:noFill/>
                  </a:ln>
                  <a:solidFill>
                    <a:srgbClr val="206BA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论文介绍</a:t>
              </a:r>
            </a:p>
          </p:txBody>
        </p:sp>
      </p:grpSp>
      <p:grpSp>
        <p:nvGrpSpPr>
          <p:cNvPr id="24" name="组合 25"/>
          <p:cNvGrpSpPr/>
          <p:nvPr/>
        </p:nvGrpSpPr>
        <p:grpSpPr>
          <a:xfrm>
            <a:off x="7108825" y="7650480"/>
            <a:ext cx="10105390" cy="1538605"/>
            <a:chOff x="3496989" y="2270470"/>
            <a:chExt cx="3310090" cy="504000"/>
          </a:xfrm>
        </p:grpSpPr>
        <p:grpSp>
          <p:nvGrpSpPr>
            <p:cNvPr id="32" name="组合 26"/>
            <p:cNvGrpSpPr/>
            <p:nvPr/>
          </p:nvGrpSpPr>
          <p:grpSpPr>
            <a:xfrm>
              <a:off x="3496989" y="2270470"/>
              <a:ext cx="700237" cy="504000"/>
              <a:chOff x="3496989" y="2270470"/>
              <a:chExt cx="700237" cy="504000"/>
            </a:xfrm>
          </p:grpSpPr>
          <p:sp>
            <p:nvSpPr>
              <p:cNvPr id="34" name="等腰三角形 33"/>
              <p:cNvSpPr/>
              <p:nvPr/>
            </p:nvSpPr>
            <p:spPr>
              <a:xfrm rot="5400000">
                <a:off x="3889510" y="2380009"/>
                <a:ext cx="330510" cy="284922"/>
              </a:xfrm>
              <a:prstGeom prst="triangle">
                <a:avLst/>
              </a:prstGeom>
              <a:solidFill>
                <a:srgbClr val="206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3D485D"/>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5" name="Group 40"/>
              <p:cNvGrpSpPr/>
              <p:nvPr/>
            </p:nvGrpSpPr>
            <p:grpSpPr>
              <a:xfrm>
                <a:off x="3496989" y="2270470"/>
                <a:ext cx="504000" cy="504000"/>
                <a:chOff x="1827213" y="2466975"/>
                <a:chExt cx="965933" cy="967642"/>
              </a:xfrm>
            </p:grpSpPr>
            <p:sp>
              <p:nvSpPr>
                <p:cNvPr id="36" name="Oval 76"/>
                <p:cNvSpPr>
                  <a:spLocks noChangeArrowheads="1"/>
                </p:cNvSpPr>
                <p:nvPr/>
              </p:nvSpPr>
              <p:spPr bwMode="auto">
                <a:xfrm>
                  <a:off x="1827213" y="2466975"/>
                  <a:ext cx="965933" cy="967642"/>
                </a:xfrm>
                <a:prstGeom prst="ellipse">
                  <a:avLst/>
                </a:prstGeom>
                <a:solidFill>
                  <a:srgbClr val="206BA9"/>
                </a:solidFill>
                <a:ln w="38100">
                  <a:solidFill>
                    <a:srgbClr val="F3F3F4"/>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40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 name="TextBox 31"/>
                <p:cNvSpPr txBox="1"/>
                <p:nvPr/>
              </p:nvSpPr>
              <p:spPr>
                <a:xfrm>
                  <a:off x="1903675" y="2776596"/>
                  <a:ext cx="813009" cy="348408"/>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3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3</a:t>
                  </a:r>
                </a:p>
              </p:txBody>
            </p:sp>
          </p:grpSp>
        </p:grpSp>
        <p:sp>
          <p:nvSpPr>
            <p:cNvPr id="33" name="圆角矩形 32"/>
            <p:cNvSpPr/>
            <p:nvPr/>
          </p:nvSpPr>
          <p:spPr>
            <a:xfrm>
              <a:off x="4287079" y="2288470"/>
              <a:ext cx="2520000" cy="468000"/>
            </a:xfrm>
            <a:prstGeom prst="roundRect">
              <a:avLst>
                <a:gd name="adj" fmla="val 50000"/>
              </a:avLst>
            </a:prstGeom>
            <a:noFill/>
            <a:ln w="12700" cap="flat" cmpd="sng" algn="ctr">
              <a:solidFill>
                <a:srgbClr val="206BA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4800" kern="0" dirty="0">
                  <a:solidFill>
                    <a:srgbClr val="206BA9"/>
                  </a:solidFill>
                  <a:latin typeface="微软雅黑" panose="020B0503020204020204" pitchFamily="34" charset="-122"/>
                  <a:ea typeface="微软雅黑" panose="020B0503020204020204" pitchFamily="34" charset="-122"/>
                  <a:cs typeface="微软雅黑" panose="020B0503020204020204" pitchFamily="34" charset="-122"/>
                </a:rPr>
                <a:t>论文结果</a:t>
              </a:r>
              <a:endParaRPr kumimoji="0" lang="zh-CN" altLang="en-US" sz="4800" b="0" i="0" u="none" strike="noStrike" kern="0" cap="none" spc="0" normalizeH="0" baseline="0" noProof="0" dirty="0">
                <a:ln>
                  <a:noFill/>
                </a:ln>
                <a:solidFill>
                  <a:srgbClr val="206BA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5" name="组合 32"/>
          <p:cNvGrpSpPr/>
          <p:nvPr/>
        </p:nvGrpSpPr>
        <p:grpSpPr>
          <a:xfrm>
            <a:off x="7108825" y="9707245"/>
            <a:ext cx="10105390" cy="1538605"/>
            <a:chOff x="3496989" y="2270470"/>
            <a:chExt cx="3310090" cy="504000"/>
          </a:xfrm>
        </p:grpSpPr>
        <p:grpSp>
          <p:nvGrpSpPr>
            <p:cNvPr id="26" name="组合 33"/>
            <p:cNvGrpSpPr/>
            <p:nvPr/>
          </p:nvGrpSpPr>
          <p:grpSpPr>
            <a:xfrm>
              <a:off x="3496989" y="2270470"/>
              <a:ext cx="700237" cy="504000"/>
              <a:chOff x="3496989" y="2270470"/>
              <a:chExt cx="700237" cy="504000"/>
            </a:xfrm>
          </p:grpSpPr>
          <p:sp>
            <p:nvSpPr>
              <p:cNvPr id="28" name="等腰三角形 27"/>
              <p:cNvSpPr/>
              <p:nvPr/>
            </p:nvSpPr>
            <p:spPr>
              <a:xfrm rot="5400000">
                <a:off x="3889510" y="2380009"/>
                <a:ext cx="330510" cy="284922"/>
              </a:xfrm>
              <a:prstGeom prst="triangle">
                <a:avLst/>
              </a:prstGeom>
              <a:solidFill>
                <a:srgbClr val="206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3D485D"/>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9" name="Group 40"/>
              <p:cNvGrpSpPr/>
              <p:nvPr/>
            </p:nvGrpSpPr>
            <p:grpSpPr>
              <a:xfrm>
                <a:off x="3496989" y="2270470"/>
                <a:ext cx="504000" cy="504000"/>
                <a:chOff x="1827213" y="2466975"/>
                <a:chExt cx="965933" cy="967642"/>
              </a:xfrm>
            </p:grpSpPr>
            <p:sp>
              <p:nvSpPr>
                <p:cNvPr id="30" name="Oval 76"/>
                <p:cNvSpPr>
                  <a:spLocks noChangeArrowheads="1"/>
                </p:cNvSpPr>
                <p:nvPr/>
              </p:nvSpPr>
              <p:spPr bwMode="auto">
                <a:xfrm>
                  <a:off x="1827213" y="2466975"/>
                  <a:ext cx="965933" cy="967642"/>
                </a:xfrm>
                <a:prstGeom prst="ellipse">
                  <a:avLst/>
                </a:prstGeom>
                <a:solidFill>
                  <a:srgbClr val="206BA9"/>
                </a:solidFill>
                <a:ln w="38100">
                  <a:solidFill>
                    <a:srgbClr val="F3F3F4"/>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40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TextBox 38"/>
                <p:cNvSpPr txBox="1"/>
                <p:nvPr/>
              </p:nvSpPr>
              <p:spPr>
                <a:xfrm>
                  <a:off x="1903675" y="2776596"/>
                  <a:ext cx="813009" cy="348408"/>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3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4</a:t>
                  </a:r>
                </a:p>
              </p:txBody>
            </p:sp>
          </p:grpSp>
        </p:grpSp>
        <p:sp>
          <p:nvSpPr>
            <p:cNvPr id="27" name="圆角矩形 26"/>
            <p:cNvSpPr/>
            <p:nvPr/>
          </p:nvSpPr>
          <p:spPr>
            <a:xfrm>
              <a:off x="4287079" y="2288470"/>
              <a:ext cx="2520000" cy="468000"/>
            </a:xfrm>
            <a:prstGeom prst="roundRect">
              <a:avLst>
                <a:gd name="adj" fmla="val 50000"/>
              </a:avLst>
            </a:prstGeom>
            <a:noFill/>
            <a:ln w="12700" cap="flat" cmpd="sng" algn="ctr">
              <a:solidFill>
                <a:srgbClr val="206BA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4800" kern="0" dirty="0">
                  <a:solidFill>
                    <a:srgbClr val="206BA9"/>
                  </a:solidFill>
                  <a:latin typeface="微软雅黑" panose="020B0503020204020204" pitchFamily="34" charset="-122"/>
                  <a:ea typeface="微软雅黑" panose="020B0503020204020204" pitchFamily="34" charset="-122"/>
                  <a:cs typeface="微软雅黑" panose="020B0503020204020204" pitchFamily="34" charset="-122"/>
                </a:rPr>
                <a:t>论文总结</a:t>
              </a:r>
              <a:endParaRPr kumimoji="0" lang="zh-CN" altLang="en-US" sz="4800" b="0" i="0" u="none" strike="noStrike" kern="0" cap="none" spc="0" normalizeH="0" baseline="0" noProof="0" dirty="0">
                <a:ln>
                  <a:noFill/>
                </a:ln>
                <a:solidFill>
                  <a:srgbClr val="206BA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1726478" y="490683"/>
            <a:ext cx="16459200" cy="1152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ctr" anchorCtr="0" compatLnSpc="1">
            <a:prstTxWarp prst="textNoShape">
              <a:avLst/>
            </a:prstTxWarp>
          </a:bodyPr>
          <a:lstStyle>
            <a:lvl1pPr algn="l" rtl="0" eaLnBrk="0" fontAlgn="base" hangingPunct="0">
              <a:spcBef>
                <a:spcPct val="0"/>
              </a:spcBef>
              <a:spcAft>
                <a:spcPct val="0"/>
              </a:spcAft>
              <a:defRPr sz="2800" b="1">
                <a:solidFill>
                  <a:srgbClr val="FF0000"/>
                </a:solidFill>
                <a:latin typeface="+mj-lt"/>
                <a:ea typeface="+mj-ea"/>
                <a:cs typeface="+mj-cs"/>
                <a:sym typeface="Arial" charset="0"/>
              </a:defRPr>
            </a:lvl1pPr>
            <a:lvl2pPr algn="l" rtl="0" eaLnBrk="0" fontAlgn="base" hangingPunct="0">
              <a:spcBef>
                <a:spcPct val="0"/>
              </a:spcBef>
              <a:spcAft>
                <a:spcPct val="0"/>
              </a:spcAft>
              <a:defRPr sz="2800" b="1">
                <a:solidFill>
                  <a:srgbClr val="FF0000"/>
                </a:solidFill>
                <a:latin typeface="Arial" charset="0"/>
                <a:cs typeface="Arial" charset="0"/>
                <a:sym typeface="Arial" charset="0"/>
              </a:defRPr>
            </a:lvl2pPr>
            <a:lvl3pPr algn="l" rtl="0" eaLnBrk="0" fontAlgn="base" hangingPunct="0">
              <a:spcBef>
                <a:spcPct val="0"/>
              </a:spcBef>
              <a:spcAft>
                <a:spcPct val="0"/>
              </a:spcAft>
              <a:defRPr sz="2800" b="1">
                <a:solidFill>
                  <a:srgbClr val="FF0000"/>
                </a:solidFill>
                <a:latin typeface="Arial" charset="0"/>
                <a:cs typeface="Arial" charset="0"/>
                <a:sym typeface="Arial" charset="0"/>
              </a:defRPr>
            </a:lvl3pPr>
            <a:lvl4pPr algn="l" rtl="0" eaLnBrk="0" fontAlgn="base" hangingPunct="0">
              <a:spcBef>
                <a:spcPct val="0"/>
              </a:spcBef>
              <a:spcAft>
                <a:spcPct val="0"/>
              </a:spcAft>
              <a:defRPr sz="2800" b="1">
                <a:solidFill>
                  <a:srgbClr val="FF0000"/>
                </a:solidFill>
                <a:latin typeface="Arial" charset="0"/>
                <a:cs typeface="Arial" charset="0"/>
                <a:sym typeface="Arial" charset="0"/>
              </a:defRPr>
            </a:lvl4pPr>
            <a:lvl5pPr algn="l" rtl="0" eaLnBrk="0" fontAlgn="base" hangingPunct="0">
              <a:spcBef>
                <a:spcPct val="0"/>
              </a:spcBef>
              <a:spcAft>
                <a:spcPct val="0"/>
              </a:spcAft>
              <a:defRPr sz="2800" b="1">
                <a:solidFill>
                  <a:srgbClr val="FF0000"/>
                </a:solidFill>
                <a:latin typeface="Arial" charset="0"/>
                <a:cs typeface="Arial" charset="0"/>
                <a:sym typeface="Arial" charset="0"/>
              </a:defRPr>
            </a:lvl5pPr>
            <a:lvl6pPr marL="457200" algn="l" rtl="0" eaLnBrk="0" fontAlgn="base" hangingPunct="0">
              <a:spcBef>
                <a:spcPct val="0"/>
              </a:spcBef>
              <a:spcAft>
                <a:spcPct val="0"/>
              </a:spcAft>
              <a:defRPr sz="2800" b="1">
                <a:solidFill>
                  <a:srgbClr val="FF0000"/>
                </a:solidFill>
                <a:latin typeface="Arial" charset="0"/>
                <a:cs typeface="Arial" charset="0"/>
                <a:sym typeface="Arial" charset="0"/>
              </a:defRPr>
            </a:lvl6pPr>
            <a:lvl7pPr marL="914400" algn="l" rtl="0" eaLnBrk="0" fontAlgn="base" hangingPunct="0">
              <a:spcBef>
                <a:spcPct val="0"/>
              </a:spcBef>
              <a:spcAft>
                <a:spcPct val="0"/>
              </a:spcAft>
              <a:defRPr sz="2800" b="1">
                <a:solidFill>
                  <a:srgbClr val="FF0000"/>
                </a:solidFill>
                <a:latin typeface="Arial" charset="0"/>
                <a:cs typeface="Arial" charset="0"/>
                <a:sym typeface="Arial" charset="0"/>
              </a:defRPr>
            </a:lvl7pPr>
            <a:lvl8pPr marL="1371600" algn="l" rtl="0" eaLnBrk="0" fontAlgn="base" hangingPunct="0">
              <a:spcBef>
                <a:spcPct val="0"/>
              </a:spcBef>
              <a:spcAft>
                <a:spcPct val="0"/>
              </a:spcAft>
              <a:defRPr sz="2800" b="1">
                <a:solidFill>
                  <a:srgbClr val="FF0000"/>
                </a:solidFill>
                <a:latin typeface="Arial" charset="0"/>
                <a:cs typeface="Arial" charset="0"/>
                <a:sym typeface="Arial" charset="0"/>
              </a:defRPr>
            </a:lvl8pPr>
            <a:lvl9pPr marL="1828800" algn="l" rtl="0" eaLnBrk="0" fontAlgn="base" hangingPunct="0">
              <a:spcBef>
                <a:spcPct val="0"/>
              </a:spcBef>
              <a:spcAft>
                <a:spcPct val="0"/>
              </a:spcAft>
              <a:defRPr sz="2800" b="1">
                <a:solidFill>
                  <a:srgbClr val="FF0000"/>
                </a:solidFill>
                <a:latin typeface="Arial" charset="0"/>
                <a:cs typeface="Arial" charset="0"/>
                <a:sym typeface="Arial" charset="0"/>
              </a:defRPr>
            </a:lvl9pPr>
          </a:lstStyle>
          <a:p>
            <a:pPr>
              <a:lnSpc>
                <a:spcPct val="90000"/>
              </a:lnSpc>
            </a:pPr>
            <a:r>
              <a:rPr lang="en-US" altLang="zh-CN" sz="6400" kern="0" dirty="0">
                <a:solidFill>
                  <a:srgbClr val="DB342D"/>
                </a:solidFill>
                <a:ea typeface="宋体" pitchFamily="2" charset="-122"/>
                <a:cs typeface="Times New Roman" pitchFamily="18" charset="0"/>
              </a:rPr>
              <a:t>2. BCCOO+ format</a:t>
            </a:r>
          </a:p>
        </p:txBody>
      </p:sp>
      <p:sp>
        <p:nvSpPr>
          <p:cNvPr id="6" name="Rectangle 3"/>
          <p:cNvSpPr txBox="1">
            <a:spLocks noChangeArrowheads="1"/>
          </p:cNvSpPr>
          <p:nvPr/>
        </p:nvSpPr>
        <p:spPr>
          <a:xfrm>
            <a:off x="1878878" y="1806576"/>
            <a:ext cx="16306800" cy="6420138"/>
          </a:xfrm>
          <a:prstGeom prst="rect">
            <a:avLst/>
          </a:prstGeom>
        </p:spPr>
        <p:txBody>
          <a:bodyPr vert="horz" lIns="182880" tIns="91440" rIns="182880" bIns="9144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6400" dirty="0">
                <a:solidFill>
                  <a:srgbClr val="121520"/>
                </a:solidFill>
                <a:latin typeface="Times New Roman" panose="02020603050405020304" pitchFamily="18" charset="0"/>
                <a:ea typeface="宋体" charset="-122"/>
                <a:cs typeface="Times New Roman" panose="02020603050405020304" pitchFamily="18" charset="0"/>
              </a:rPr>
              <a:t>Extensions of BCCOO format</a:t>
            </a:r>
          </a:p>
          <a:p>
            <a:pPr lvl="1"/>
            <a:r>
              <a:rPr lang="en-US" altLang="zh-CN" sz="5600" dirty="0">
                <a:solidFill>
                  <a:srgbClr val="121520"/>
                </a:solidFill>
                <a:latin typeface="Times New Roman" panose="02020603050405020304" pitchFamily="18" charset="0"/>
                <a:ea typeface="宋体" charset="-122"/>
                <a:cs typeface="Times New Roman" panose="02020603050405020304" pitchFamily="18" charset="0"/>
              </a:rPr>
              <a:t>BCCOO+ format</a:t>
            </a:r>
          </a:p>
          <a:p>
            <a:pPr lvl="2"/>
            <a:r>
              <a:rPr lang="en-US" altLang="zh-CN" sz="4800" dirty="0">
                <a:solidFill>
                  <a:srgbClr val="121520"/>
                </a:solidFill>
                <a:latin typeface="Times New Roman" panose="02020603050405020304" pitchFamily="18" charset="0"/>
                <a:ea typeface="宋体" charset="-122"/>
                <a:cs typeface="Times New Roman" panose="02020603050405020304" pitchFamily="18" charset="0"/>
              </a:rPr>
              <a:t>Rearrange the non-zeros blocks.</a:t>
            </a:r>
          </a:p>
          <a:p>
            <a:pPr lvl="2"/>
            <a:r>
              <a:rPr lang="en-US" altLang="zh-CN" sz="4800" dirty="0">
                <a:solidFill>
                  <a:srgbClr val="121520"/>
                </a:solidFill>
                <a:latin typeface="Times New Roman" panose="02020603050405020304" pitchFamily="18" charset="0"/>
                <a:ea typeface="宋体" charset="-122"/>
                <a:cs typeface="Times New Roman" panose="02020603050405020304" pitchFamily="18" charset="0"/>
              </a:rPr>
              <a:t>Relief the irregular access to the vector</a:t>
            </a:r>
          </a:p>
          <a:p>
            <a:pPr lvl="1"/>
            <a:r>
              <a:rPr lang="en-US" altLang="zh-CN" sz="5600" dirty="0">
                <a:solidFill>
                  <a:srgbClr val="121520"/>
                </a:solidFill>
                <a:latin typeface="Times New Roman" panose="02020603050405020304" pitchFamily="18" charset="0"/>
                <a:ea typeface="宋体" charset="-122"/>
                <a:cs typeface="Times New Roman" panose="02020603050405020304" pitchFamily="18" charset="0"/>
              </a:rPr>
              <a:t>Column index compression</a:t>
            </a:r>
          </a:p>
          <a:p>
            <a:pPr lvl="2"/>
            <a:r>
              <a:rPr lang="en-US" altLang="zh-CN" sz="4800" dirty="0">
                <a:solidFill>
                  <a:srgbClr val="121520"/>
                </a:solidFill>
                <a:latin typeface="Times New Roman" panose="02020603050405020304" pitchFamily="18" charset="0"/>
                <a:ea typeface="宋体" charset="-122"/>
                <a:cs typeface="Times New Roman" panose="02020603050405020304" pitchFamily="18" charset="0"/>
              </a:rPr>
              <a:t>Using difference function on the column index.</a:t>
            </a:r>
          </a:p>
          <a:p>
            <a:endParaRPr lang="en-US" altLang="zh-CN" sz="6400" dirty="0">
              <a:solidFill>
                <a:srgbClr val="121520"/>
              </a:solidFill>
              <a:latin typeface="Times New Roman" panose="02020603050405020304" pitchFamily="18" charset="0"/>
              <a:ea typeface="宋体"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20</a:t>
            </a:fld>
            <a:endParaRPr lang="zh-CN" altLang="en-US"/>
          </a:p>
        </p:txBody>
      </p:sp>
    </p:spTree>
    <p:extLst>
      <p:ext uri="{BB962C8B-B14F-4D97-AF65-F5344CB8AC3E}">
        <p14:creationId xmlns:p14="http://schemas.microsoft.com/office/powerpoint/2010/main" val="3806302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1726478" y="239677"/>
            <a:ext cx="16459200" cy="1152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ctr" anchorCtr="0" compatLnSpc="1">
            <a:prstTxWarp prst="textNoShape">
              <a:avLst/>
            </a:prstTxWarp>
          </a:bodyPr>
          <a:lstStyle>
            <a:lvl1pPr algn="l" rtl="0" eaLnBrk="0" fontAlgn="base" hangingPunct="0">
              <a:spcBef>
                <a:spcPct val="0"/>
              </a:spcBef>
              <a:spcAft>
                <a:spcPct val="0"/>
              </a:spcAft>
              <a:defRPr sz="2800" b="1">
                <a:solidFill>
                  <a:srgbClr val="FF0000"/>
                </a:solidFill>
                <a:latin typeface="+mj-lt"/>
                <a:ea typeface="+mj-ea"/>
                <a:cs typeface="+mj-cs"/>
                <a:sym typeface="Arial" charset="0"/>
              </a:defRPr>
            </a:lvl1pPr>
            <a:lvl2pPr algn="l" rtl="0" eaLnBrk="0" fontAlgn="base" hangingPunct="0">
              <a:spcBef>
                <a:spcPct val="0"/>
              </a:spcBef>
              <a:spcAft>
                <a:spcPct val="0"/>
              </a:spcAft>
              <a:defRPr sz="2800" b="1">
                <a:solidFill>
                  <a:srgbClr val="FF0000"/>
                </a:solidFill>
                <a:latin typeface="Arial" charset="0"/>
                <a:cs typeface="Arial" charset="0"/>
                <a:sym typeface="Arial" charset="0"/>
              </a:defRPr>
            </a:lvl2pPr>
            <a:lvl3pPr algn="l" rtl="0" eaLnBrk="0" fontAlgn="base" hangingPunct="0">
              <a:spcBef>
                <a:spcPct val="0"/>
              </a:spcBef>
              <a:spcAft>
                <a:spcPct val="0"/>
              </a:spcAft>
              <a:defRPr sz="2800" b="1">
                <a:solidFill>
                  <a:srgbClr val="FF0000"/>
                </a:solidFill>
                <a:latin typeface="Arial" charset="0"/>
                <a:cs typeface="Arial" charset="0"/>
                <a:sym typeface="Arial" charset="0"/>
              </a:defRPr>
            </a:lvl3pPr>
            <a:lvl4pPr algn="l" rtl="0" eaLnBrk="0" fontAlgn="base" hangingPunct="0">
              <a:spcBef>
                <a:spcPct val="0"/>
              </a:spcBef>
              <a:spcAft>
                <a:spcPct val="0"/>
              </a:spcAft>
              <a:defRPr sz="2800" b="1">
                <a:solidFill>
                  <a:srgbClr val="FF0000"/>
                </a:solidFill>
                <a:latin typeface="Arial" charset="0"/>
                <a:cs typeface="Arial" charset="0"/>
                <a:sym typeface="Arial" charset="0"/>
              </a:defRPr>
            </a:lvl4pPr>
            <a:lvl5pPr algn="l" rtl="0" eaLnBrk="0" fontAlgn="base" hangingPunct="0">
              <a:spcBef>
                <a:spcPct val="0"/>
              </a:spcBef>
              <a:spcAft>
                <a:spcPct val="0"/>
              </a:spcAft>
              <a:defRPr sz="2800" b="1">
                <a:solidFill>
                  <a:srgbClr val="FF0000"/>
                </a:solidFill>
                <a:latin typeface="Arial" charset="0"/>
                <a:cs typeface="Arial" charset="0"/>
                <a:sym typeface="Arial" charset="0"/>
              </a:defRPr>
            </a:lvl5pPr>
            <a:lvl6pPr marL="457200" algn="l" rtl="0" eaLnBrk="0" fontAlgn="base" hangingPunct="0">
              <a:spcBef>
                <a:spcPct val="0"/>
              </a:spcBef>
              <a:spcAft>
                <a:spcPct val="0"/>
              </a:spcAft>
              <a:defRPr sz="2800" b="1">
                <a:solidFill>
                  <a:srgbClr val="FF0000"/>
                </a:solidFill>
                <a:latin typeface="Arial" charset="0"/>
                <a:cs typeface="Arial" charset="0"/>
                <a:sym typeface="Arial" charset="0"/>
              </a:defRPr>
            </a:lvl6pPr>
            <a:lvl7pPr marL="914400" algn="l" rtl="0" eaLnBrk="0" fontAlgn="base" hangingPunct="0">
              <a:spcBef>
                <a:spcPct val="0"/>
              </a:spcBef>
              <a:spcAft>
                <a:spcPct val="0"/>
              </a:spcAft>
              <a:defRPr sz="2800" b="1">
                <a:solidFill>
                  <a:srgbClr val="FF0000"/>
                </a:solidFill>
                <a:latin typeface="Arial" charset="0"/>
                <a:cs typeface="Arial" charset="0"/>
                <a:sym typeface="Arial" charset="0"/>
              </a:defRPr>
            </a:lvl7pPr>
            <a:lvl8pPr marL="1371600" algn="l" rtl="0" eaLnBrk="0" fontAlgn="base" hangingPunct="0">
              <a:spcBef>
                <a:spcPct val="0"/>
              </a:spcBef>
              <a:spcAft>
                <a:spcPct val="0"/>
              </a:spcAft>
              <a:defRPr sz="2800" b="1">
                <a:solidFill>
                  <a:srgbClr val="FF0000"/>
                </a:solidFill>
                <a:latin typeface="Arial" charset="0"/>
                <a:cs typeface="Arial" charset="0"/>
                <a:sym typeface="Arial" charset="0"/>
              </a:defRPr>
            </a:lvl8pPr>
            <a:lvl9pPr marL="1828800" algn="l" rtl="0" eaLnBrk="0" fontAlgn="base" hangingPunct="0">
              <a:spcBef>
                <a:spcPct val="0"/>
              </a:spcBef>
              <a:spcAft>
                <a:spcPct val="0"/>
              </a:spcAft>
              <a:defRPr sz="2800" b="1">
                <a:solidFill>
                  <a:srgbClr val="FF0000"/>
                </a:solidFill>
                <a:latin typeface="Arial" charset="0"/>
                <a:cs typeface="Arial" charset="0"/>
                <a:sym typeface="Arial" charset="0"/>
              </a:defRPr>
            </a:lvl9pPr>
          </a:lstStyle>
          <a:p>
            <a:pPr>
              <a:lnSpc>
                <a:spcPct val="90000"/>
              </a:lnSpc>
            </a:pPr>
            <a:r>
              <a:rPr lang="en-US" altLang="zh-CN" sz="6400" kern="0" dirty="0">
                <a:solidFill>
                  <a:srgbClr val="DB342D"/>
                </a:solidFill>
                <a:ea typeface="宋体" pitchFamily="2" charset="-122"/>
                <a:cs typeface="Times New Roman" pitchFamily="18" charset="0"/>
              </a:rPr>
              <a:t>2. BCCOO+ format</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21</a:t>
            </a:fld>
            <a:endParaRPr lang="zh-CN" altLang="en-US"/>
          </a:p>
        </p:txBody>
      </p:sp>
      <p:pic>
        <p:nvPicPr>
          <p:cNvPr id="7" name="图片 6">
            <a:extLst>
              <a:ext uri="{FF2B5EF4-FFF2-40B4-BE49-F238E27FC236}">
                <a16:creationId xmlns:a16="http://schemas.microsoft.com/office/drawing/2014/main" id="{7AB693C4-F6CB-471D-A6F4-A68C74818E3A}"/>
              </a:ext>
            </a:extLst>
          </p:cNvPr>
          <p:cNvPicPr/>
          <p:nvPr/>
        </p:nvPicPr>
        <p:blipFill>
          <a:blip r:embed="rId3"/>
          <a:stretch>
            <a:fillRect/>
          </a:stretch>
        </p:blipFill>
        <p:spPr>
          <a:xfrm>
            <a:off x="1726480" y="1033611"/>
            <a:ext cx="10071073" cy="2516413"/>
          </a:xfrm>
          <a:prstGeom prst="rect">
            <a:avLst/>
          </a:prstGeom>
        </p:spPr>
      </p:pic>
      <p:pic>
        <p:nvPicPr>
          <p:cNvPr id="8" name="图片 7">
            <a:extLst>
              <a:ext uri="{FF2B5EF4-FFF2-40B4-BE49-F238E27FC236}">
                <a16:creationId xmlns:a16="http://schemas.microsoft.com/office/drawing/2014/main" id="{413A546B-975D-4D53-AC2B-EBC58D6C8E00}"/>
              </a:ext>
            </a:extLst>
          </p:cNvPr>
          <p:cNvPicPr/>
          <p:nvPr/>
        </p:nvPicPr>
        <p:blipFill>
          <a:blip r:embed="rId4"/>
          <a:stretch>
            <a:fillRect/>
          </a:stretch>
        </p:blipFill>
        <p:spPr>
          <a:xfrm>
            <a:off x="1726478" y="3550024"/>
            <a:ext cx="10071075" cy="8845495"/>
          </a:xfrm>
          <a:prstGeom prst="rect">
            <a:avLst/>
          </a:prstGeom>
        </p:spPr>
      </p:pic>
      <p:cxnSp>
        <p:nvCxnSpPr>
          <p:cNvPr id="4" name="直接连接符 3">
            <a:extLst>
              <a:ext uri="{FF2B5EF4-FFF2-40B4-BE49-F238E27FC236}">
                <a16:creationId xmlns:a16="http://schemas.microsoft.com/office/drawing/2014/main" id="{A95C6AAE-423F-43B7-BA3C-6D241D231B4F}"/>
              </a:ext>
            </a:extLst>
          </p:cNvPr>
          <p:cNvCxnSpPr>
            <a:cxnSpLocks/>
          </p:cNvCxnSpPr>
          <p:nvPr/>
        </p:nvCxnSpPr>
        <p:spPr>
          <a:xfrm>
            <a:off x="6956616" y="705836"/>
            <a:ext cx="0" cy="2844188"/>
          </a:xfrm>
          <a:prstGeom prst="line">
            <a:avLst/>
          </a:prstGeom>
          <a:ln w="63500">
            <a:solidFill>
              <a:srgbClr val="FF0000"/>
            </a:solidFill>
            <a:prstDash val="dashDot"/>
          </a:ln>
        </p:spPr>
        <p:style>
          <a:lnRef idx="2">
            <a:schemeClr val="accent1"/>
          </a:lnRef>
          <a:fillRef idx="0">
            <a:schemeClr val="accent1"/>
          </a:fillRef>
          <a:effectRef idx="1">
            <a:schemeClr val="accent1"/>
          </a:effectRef>
          <a:fontRef idx="minor">
            <a:schemeClr val="tx1"/>
          </a:fontRef>
        </p:style>
      </p:cxnSp>
      <p:pic>
        <p:nvPicPr>
          <p:cNvPr id="11" name="图片 10">
            <a:extLst>
              <a:ext uri="{FF2B5EF4-FFF2-40B4-BE49-F238E27FC236}">
                <a16:creationId xmlns:a16="http://schemas.microsoft.com/office/drawing/2014/main" id="{77F56F72-FDBD-4831-9D33-3508883B2EE3}"/>
              </a:ext>
            </a:extLst>
          </p:cNvPr>
          <p:cNvPicPr>
            <a:picLocks noChangeAspect="1"/>
          </p:cNvPicPr>
          <p:nvPr/>
        </p:nvPicPr>
        <p:blipFill>
          <a:blip r:embed="rId5"/>
          <a:stretch>
            <a:fillRect/>
          </a:stretch>
        </p:blipFill>
        <p:spPr>
          <a:xfrm>
            <a:off x="12447085" y="3505201"/>
            <a:ext cx="11940090" cy="6284258"/>
          </a:xfrm>
          <a:prstGeom prst="rect">
            <a:avLst/>
          </a:prstGeom>
        </p:spPr>
      </p:pic>
      <p:sp>
        <p:nvSpPr>
          <p:cNvPr id="12" name="文本框 11">
            <a:extLst>
              <a:ext uri="{FF2B5EF4-FFF2-40B4-BE49-F238E27FC236}">
                <a16:creationId xmlns:a16="http://schemas.microsoft.com/office/drawing/2014/main" id="{CD387056-D2D0-4F90-BDC0-55526EEB8560}"/>
              </a:ext>
            </a:extLst>
          </p:cNvPr>
          <p:cNvSpPr txBox="1"/>
          <p:nvPr/>
        </p:nvSpPr>
        <p:spPr>
          <a:xfrm>
            <a:off x="12266869" y="10165976"/>
            <a:ext cx="12120306" cy="1415772"/>
          </a:xfrm>
          <a:prstGeom prst="rect">
            <a:avLst/>
          </a:prstGeom>
          <a:noFill/>
        </p:spPr>
        <p:txBody>
          <a:bodyPr wrap="none" rtlCol="0">
            <a:spAutoFit/>
          </a:bodyPr>
          <a:lstStyle/>
          <a:p>
            <a:r>
              <a:rPr lang="zh-CN" altLang="en-US" dirty="0">
                <a:solidFill>
                  <a:srgbClr val="121520"/>
                </a:solidFill>
              </a:rPr>
              <a:t>提升空间局部性</a:t>
            </a:r>
            <a:endParaRPr lang="en-US" altLang="zh-CN" dirty="0">
              <a:solidFill>
                <a:srgbClr val="121520"/>
              </a:solidFill>
            </a:endParaRPr>
          </a:p>
          <a:p>
            <a:r>
              <a:rPr lang="en-US" altLang="zh-CN" dirty="0" err="1">
                <a:solidFill>
                  <a:srgbClr val="121520"/>
                </a:solidFill>
              </a:rPr>
              <a:t>Col_index</a:t>
            </a:r>
            <a:r>
              <a:rPr lang="zh-CN" altLang="en-US" dirty="0">
                <a:solidFill>
                  <a:srgbClr val="121520"/>
                </a:solidFill>
              </a:rPr>
              <a:t>使用源矩阵的列，方便确定对应向量元素</a:t>
            </a:r>
          </a:p>
        </p:txBody>
      </p:sp>
    </p:spTree>
    <p:extLst>
      <p:ext uri="{BB962C8B-B14F-4D97-AF65-F5344CB8AC3E}">
        <p14:creationId xmlns:p14="http://schemas.microsoft.com/office/powerpoint/2010/main" val="737829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1726478" y="490683"/>
            <a:ext cx="16459200" cy="1152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ctr" anchorCtr="0" compatLnSpc="1">
            <a:prstTxWarp prst="textNoShape">
              <a:avLst/>
            </a:prstTxWarp>
          </a:bodyPr>
          <a:lstStyle>
            <a:lvl1pPr algn="l" rtl="0" eaLnBrk="0" fontAlgn="base" hangingPunct="0">
              <a:spcBef>
                <a:spcPct val="0"/>
              </a:spcBef>
              <a:spcAft>
                <a:spcPct val="0"/>
              </a:spcAft>
              <a:defRPr sz="2800" b="1">
                <a:solidFill>
                  <a:srgbClr val="FF0000"/>
                </a:solidFill>
                <a:latin typeface="+mj-lt"/>
                <a:ea typeface="+mj-ea"/>
                <a:cs typeface="+mj-cs"/>
                <a:sym typeface="Arial" charset="0"/>
              </a:defRPr>
            </a:lvl1pPr>
            <a:lvl2pPr algn="l" rtl="0" eaLnBrk="0" fontAlgn="base" hangingPunct="0">
              <a:spcBef>
                <a:spcPct val="0"/>
              </a:spcBef>
              <a:spcAft>
                <a:spcPct val="0"/>
              </a:spcAft>
              <a:defRPr sz="2800" b="1">
                <a:solidFill>
                  <a:srgbClr val="FF0000"/>
                </a:solidFill>
                <a:latin typeface="Arial" charset="0"/>
                <a:cs typeface="Arial" charset="0"/>
                <a:sym typeface="Arial" charset="0"/>
              </a:defRPr>
            </a:lvl2pPr>
            <a:lvl3pPr algn="l" rtl="0" eaLnBrk="0" fontAlgn="base" hangingPunct="0">
              <a:spcBef>
                <a:spcPct val="0"/>
              </a:spcBef>
              <a:spcAft>
                <a:spcPct val="0"/>
              </a:spcAft>
              <a:defRPr sz="2800" b="1">
                <a:solidFill>
                  <a:srgbClr val="FF0000"/>
                </a:solidFill>
                <a:latin typeface="Arial" charset="0"/>
                <a:cs typeface="Arial" charset="0"/>
                <a:sym typeface="Arial" charset="0"/>
              </a:defRPr>
            </a:lvl3pPr>
            <a:lvl4pPr algn="l" rtl="0" eaLnBrk="0" fontAlgn="base" hangingPunct="0">
              <a:spcBef>
                <a:spcPct val="0"/>
              </a:spcBef>
              <a:spcAft>
                <a:spcPct val="0"/>
              </a:spcAft>
              <a:defRPr sz="2800" b="1">
                <a:solidFill>
                  <a:srgbClr val="FF0000"/>
                </a:solidFill>
                <a:latin typeface="Arial" charset="0"/>
                <a:cs typeface="Arial" charset="0"/>
                <a:sym typeface="Arial" charset="0"/>
              </a:defRPr>
            </a:lvl4pPr>
            <a:lvl5pPr algn="l" rtl="0" eaLnBrk="0" fontAlgn="base" hangingPunct="0">
              <a:spcBef>
                <a:spcPct val="0"/>
              </a:spcBef>
              <a:spcAft>
                <a:spcPct val="0"/>
              </a:spcAft>
              <a:defRPr sz="2800" b="1">
                <a:solidFill>
                  <a:srgbClr val="FF0000"/>
                </a:solidFill>
                <a:latin typeface="Arial" charset="0"/>
                <a:cs typeface="Arial" charset="0"/>
                <a:sym typeface="Arial" charset="0"/>
              </a:defRPr>
            </a:lvl5pPr>
            <a:lvl6pPr marL="457200" algn="l" rtl="0" eaLnBrk="0" fontAlgn="base" hangingPunct="0">
              <a:spcBef>
                <a:spcPct val="0"/>
              </a:spcBef>
              <a:spcAft>
                <a:spcPct val="0"/>
              </a:spcAft>
              <a:defRPr sz="2800" b="1">
                <a:solidFill>
                  <a:srgbClr val="FF0000"/>
                </a:solidFill>
                <a:latin typeface="Arial" charset="0"/>
                <a:cs typeface="Arial" charset="0"/>
                <a:sym typeface="Arial" charset="0"/>
              </a:defRPr>
            </a:lvl6pPr>
            <a:lvl7pPr marL="914400" algn="l" rtl="0" eaLnBrk="0" fontAlgn="base" hangingPunct="0">
              <a:spcBef>
                <a:spcPct val="0"/>
              </a:spcBef>
              <a:spcAft>
                <a:spcPct val="0"/>
              </a:spcAft>
              <a:defRPr sz="2800" b="1">
                <a:solidFill>
                  <a:srgbClr val="FF0000"/>
                </a:solidFill>
                <a:latin typeface="Arial" charset="0"/>
                <a:cs typeface="Arial" charset="0"/>
                <a:sym typeface="Arial" charset="0"/>
              </a:defRPr>
            </a:lvl7pPr>
            <a:lvl8pPr marL="1371600" algn="l" rtl="0" eaLnBrk="0" fontAlgn="base" hangingPunct="0">
              <a:spcBef>
                <a:spcPct val="0"/>
              </a:spcBef>
              <a:spcAft>
                <a:spcPct val="0"/>
              </a:spcAft>
              <a:defRPr sz="2800" b="1">
                <a:solidFill>
                  <a:srgbClr val="FF0000"/>
                </a:solidFill>
                <a:latin typeface="Arial" charset="0"/>
                <a:cs typeface="Arial" charset="0"/>
                <a:sym typeface="Arial" charset="0"/>
              </a:defRPr>
            </a:lvl8pPr>
            <a:lvl9pPr marL="1828800" algn="l" rtl="0" eaLnBrk="0" fontAlgn="base" hangingPunct="0">
              <a:spcBef>
                <a:spcPct val="0"/>
              </a:spcBef>
              <a:spcAft>
                <a:spcPct val="0"/>
              </a:spcAft>
              <a:defRPr sz="2800" b="1">
                <a:solidFill>
                  <a:srgbClr val="FF0000"/>
                </a:solidFill>
                <a:latin typeface="Arial" charset="0"/>
                <a:cs typeface="Arial" charset="0"/>
                <a:sym typeface="Arial" charset="0"/>
              </a:defRPr>
            </a:lvl9pPr>
          </a:lstStyle>
          <a:p>
            <a:pPr>
              <a:lnSpc>
                <a:spcPct val="90000"/>
              </a:lnSpc>
            </a:pPr>
            <a:r>
              <a:rPr lang="en-US" altLang="zh-CN" sz="6400" kern="0" dirty="0">
                <a:solidFill>
                  <a:srgbClr val="DB342D"/>
                </a:solidFill>
                <a:ea typeface="宋体" pitchFamily="2" charset="-122"/>
                <a:cs typeface="Times New Roman" pitchFamily="18" charset="0"/>
              </a:rPr>
              <a:t>2. BCCOO+ format</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22</a:t>
            </a:fld>
            <a:endParaRPr lang="zh-CN" altLang="en-US"/>
          </a:p>
        </p:txBody>
      </p:sp>
      <p:sp>
        <p:nvSpPr>
          <p:cNvPr id="3" name="文本框 2">
            <a:extLst>
              <a:ext uri="{FF2B5EF4-FFF2-40B4-BE49-F238E27FC236}">
                <a16:creationId xmlns:a16="http://schemas.microsoft.com/office/drawing/2014/main" id="{FC9869BE-5D49-4EE6-A881-13F2F69D86A7}"/>
              </a:ext>
            </a:extLst>
          </p:cNvPr>
          <p:cNvSpPr txBox="1"/>
          <p:nvPr/>
        </p:nvSpPr>
        <p:spPr>
          <a:xfrm>
            <a:off x="2151529" y="2492188"/>
            <a:ext cx="22318930" cy="3785652"/>
          </a:xfrm>
          <a:prstGeom prst="rect">
            <a:avLst/>
          </a:prstGeom>
          <a:noFill/>
        </p:spPr>
        <p:txBody>
          <a:bodyPr wrap="none" rtlCol="0">
            <a:spAutoFit/>
          </a:bodyPr>
          <a:lstStyle/>
          <a:p>
            <a:pPr marL="685800" indent="-685800">
              <a:buFont typeface="Wingdings" panose="05000000000000000000" pitchFamily="2" charset="2"/>
              <a:buChar char="ü"/>
            </a:pPr>
            <a:r>
              <a:rPr lang="en-US" altLang="zh-CN" sz="4800" dirty="0">
                <a:solidFill>
                  <a:srgbClr val="121520"/>
                </a:solidFill>
                <a:latin typeface="Times New Roman" panose="02020603050405020304" pitchFamily="18" charset="0"/>
                <a:cs typeface="Times New Roman" panose="02020603050405020304" pitchFamily="18" charset="0"/>
              </a:rPr>
              <a:t>BCCOO+</a:t>
            </a:r>
            <a:r>
              <a:rPr lang="zh-CN" altLang="en-US" sz="4800" dirty="0">
                <a:solidFill>
                  <a:srgbClr val="121520"/>
                </a:solidFill>
                <a:latin typeface="Times New Roman" panose="02020603050405020304" pitchFamily="18" charset="0"/>
                <a:cs typeface="Times New Roman" panose="02020603050405020304" pitchFamily="18" charset="0"/>
              </a:rPr>
              <a:t>格式，需要使用临时数组存储中间结果，也需要额外的</a:t>
            </a:r>
            <a:r>
              <a:rPr lang="en-US" altLang="zh-CN" sz="4800" dirty="0">
                <a:solidFill>
                  <a:srgbClr val="121520"/>
                </a:solidFill>
                <a:latin typeface="Times New Roman" panose="02020603050405020304" pitchFamily="18" charset="0"/>
                <a:cs typeface="Times New Roman" panose="02020603050405020304" pitchFamily="18" charset="0"/>
              </a:rPr>
              <a:t>kernel</a:t>
            </a:r>
            <a:r>
              <a:rPr lang="zh-CN" altLang="en-US" sz="4800" dirty="0">
                <a:solidFill>
                  <a:srgbClr val="121520"/>
                </a:solidFill>
                <a:latin typeface="Times New Roman" panose="02020603050405020304" pitchFamily="18" charset="0"/>
                <a:cs typeface="Times New Roman" panose="02020603050405020304" pitchFamily="18" charset="0"/>
              </a:rPr>
              <a:t>来合并结果</a:t>
            </a:r>
            <a:endParaRPr lang="en-US" altLang="zh-CN" sz="4800" dirty="0">
              <a:solidFill>
                <a:srgbClr val="121520"/>
              </a:solidFill>
              <a:latin typeface="Times New Roman" panose="02020603050405020304" pitchFamily="18" charset="0"/>
              <a:cs typeface="Times New Roman" panose="02020603050405020304" pitchFamily="18" charset="0"/>
            </a:endParaRPr>
          </a:p>
          <a:p>
            <a:endParaRPr lang="en-US" altLang="zh-CN" sz="4800" dirty="0">
              <a:solidFill>
                <a:srgbClr val="121520"/>
              </a:solidFill>
              <a:latin typeface="Times New Roman" panose="02020603050405020304" pitchFamily="18" charset="0"/>
              <a:cs typeface="Times New Roman" panose="02020603050405020304" pitchFamily="18" charset="0"/>
            </a:endParaRPr>
          </a:p>
          <a:p>
            <a:pPr marL="685800" indent="-685800">
              <a:buFont typeface="Wingdings" panose="05000000000000000000" pitchFamily="2" charset="2"/>
              <a:buChar char="ü"/>
            </a:pPr>
            <a:r>
              <a:rPr lang="zh-CN" altLang="en-US" sz="4800" dirty="0">
                <a:solidFill>
                  <a:srgbClr val="121520"/>
                </a:solidFill>
                <a:latin typeface="Times New Roman" panose="02020603050405020304" pitchFamily="18" charset="0"/>
                <a:cs typeface="Times New Roman" panose="02020603050405020304" pitchFamily="18" charset="0"/>
              </a:rPr>
              <a:t>临时数组的空间占用和划分块有关，可能占用空间较大，影响性能</a:t>
            </a:r>
            <a:endParaRPr lang="en-US" altLang="zh-CN" sz="4800" dirty="0">
              <a:solidFill>
                <a:srgbClr val="121520"/>
              </a:solidFill>
              <a:latin typeface="Times New Roman" panose="02020603050405020304" pitchFamily="18" charset="0"/>
              <a:cs typeface="Times New Roman" panose="02020603050405020304" pitchFamily="18" charset="0"/>
            </a:endParaRPr>
          </a:p>
          <a:p>
            <a:endParaRPr lang="en-US" altLang="zh-CN" sz="4800" dirty="0">
              <a:solidFill>
                <a:srgbClr val="121520"/>
              </a:solidFill>
              <a:latin typeface="Times New Roman" panose="02020603050405020304" pitchFamily="18" charset="0"/>
              <a:cs typeface="Times New Roman" panose="02020603050405020304" pitchFamily="18" charset="0"/>
            </a:endParaRPr>
          </a:p>
          <a:p>
            <a:pPr marL="685800" indent="-685800">
              <a:buFont typeface="Wingdings" panose="05000000000000000000" pitchFamily="2" charset="2"/>
              <a:buChar char="ü"/>
            </a:pPr>
            <a:r>
              <a:rPr lang="zh-CN" altLang="en-US" sz="4800" dirty="0">
                <a:solidFill>
                  <a:srgbClr val="121520"/>
                </a:solidFill>
                <a:latin typeface="Times New Roman" panose="02020603050405020304" pitchFamily="18" charset="0"/>
                <a:cs typeface="Times New Roman" panose="02020603050405020304" pitchFamily="18" charset="0"/>
              </a:rPr>
              <a:t>需要根据硬件平台和格式选择是否使用</a:t>
            </a:r>
          </a:p>
        </p:txBody>
      </p:sp>
    </p:spTree>
    <p:extLst>
      <p:ext uri="{BB962C8B-B14F-4D97-AF65-F5344CB8AC3E}">
        <p14:creationId xmlns:p14="http://schemas.microsoft.com/office/powerpoint/2010/main" val="587362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1747260" y="273050"/>
            <a:ext cx="16459200" cy="1152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ctr" anchorCtr="0" compatLnSpc="1">
            <a:prstTxWarp prst="textNoShape">
              <a:avLst/>
            </a:prstTxWarp>
          </a:bodyPr>
          <a:lstStyle>
            <a:lvl1pPr algn="l" rtl="0" eaLnBrk="0" fontAlgn="base" hangingPunct="0">
              <a:spcBef>
                <a:spcPct val="0"/>
              </a:spcBef>
              <a:spcAft>
                <a:spcPct val="0"/>
              </a:spcAft>
              <a:defRPr sz="2800" b="1">
                <a:solidFill>
                  <a:srgbClr val="FF0000"/>
                </a:solidFill>
                <a:latin typeface="+mj-lt"/>
                <a:ea typeface="+mj-ea"/>
                <a:cs typeface="+mj-cs"/>
                <a:sym typeface="Arial" charset="0"/>
              </a:defRPr>
            </a:lvl1pPr>
            <a:lvl2pPr algn="l" rtl="0" eaLnBrk="0" fontAlgn="base" hangingPunct="0">
              <a:spcBef>
                <a:spcPct val="0"/>
              </a:spcBef>
              <a:spcAft>
                <a:spcPct val="0"/>
              </a:spcAft>
              <a:defRPr sz="2800" b="1">
                <a:solidFill>
                  <a:srgbClr val="FF0000"/>
                </a:solidFill>
                <a:latin typeface="Arial" charset="0"/>
                <a:cs typeface="Arial" charset="0"/>
                <a:sym typeface="Arial" charset="0"/>
              </a:defRPr>
            </a:lvl2pPr>
            <a:lvl3pPr algn="l" rtl="0" eaLnBrk="0" fontAlgn="base" hangingPunct="0">
              <a:spcBef>
                <a:spcPct val="0"/>
              </a:spcBef>
              <a:spcAft>
                <a:spcPct val="0"/>
              </a:spcAft>
              <a:defRPr sz="2800" b="1">
                <a:solidFill>
                  <a:srgbClr val="FF0000"/>
                </a:solidFill>
                <a:latin typeface="Arial" charset="0"/>
                <a:cs typeface="Arial" charset="0"/>
                <a:sym typeface="Arial" charset="0"/>
              </a:defRPr>
            </a:lvl3pPr>
            <a:lvl4pPr algn="l" rtl="0" eaLnBrk="0" fontAlgn="base" hangingPunct="0">
              <a:spcBef>
                <a:spcPct val="0"/>
              </a:spcBef>
              <a:spcAft>
                <a:spcPct val="0"/>
              </a:spcAft>
              <a:defRPr sz="2800" b="1">
                <a:solidFill>
                  <a:srgbClr val="FF0000"/>
                </a:solidFill>
                <a:latin typeface="Arial" charset="0"/>
                <a:cs typeface="Arial" charset="0"/>
                <a:sym typeface="Arial" charset="0"/>
              </a:defRPr>
            </a:lvl4pPr>
            <a:lvl5pPr algn="l" rtl="0" eaLnBrk="0" fontAlgn="base" hangingPunct="0">
              <a:spcBef>
                <a:spcPct val="0"/>
              </a:spcBef>
              <a:spcAft>
                <a:spcPct val="0"/>
              </a:spcAft>
              <a:defRPr sz="2800" b="1">
                <a:solidFill>
                  <a:srgbClr val="FF0000"/>
                </a:solidFill>
                <a:latin typeface="Arial" charset="0"/>
                <a:cs typeface="Arial" charset="0"/>
                <a:sym typeface="Arial" charset="0"/>
              </a:defRPr>
            </a:lvl5pPr>
            <a:lvl6pPr marL="457200" algn="l" rtl="0" eaLnBrk="0" fontAlgn="base" hangingPunct="0">
              <a:spcBef>
                <a:spcPct val="0"/>
              </a:spcBef>
              <a:spcAft>
                <a:spcPct val="0"/>
              </a:spcAft>
              <a:defRPr sz="2800" b="1">
                <a:solidFill>
                  <a:srgbClr val="FF0000"/>
                </a:solidFill>
                <a:latin typeface="Arial" charset="0"/>
                <a:cs typeface="Arial" charset="0"/>
                <a:sym typeface="Arial" charset="0"/>
              </a:defRPr>
            </a:lvl6pPr>
            <a:lvl7pPr marL="914400" algn="l" rtl="0" eaLnBrk="0" fontAlgn="base" hangingPunct="0">
              <a:spcBef>
                <a:spcPct val="0"/>
              </a:spcBef>
              <a:spcAft>
                <a:spcPct val="0"/>
              </a:spcAft>
              <a:defRPr sz="2800" b="1">
                <a:solidFill>
                  <a:srgbClr val="FF0000"/>
                </a:solidFill>
                <a:latin typeface="Arial" charset="0"/>
                <a:cs typeface="Arial" charset="0"/>
                <a:sym typeface="Arial" charset="0"/>
              </a:defRPr>
            </a:lvl7pPr>
            <a:lvl8pPr marL="1371600" algn="l" rtl="0" eaLnBrk="0" fontAlgn="base" hangingPunct="0">
              <a:spcBef>
                <a:spcPct val="0"/>
              </a:spcBef>
              <a:spcAft>
                <a:spcPct val="0"/>
              </a:spcAft>
              <a:defRPr sz="2800" b="1">
                <a:solidFill>
                  <a:srgbClr val="FF0000"/>
                </a:solidFill>
                <a:latin typeface="Arial" charset="0"/>
                <a:cs typeface="Arial" charset="0"/>
                <a:sym typeface="Arial" charset="0"/>
              </a:defRPr>
            </a:lvl8pPr>
            <a:lvl9pPr marL="1828800" algn="l" rtl="0" eaLnBrk="0" fontAlgn="base" hangingPunct="0">
              <a:spcBef>
                <a:spcPct val="0"/>
              </a:spcBef>
              <a:spcAft>
                <a:spcPct val="0"/>
              </a:spcAft>
              <a:defRPr sz="2800" b="1">
                <a:solidFill>
                  <a:srgbClr val="FF0000"/>
                </a:solidFill>
                <a:latin typeface="Arial" charset="0"/>
                <a:cs typeface="Arial" charset="0"/>
                <a:sym typeface="Arial" charset="0"/>
              </a:defRPr>
            </a:lvl9pPr>
          </a:lstStyle>
          <a:p>
            <a:pPr>
              <a:lnSpc>
                <a:spcPct val="90000"/>
              </a:lnSpc>
            </a:pPr>
            <a:r>
              <a:rPr lang="en-US" altLang="zh-CN" sz="6400" kern="0" dirty="0">
                <a:solidFill>
                  <a:srgbClr val="0066FF"/>
                </a:solidFill>
                <a:latin typeface="Times New Roman" panose="02020603050405020304" pitchFamily="18" charset="0"/>
                <a:ea typeface="宋体" pitchFamily="2" charset="-122"/>
                <a:cs typeface="Times New Roman" panose="02020603050405020304" pitchFamily="18" charset="0"/>
              </a:rPr>
              <a:t>Example matrix</a:t>
            </a:r>
          </a:p>
        </p:txBody>
      </p:sp>
      <p:sp>
        <p:nvSpPr>
          <p:cNvPr id="6" name="Rectangle 3"/>
          <p:cNvSpPr txBox="1">
            <a:spLocks noChangeArrowheads="1"/>
          </p:cNvSpPr>
          <p:nvPr/>
        </p:nvSpPr>
        <p:spPr>
          <a:xfrm>
            <a:off x="1747260" y="1432975"/>
            <a:ext cx="16306800" cy="1039585"/>
          </a:xfrm>
          <a:prstGeom prst="rect">
            <a:avLst/>
          </a:prstGeom>
        </p:spPr>
        <p:txBody>
          <a:bodyPr vert="horz" lIns="182880" tIns="91440" rIns="182880" bIns="9144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5600" dirty="0">
                <a:solidFill>
                  <a:srgbClr val="121520"/>
                </a:solidFill>
                <a:latin typeface="Times New Roman" panose="02020603050405020304" pitchFamily="18" charset="0"/>
                <a:ea typeface="宋体" charset="-122"/>
                <a:cs typeface="Times New Roman" panose="02020603050405020304" pitchFamily="18" charset="0"/>
              </a:rPr>
              <a:t>Assume there are 4 threads</a:t>
            </a:r>
          </a:p>
        </p:txBody>
      </p:sp>
      <mc:AlternateContent xmlns:mc="http://schemas.openxmlformats.org/markup-compatibility/2006" xmlns:a14="http://schemas.microsoft.com/office/drawing/2010/main">
        <mc:Choice Requires="a14">
          <p:sp>
            <p:nvSpPr>
              <p:cNvPr id="4" name="TextBox 3"/>
              <p:cNvSpPr txBox="1"/>
              <p:nvPr/>
            </p:nvSpPr>
            <p:spPr>
              <a:xfrm>
                <a:off x="6864995" y="2866707"/>
                <a:ext cx="9105826" cy="28135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4800" i="1" smtClean="0">
                          <a:solidFill>
                            <a:srgbClr val="121520"/>
                          </a:solidFill>
                          <a:latin typeface="Cambria Math"/>
                        </a:rPr>
                        <m:t>𝐵</m:t>
                      </m:r>
                      <m:r>
                        <a:rPr lang="en-US" altLang="zh-CN" sz="4800" i="1" smtClean="0">
                          <a:solidFill>
                            <a:srgbClr val="121520"/>
                          </a:solidFill>
                          <a:latin typeface="Cambria Math"/>
                        </a:rPr>
                        <m:t>=</m:t>
                      </m:r>
                      <m:d>
                        <m:dPr>
                          <m:begChr m:val="["/>
                          <m:endChr m:val="]"/>
                          <m:ctrlPr>
                            <a:rPr lang="en-US" altLang="zh-CN" sz="4800" i="1">
                              <a:solidFill>
                                <a:srgbClr val="121520"/>
                              </a:solidFill>
                              <a:latin typeface="Cambria Math" panose="02040503050406030204" pitchFamily="18" charset="0"/>
                            </a:rPr>
                          </m:ctrlPr>
                        </m:dPr>
                        <m:e>
                          <m:m>
                            <m:mPr>
                              <m:mcs>
                                <m:mc>
                                  <m:mcPr>
                                    <m:count m:val="8"/>
                                    <m:mcJc m:val="center"/>
                                  </m:mcPr>
                                </m:mc>
                              </m:mcs>
                              <m:ctrlPr>
                                <a:rPr lang="en-US" altLang="zh-CN" sz="4800" i="1">
                                  <a:solidFill>
                                    <a:srgbClr val="121520"/>
                                  </a:solidFill>
                                  <a:latin typeface="Cambria Math" panose="02040503050406030204" pitchFamily="18" charset="0"/>
                                </a:rPr>
                              </m:ctrlPr>
                            </m:mPr>
                            <m:mr>
                              <m:e>
                                <m:r>
                                  <a:rPr lang="en-US" altLang="zh-CN" sz="4800" i="1">
                                    <a:solidFill>
                                      <a:srgbClr val="121520"/>
                                    </a:solidFill>
                                    <a:latin typeface="Cambria Math"/>
                                  </a:rPr>
                                  <m:t>5</m:t>
                                </m:r>
                              </m:e>
                              <m:e>
                                <m:r>
                                  <a:rPr lang="en-US" altLang="zh-CN" sz="4800" i="1">
                                    <a:solidFill>
                                      <a:srgbClr val="121520"/>
                                    </a:solidFill>
                                    <a:latin typeface="Cambria Math"/>
                                  </a:rPr>
                                  <m:t>0</m:t>
                                </m:r>
                              </m:e>
                              <m:e>
                                <m:r>
                                  <a:rPr lang="en-US" altLang="zh-CN" sz="4800" i="1">
                                    <a:solidFill>
                                      <a:srgbClr val="121520"/>
                                    </a:solidFill>
                                    <a:latin typeface="Cambria Math"/>
                                  </a:rPr>
                                  <m:t>3</m:t>
                                </m:r>
                              </m:e>
                              <m:e>
                                <m:r>
                                  <a:rPr lang="en-US" altLang="zh-CN" sz="4800" i="1">
                                    <a:solidFill>
                                      <a:srgbClr val="121520"/>
                                    </a:solidFill>
                                    <a:latin typeface="Cambria Math"/>
                                  </a:rPr>
                                  <m:t>0</m:t>
                                </m:r>
                              </m:e>
                              <m:e>
                                <m:r>
                                  <a:rPr lang="en-US" altLang="zh-CN" sz="4800" i="1">
                                    <a:solidFill>
                                      <a:srgbClr val="121520"/>
                                    </a:solidFill>
                                    <a:latin typeface="Cambria Math"/>
                                  </a:rPr>
                                  <m:t>2</m:t>
                                </m:r>
                              </m:e>
                              <m:e>
                                <m:r>
                                  <a:rPr lang="en-US" altLang="zh-CN" sz="4800" i="1">
                                    <a:solidFill>
                                      <a:srgbClr val="121520"/>
                                    </a:solidFill>
                                    <a:latin typeface="Cambria Math"/>
                                  </a:rPr>
                                  <m:t>0</m:t>
                                </m:r>
                              </m:e>
                              <m:e>
                                <m:r>
                                  <a:rPr lang="en-US" altLang="zh-CN" sz="4800" i="1">
                                    <a:solidFill>
                                      <a:srgbClr val="121520"/>
                                    </a:solidFill>
                                    <a:latin typeface="Cambria Math"/>
                                  </a:rPr>
                                  <m:t>6</m:t>
                                </m:r>
                              </m:e>
                              <m:e>
                                <m:r>
                                  <a:rPr lang="en-US" altLang="zh-CN" sz="4800" i="1">
                                    <a:solidFill>
                                      <a:srgbClr val="121520"/>
                                    </a:solidFill>
                                    <a:latin typeface="Cambria Math"/>
                                  </a:rPr>
                                  <m:t>9</m:t>
                                </m:r>
                              </m:e>
                            </m:mr>
                            <m:mr>
                              <m:e>
                                <m:r>
                                  <a:rPr lang="en-US" altLang="zh-CN" sz="4800" i="1">
                                    <a:solidFill>
                                      <a:srgbClr val="121520"/>
                                    </a:solidFill>
                                    <a:latin typeface="Cambria Math"/>
                                  </a:rPr>
                                  <m:t>0</m:t>
                                </m:r>
                              </m:e>
                              <m:e>
                                <m:r>
                                  <a:rPr lang="en-US" altLang="zh-CN" sz="4800" i="1">
                                    <a:solidFill>
                                      <a:srgbClr val="121520"/>
                                    </a:solidFill>
                                    <a:latin typeface="Cambria Math"/>
                                  </a:rPr>
                                  <m:t>0</m:t>
                                </m:r>
                              </m:e>
                              <m:e>
                                <m:r>
                                  <a:rPr lang="en-US" altLang="zh-CN" sz="4800" i="1">
                                    <a:solidFill>
                                      <a:srgbClr val="121520"/>
                                    </a:solidFill>
                                    <a:latin typeface="Cambria Math"/>
                                  </a:rPr>
                                  <m:t>0</m:t>
                                </m:r>
                              </m:e>
                              <m:e>
                                <m:r>
                                  <a:rPr lang="en-US" altLang="zh-CN" sz="4800" i="1">
                                    <a:solidFill>
                                      <a:srgbClr val="121520"/>
                                    </a:solidFill>
                                    <a:latin typeface="Cambria Math"/>
                                  </a:rPr>
                                  <m:t>1</m:t>
                                </m:r>
                              </m:e>
                              <m:e>
                                <m:r>
                                  <a:rPr lang="en-US" altLang="zh-CN" sz="4800" i="1">
                                    <a:solidFill>
                                      <a:srgbClr val="121520"/>
                                    </a:solidFill>
                                    <a:latin typeface="Cambria Math"/>
                                  </a:rPr>
                                  <m:t>0</m:t>
                                </m:r>
                              </m:e>
                              <m:e>
                                <m:r>
                                  <a:rPr lang="en-US" altLang="zh-CN" sz="4800" i="1">
                                    <a:solidFill>
                                      <a:srgbClr val="121520"/>
                                    </a:solidFill>
                                    <a:latin typeface="Cambria Math"/>
                                  </a:rPr>
                                  <m:t>0</m:t>
                                </m:r>
                              </m:e>
                              <m:e>
                                <m:r>
                                  <a:rPr lang="en-US" altLang="zh-CN" sz="4800" i="1">
                                    <a:solidFill>
                                      <a:srgbClr val="121520"/>
                                    </a:solidFill>
                                    <a:latin typeface="Cambria Math"/>
                                  </a:rPr>
                                  <m:t>4</m:t>
                                </m:r>
                              </m:e>
                              <m:e>
                                <m:r>
                                  <a:rPr lang="en-US" altLang="zh-CN" sz="4800" i="1">
                                    <a:solidFill>
                                      <a:srgbClr val="121520"/>
                                    </a:solidFill>
                                    <a:latin typeface="Cambria Math"/>
                                  </a:rPr>
                                  <m:t>0</m:t>
                                </m:r>
                              </m:e>
                            </m:mr>
                            <m:mr>
                              <m:e>
                                <m:r>
                                  <a:rPr lang="en-US" altLang="zh-CN" sz="4800" i="1">
                                    <a:solidFill>
                                      <a:srgbClr val="121520"/>
                                    </a:solidFill>
                                    <a:latin typeface="Cambria Math"/>
                                  </a:rPr>
                                  <m:t>0</m:t>
                                </m:r>
                              </m:e>
                              <m:e>
                                <m:r>
                                  <a:rPr lang="en-US" altLang="zh-CN" sz="4800" i="1">
                                    <a:solidFill>
                                      <a:srgbClr val="121520"/>
                                    </a:solidFill>
                                    <a:latin typeface="Cambria Math"/>
                                  </a:rPr>
                                  <m:t>4</m:t>
                                </m:r>
                              </m:e>
                              <m:e>
                                <m:r>
                                  <a:rPr lang="en-US" altLang="zh-CN" sz="4800" i="1">
                                    <a:solidFill>
                                      <a:srgbClr val="121520"/>
                                    </a:solidFill>
                                    <a:latin typeface="Cambria Math"/>
                                  </a:rPr>
                                  <m:t>0</m:t>
                                </m:r>
                              </m:e>
                              <m:e>
                                <m:r>
                                  <a:rPr lang="en-US" altLang="zh-CN" sz="4800" i="1">
                                    <a:solidFill>
                                      <a:srgbClr val="121520"/>
                                    </a:solidFill>
                                    <a:latin typeface="Cambria Math"/>
                                  </a:rPr>
                                  <m:t>8</m:t>
                                </m:r>
                              </m:e>
                              <m:e>
                                <m:r>
                                  <a:rPr lang="en-US" altLang="zh-CN" sz="4800" i="1">
                                    <a:solidFill>
                                      <a:srgbClr val="121520"/>
                                    </a:solidFill>
                                    <a:latin typeface="Cambria Math"/>
                                  </a:rPr>
                                  <m:t>0</m:t>
                                </m:r>
                              </m:e>
                              <m:e>
                                <m:r>
                                  <a:rPr lang="en-US" altLang="zh-CN" sz="4800" i="1">
                                    <a:solidFill>
                                      <a:srgbClr val="121520"/>
                                    </a:solidFill>
                                    <a:latin typeface="Cambria Math"/>
                                  </a:rPr>
                                  <m:t>2</m:t>
                                </m:r>
                              </m:e>
                              <m:e>
                                <m:r>
                                  <a:rPr lang="en-US" altLang="zh-CN" sz="4800" i="1">
                                    <a:solidFill>
                                      <a:srgbClr val="121520"/>
                                    </a:solidFill>
                                    <a:latin typeface="Cambria Math"/>
                                  </a:rPr>
                                  <m:t>0</m:t>
                                </m:r>
                              </m:e>
                              <m:e>
                                <m:r>
                                  <a:rPr lang="en-US" altLang="zh-CN" sz="4800" i="1">
                                    <a:solidFill>
                                      <a:srgbClr val="121520"/>
                                    </a:solidFill>
                                    <a:latin typeface="Cambria Math"/>
                                  </a:rPr>
                                  <m:t>0</m:t>
                                </m:r>
                              </m:e>
                            </m:mr>
                            <m:mr>
                              <m:e>
                                <m:r>
                                  <a:rPr lang="en-US" altLang="zh-CN" sz="4800" i="1">
                                    <a:solidFill>
                                      <a:srgbClr val="121520"/>
                                    </a:solidFill>
                                    <a:latin typeface="Cambria Math"/>
                                  </a:rPr>
                                  <m:t>0</m:t>
                                </m:r>
                              </m:e>
                              <m:e>
                                <m:r>
                                  <a:rPr lang="en-US" altLang="zh-CN" sz="4800" i="1">
                                    <a:solidFill>
                                      <a:srgbClr val="121520"/>
                                    </a:solidFill>
                                    <a:latin typeface="Cambria Math"/>
                                  </a:rPr>
                                  <m:t>7</m:t>
                                </m:r>
                              </m:e>
                              <m:e>
                                <m:r>
                                  <a:rPr lang="en-US" altLang="zh-CN" sz="4800" i="1">
                                    <a:solidFill>
                                      <a:srgbClr val="121520"/>
                                    </a:solidFill>
                                    <a:latin typeface="Cambria Math"/>
                                  </a:rPr>
                                  <m:t>6</m:t>
                                </m:r>
                              </m:e>
                              <m:e>
                                <m:r>
                                  <a:rPr lang="en-US" altLang="zh-CN" sz="4800" i="1">
                                    <a:solidFill>
                                      <a:srgbClr val="121520"/>
                                    </a:solidFill>
                                    <a:latin typeface="Cambria Math"/>
                                  </a:rPr>
                                  <m:t>1</m:t>
                                </m:r>
                              </m:e>
                              <m:e>
                                <m:r>
                                  <a:rPr lang="en-US" altLang="zh-CN" sz="4800" i="1">
                                    <a:solidFill>
                                      <a:srgbClr val="121520"/>
                                    </a:solidFill>
                                    <a:latin typeface="Cambria Math"/>
                                  </a:rPr>
                                  <m:t>0</m:t>
                                </m:r>
                              </m:e>
                              <m:e>
                                <m:r>
                                  <a:rPr lang="en-US" altLang="zh-CN" sz="4800" i="1">
                                    <a:solidFill>
                                      <a:srgbClr val="121520"/>
                                    </a:solidFill>
                                    <a:latin typeface="Cambria Math"/>
                                  </a:rPr>
                                  <m:t>3</m:t>
                                </m:r>
                              </m:e>
                              <m:e>
                                <m:r>
                                  <a:rPr lang="en-US" altLang="zh-CN" sz="4800" i="1">
                                    <a:solidFill>
                                      <a:srgbClr val="121520"/>
                                    </a:solidFill>
                                    <a:latin typeface="Cambria Math"/>
                                  </a:rPr>
                                  <m:t>8</m:t>
                                </m:r>
                              </m:e>
                              <m:e>
                                <m:r>
                                  <a:rPr lang="en-US" altLang="zh-CN" sz="4800" i="1">
                                    <a:solidFill>
                                      <a:srgbClr val="121520"/>
                                    </a:solidFill>
                                    <a:latin typeface="Cambria Math"/>
                                  </a:rPr>
                                  <m:t>4</m:t>
                                </m:r>
                              </m:e>
                            </m:mr>
                          </m:m>
                        </m:e>
                      </m:d>
                    </m:oMath>
                  </m:oMathPara>
                </a14:m>
                <a:endParaRPr lang="zh-CN" altLang="en-US" sz="4800" dirty="0">
                  <a:solidFill>
                    <a:srgbClr val="121520"/>
                  </a:solidFill>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864995" y="2866707"/>
                <a:ext cx="9105826" cy="281359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272707" y="6579099"/>
                <a:ext cx="16306800" cy="2677656"/>
              </a:xfrm>
              <a:prstGeom prst="rect">
                <a:avLst/>
              </a:prstGeom>
              <a:noFill/>
              <a:ln>
                <a:solidFill>
                  <a:schemeClr val="tx1"/>
                </a:solidFill>
              </a:ln>
            </p:spPr>
            <p:txBody>
              <a:bodyPr wrap="square" rtlCol="0">
                <a:spAutoFit/>
              </a:bodyPr>
              <a:lstStyle/>
              <a:p>
                <a:pPr algn="r"/>
                <a14:m>
                  <m:oMath xmlns:m="http://schemas.openxmlformats.org/officeDocument/2006/math">
                    <m:r>
                      <a:rPr lang="en-US" altLang="zh-CN" sz="5600" i="1" smtClean="0">
                        <a:solidFill>
                          <a:srgbClr val="121520"/>
                        </a:solidFill>
                        <a:latin typeface="Cambria Math"/>
                      </a:rPr>
                      <m:t>𝐵</m:t>
                    </m:r>
                    <m:r>
                      <m:rPr>
                        <m:sty m:val="p"/>
                      </m:rPr>
                      <a:rPr lang="en-US" altLang="zh-CN" sz="5600">
                        <a:solidFill>
                          <a:srgbClr val="121520"/>
                        </a:solidFill>
                        <a:latin typeface="Cambria Math"/>
                      </a:rPr>
                      <m:t>it</m:t>
                    </m:r>
                    <m:r>
                      <a:rPr lang="en-US" altLang="zh-CN" sz="5600">
                        <a:solidFill>
                          <a:srgbClr val="121520"/>
                        </a:solidFill>
                        <a:latin typeface="Cambria Math"/>
                      </a:rPr>
                      <m:t> </m:t>
                    </m:r>
                    <m:r>
                      <m:rPr>
                        <m:sty m:val="p"/>
                      </m:rPr>
                      <a:rPr lang="en-US" altLang="zh-CN" sz="5600">
                        <a:solidFill>
                          <a:srgbClr val="121520"/>
                        </a:solidFill>
                        <a:latin typeface="Cambria Math"/>
                      </a:rPr>
                      <m:t>Flag</m:t>
                    </m:r>
                    <m:r>
                      <a:rPr lang="en-US" altLang="zh-CN" sz="5600">
                        <a:solidFill>
                          <a:srgbClr val="121520"/>
                        </a:solidFill>
                        <a:latin typeface="Cambria Math"/>
                      </a:rPr>
                      <m:t>=</m:t>
                    </m:r>
                  </m:oMath>
                </a14:m>
                <a:r>
                  <a:rPr lang="en-US" altLang="zh-CN" sz="5600" dirty="0">
                    <a:solidFill>
                      <a:srgbClr val="121520"/>
                    </a:solidFill>
                    <a:latin typeface="Times New Roman" panose="02020603050405020304" pitchFamily="18" charset="0"/>
                    <a:cs typeface="Times New Roman" panose="02020603050405020304" pitchFamily="18" charset="0"/>
                  </a:rPr>
                  <a:t>[1  1  1  1  0  1  0  1  1  0  1  1  1  1  1  0]</a:t>
                </a:r>
              </a:p>
              <a:p>
                <a:pPr algn="r"/>
                <a14:m>
                  <m:oMathPara xmlns:m="http://schemas.openxmlformats.org/officeDocument/2006/math">
                    <m:oMathParaPr>
                      <m:jc m:val="right"/>
                    </m:oMathParaPr>
                    <m:oMath xmlns:m="http://schemas.openxmlformats.org/officeDocument/2006/math">
                      <m:r>
                        <a:rPr lang="en-US" altLang="zh-CN" sz="5600" i="1">
                          <a:solidFill>
                            <a:srgbClr val="121520"/>
                          </a:solidFill>
                          <a:latin typeface="Cambria Math"/>
                        </a:rPr>
                        <m:t>𝐶𝑜𝑙</m:t>
                      </m:r>
                      <m:r>
                        <a:rPr lang="en-US" altLang="zh-CN" sz="5600" i="1">
                          <a:solidFill>
                            <a:srgbClr val="121520"/>
                          </a:solidFill>
                          <a:latin typeface="Cambria Math"/>
                        </a:rPr>
                        <m:t> </m:t>
                      </m:r>
                      <m:r>
                        <a:rPr lang="en-US" altLang="zh-CN" sz="5600" i="1">
                          <a:solidFill>
                            <a:srgbClr val="121520"/>
                          </a:solidFill>
                          <a:latin typeface="Cambria Math"/>
                        </a:rPr>
                        <m:t>𝑖𝑛𝑑𝑒𝑥</m:t>
                      </m:r>
                      <m:r>
                        <a:rPr lang="en-US" altLang="zh-CN" sz="5600" i="1">
                          <a:solidFill>
                            <a:srgbClr val="121520"/>
                          </a:solidFill>
                          <a:latin typeface="Cambria Math"/>
                        </a:rPr>
                        <m:t>=[0  2  4  6  7  3  6  1  3  5  1  2  3  5  6  7]</m:t>
                      </m:r>
                    </m:oMath>
                  </m:oMathPara>
                </a14:m>
                <a:endParaRPr lang="en-US" altLang="zh-CN" sz="5600" i="1" dirty="0">
                  <a:solidFill>
                    <a:srgbClr val="121520"/>
                  </a:solidFill>
                  <a:latin typeface="Times New Roman" panose="02020603050405020304" pitchFamily="18" charset="0"/>
                  <a:cs typeface="Times New Roman" panose="02020603050405020304" pitchFamily="18" charset="0"/>
                </a:endParaRPr>
              </a:p>
              <a:p>
                <a:pPr algn="r"/>
                <a14:m>
                  <m:oMathPara xmlns:m="http://schemas.openxmlformats.org/officeDocument/2006/math">
                    <m:oMathParaPr>
                      <m:jc m:val="right"/>
                    </m:oMathParaPr>
                    <m:oMath xmlns:m="http://schemas.openxmlformats.org/officeDocument/2006/math">
                      <m:r>
                        <a:rPr lang="en-US" altLang="zh-CN" sz="5600" i="1">
                          <a:solidFill>
                            <a:srgbClr val="121520"/>
                          </a:solidFill>
                          <a:latin typeface="Cambria Math"/>
                        </a:rPr>
                        <m:t>𝑉𝑎𝑙𝑢𝑒</m:t>
                      </m:r>
                      <m:r>
                        <a:rPr lang="en-US" altLang="zh-CN" sz="5600" i="1">
                          <a:solidFill>
                            <a:srgbClr val="121520"/>
                          </a:solidFill>
                          <a:latin typeface="Cambria Math"/>
                        </a:rPr>
                        <m:t>=[5  3  2  6  9  1  4  4  8  2  7  6  1  3  8  4]</m:t>
                      </m:r>
                    </m:oMath>
                  </m:oMathPara>
                </a14:m>
                <a:endParaRPr lang="en-US" altLang="zh-CN" sz="5600" i="1" dirty="0">
                  <a:solidFill>
                    <a:srgbClr val="121520"/>
                  </a:solidFill>
                  <a:latin typeface="Times New Roman" panose="02020603050405020304" pitchFamily="18" charset="0"/>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272707" y="6579099"/>
                <a:ext cx="16306800" cy="2677656"/>
              </a:xfrm>
              <a:prstGeom prst="rect">
                <a:avLst/>
              </a:prstGeom>
              <a:blipFill>
                <a:blip r:embed="rId4"/>
                <a:stretch>
                  <a:fillRect t="-6122" r="-2017"/>
                </a:stretch>
              </a:blipFill>
              <a:ln>
                <a:solidFill>
                  <a:schemeClr val="tx1"/>
                </a:solidFill>
              </a:ln>
            </p:spPr>
            <p:txBody>
              <a:bodyPr/>
              <a:lstStyle/>
              <a:p>
                <a:r>
                  <a:rPr lang="zh-CN" altLang="en-US">
                    <a:noFill/>
                  </a:rPr>
                  <a:t> </a:t>
                </a:r>
              </a:p>
            </p:txBody>
          </p:sp>
        </mc:Fallback>
      </mc:AlternateContent>
      <p:sp>
        <p:nvSpPr>
          <p:cNvPr id="11" name="TextBox 11"/>
          <p:cNvSpPr txBox="1">
            <a:spLocks noChangeArrowheads="1"/>
          </p:cNvSpPr>
          <p:nvPr/>
        </p:nvSpPr>
        <p:spPr bwMode="auto">
          <a:xfrm>
            <a:off x="6774619" y="10479878"/>
            <a:ext cx="1083793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buFontTx/>
              <a:buNone/>
              <a:defRPr sz="4000">
                <a:solidFill>
                  <a:srgbClr val="0070C0"/>
                </a:solidFill>
                <a:latin typeface="Times New Roman" panose="02020603050405020304" pitchFamily="18" charset="0"/>
                <a:cs typeface="Times New Roman" panose="02020603050405020304" pitchFamily="18" charset="0"/>
              </a:defRPr>
            </a:lvl1pPr>
            <a:lvl2pPr marL="742950" indent="-285750" eaLnBrk="0" hangingPunct="0">
              <a:spcBef>
                <a:spcPct val="20000"/>
              </a:spcBef>
              <a:buFont typeface="Arial" charset="0"/>
              <a:buChar char="–"/>
              <a:defRPr sz="2000">
                <a:latin typeface="Arial" charset="0"/>
                <a:cs typeface="Arial" charset="0"/>
              </a:defRPr>
            </a:lvl2pPr>
            <a:lvl3pPr marL="1143000" indent="-228600" eaLnBrk="0" hangingPunct="0">
              <a:spcBef>
                <a:spcPct val="20000"/>
              </a:spcBef>
              <a:buFont typeface="Arial" charset="0"/>
              <a:buChar char="•"/>
              <a:defRPr>
                <a:latin typeface="Arial" charset="0"/>
                <a:cs typeface="Arial" charset="0"/>
              </a:defRPr>
            </a:lvl3pPr>
            <a:lvl4pPr marL="1600200" indent="-228600" eaLnBrk="0" hangingPunct="0">
              <a:spcBef>
                <a:spcPct val="20000"/>
              </a:spcBef>
              <a:buFont typeface="Arial" charset="0"/>
              <a:buChar char="–"/>
              <a:defRPr sz="1400">
                <a:latin typeface="Arial" charset="0"/>
                <a:cs typeface="Arial" charset="0"/>
              </a:defRPr>
            </a:lvl4pPr>
            <a:lvl5pPr marL="2057400" indent="-228600" eaLnBrk="0" hangingPunct="0">
              <a:spcBef>
                <a:spcPct val="20000"/>
              </a:spcBef>
              <a:buFont typeface="Arial" charset="0"/>
              <a:buChar char="»"/>
              <a:defRPr sz="1000">
                <a:latin typeface="Arial" charset="0"/>
                <a:cs typeface="Arial" charset="0"/>
              </a:defRPr>
            </a:lvl5pPr>
            <a:lvl6pPr marL="2514600" indent="-228600" eaLnBrk="0" fontAlgn="base" hangingPunct="0">
              <a:spcBef>
                <a:spcPct val="20000"/>
              </a:spcBef>
              <a:spcAft>
                <a:spcPct val="0"/>
              </a:spcAft>
              <a:buFont typeface="Arial" charset="0"/>
              <a:buChar char="»"/>
              <a:defRPr sz="1000">
                <a:latin typeface="Arial" charset="0"/>
                <a:cs typeface="Arial" charset="0"/>
              </a:defRPr>
            </a:lvl6pPr>
            <a:lvl7pPr marL="2971800" indent="-228600" eaLnBrk="0" fontAlgn="base" hangingPunct="0">
              <a:spcBef>
                <a:spcPct val="20000"/>
              </a:spcBef>
              <a:spcAft>
                <a:spcPct val="0"/>
              </a:spcAft>
              <a:buFont typeface="Arial" charset="0"/>
              <a:buChar char="»"/>
              <a:defRPr sz="1000">
                <a:latin typeface="Arial" charset="0"/>
                <a:cs typeface="Arial" charset="0"/>
              </a:defRPr>
            </a:lvl7pPr>
            <a:lvl8pPr marL="3429000" indent="-228600" eaLnBrk="0" fontAlgn="base" hangingPunct="0">
              <a:spcBef>
                <a:spcPct val="20000"/>
              </a:spcBef>
              <a:spcAft>
                <a:spcPct val="0"/>
              </a:spcAft>
              <a:buFont typeface="Arial" charset="0"/>
              <a:buChar char="»"/>
              <a:defRPr sz="1000">
                <a:latin typeface="Arial" charset="0"/>
                <a:cs typeface="Arial" charset="0"/>
              </a:defRPr>
            </a:lvl8pPr>
            <a:lvl9pPr marL="3886200" indent="-228600" eaLnBrk="0" fontAlgn="base" hangingPunct="0">
              <a:spcBef>
                <a:spcPct val="20000"/>
              </a:spcBef>
              <a:spcAft>
                <a:spcPct val="0"/>
              </a:spcAft>
              <a:buFont typeface="Arial" charset="0"/>
              <a:buChar char="»"/>
              <a:defRPr sz="1000">
                <a:latin typeface="Arial" charset="0"/>
                <a:cs typeface="Arial" charset="0"/>
              </a:defRPr>
            </a:lvl9pPr>
          </a:lstStyle>
          <a:p>
            <a:r>
              <a:rPr lang="en-US" altLang="zh-CN" dirty="0"/>
              <a:t>BCCOO format of matrix B (Block size 1x1)</a:t>
            </a:r>
            <a:endParaRPr lang="zh-CN" altLang="en-US" dirty="0"/>
          </a:p>
        </p:txBody>
      </p:sp>
      <p:cxnSp>
        <p:nvCxnSpPr>
          <p:cNvPr id="7" name="直接连接符 6"/>
          <p:cNvCxnSpPr/>
          <p:nvPr/>
        </p:nvCxnSpPr>
        <p:spPr>
          <a:xfrm>
            <a:off x="11905555" y="6167832"/>
            <a:ext cx="0" cy="346427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4641859" y="6159944"/>
            <a:ext cx="0" cy="346427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7447571" y="6252738"/>
            <a:ext cx="0" cy="346427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12"/>
          </p:nvPr>
        </p:nvSpPr>
        <p:spPr/>
        <p:txBody>
          <a:bodyPr/>
          <a:lstStyle/>
          <a:p>
            <a:fld id="{0C913308-F349-4B6D-A68A-DD1791B4A57B}" type="slidenum">
              <a:rPr lang="zh-CN" altLang="en-US" smtClean="0"/>
              <a:pPr/>
              <a:t>23</a:t>
            </a:fld>
            <a:endParaRPr lang="zh-CN" altLang="en-US"/>
          </a:p>
        </p:txBody>
      </p:sp>
    </p:spTree>
    <p:extLst>
      <p:ext uri="{BB962C8B-B14F-4D97-AF65-F5344CB8AC3E}">
        <p14:creationId xmlns:p14="http://schemas.microsoft.com/office/powerpoint/2010/main" val="276393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80">
                                          <p:stCondLst>
                                            <p:cond delay="0"/>
                                          </p:stCondLst>
                                        </p:cTn>
                                        <p:tgtEl>
                                          <p:spTgt spid="8"/>
                                        </p:tgtEl>
                                      </p:cBhvr>
                                    </p:animEffect>
                                    <p:anim calcmode="lin" valueType="num">
                                      <p:cBhvr>
                                        <p:cTn id="2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9" dur="26">
                                          <p:stCondLst>
                                            <p:cond delay="650"/>
                                          </p:stCondLst>
                                        </p:cTn>
                                        <p:tgtEl>
                                          <p:spTgt spid="8"/>
                                        </p:tgtEl>
                                      </p:cBhvr>
                                      <p:to x="100000" y="60000"/>
                                    </p:animScale>
                                    <p:animScale>
                                      <p:cBhvr>
                                        <p:cTn id="30" dur="166" decel="50000">
                                          <p:stCondLst>
                                            <p:cond delay="676"/>
                                          </p:stCondLst>
                                        </p:cTn>
                                        <p:tgtEl>
                                          <p:spTgt spid="8"/>
                                        </p:tgtEl>
                                      </p:cBhvr>
                                      <p:to x="100000" y="100000"/>
                                    </p:animScale>
                                    <p:animScale>
                                      <p:cBhvr>
                                        <p:cTn id="31" dur="26">
                                          <p:stCondLst>
                                            <p:cond delay="1312"/>
                                          </p:stCondLst>
                                        </p:cTn>
                                        <p:tgtEl>
                                          <p:spTgt spid="8"/>
                                        </p:tgtEl>
                                      </p:cBhvr>
                                      <p:to x="100000" y="80000"/>
                                    </p:animScale>
                                    <p:animScale>
                                      <p:cBhvr>
                                        <p:cTn id="32" dur="166" decel="50000">
                                          <p:stCondLst>
                                            <p:cond delay="1338"/>
                                          </p:stCondLst>
                                        </p:cTn>
                                        <p:tgtEl>
                                          <p:spTgt spid="8"/>
                                        </p:tgtEl>
                                      </p:cBhvr>
                                      <p:to x="100000" y="100000"/>
                                    </p:animScale>
                                    <p:animScale>
                                      <p:cBhvr>
                                        <p:cTn id="33" dur="26">
                                          <p:stCondLst>
                                            <p:cond delay="1642"/>
                                          </p:stCondLst>
                                        </p:cTn>
                                        <p:tgtEl>
                                          <p:spTgt spid="8"/>
                                        </p:tgtEl>
                                      </p:cBhvr>
                                      <p:to x="100000" y="90000"/>
                                    </p:animScale>
                                    <p:animScale>
                                      <p:cBhvr>
                                        <p:cTn id="34" dur="166" decel="50000">
                                          <p:stCondLst>
                                            <p:cond delay="1668"/>
                                          </p:stCondLst>
                                        </p:cTn>
                                        <p:tgtEl>
                                          <p:spTgt spid="8"/>
                                        </p:tgtEl>
                                      </p:cBhvr>
                                      <p:to x="100000" y="100000"/>
                                    </p:animScale>
                                    <p:animScale>
                                      <p:cBhvr>
                                        <p:cTn id="35" dur="26">
                                          <p:stCondLst>
                                            <p:cond delay="1808"/>
                                          </p:stCondLst>
                                        </p:cTn>
                                        <p:tgtEl>
                                          <p:spTgt spid="8"/>
                                        </p:tgtEl>
                                      </p:cBhvr>
                                      <p:to x="100000" y="95000"/>
                                    </p:animScale>
                                    <p:animScale>
                                      <p:cBhvr>
                                        <p:cTn id="36" dur="166" decel="50000">
                                          <p:stCondLst>
                                            <p:cond delay="1834"/>
                                          </p:stCondLst>
                                        </p:cTn>
                                        <p:tgtEl>
                                          <p:spTgt spid="8"/>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80">
                                          <p:stCondLst>
                                            <p:cond delay="0"/>
                                          </p:stCondLst>
                                        </p:cTn>
                                        <p:tgtEl>
                                          <p:spTgt spid="9"/>
                                        </p:tgtEl>
                                      </p:cBhvr>
                                    </p:animEffect>
                                    <p:anim calcmode="lin" valueType="num">
                                      <p:cBhvr>
                                        <p:cTn id="4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5" dur="26">
                                          <p:stCondLst>
                                            <p:cond delay="650"/>
                                          </p:stCondLst>
                                        </p:cTn>
                                        <p:tgtEl>
                                          <p:spTgt spid="9"/>
                                        </p:tgtEl>
                                      </p:cBhvr>
                                      <p:to x="100000" y="60000"/>
                                    </p:animScale>
                                    <p:animScale>
                                      <p:cBhvr>
                                        <p:cTn id="46" dur="166" decel="50000">
                                          <p:stCondLst>
                                            <p:cond delay="676"/>
                                          </p:stCondLst>
                                        </p:cTn>
                                        <p:tgtEl>
                                          <p:spTgt spid="9"/>
                                        </p:tgtEl>
                                      </p:cBhvr>
                                      <p:to x="100000" y="100000"/>
                                    </p:animScale>
                                    <p:animScale>
                                      <p:cBhvr>
                                        <p:cTn id="47" dur="26">
                                          <p:stCondLst>
                                            <p:cond delay="1312"/>
                                          </p:stCondLst>
                                        </p:cTn>
                                        <p:tgtEl>
                                          <p:spTgt spid="9"/>
                                        </p:tgtEl>
                                      </p:cBhvr>
                                      <p:to x="100000" y="80000"/>
                                    </p:animScale>
                                    <p:animScale>
                                      <p:cBhvr>
                                        <p:cTn id="48" dur="166" decel="50000">
                                          <p:stCondLst>
                                            <p:cond delay="1338"/>
                                          </p:stCondLst>
                                        </p:cTn>
                                        <p:tgtEl>
                                          <p:spTgt spid="9"/>
                                        </p:tgtEl>
                                      </p:cBhvr>
                                      <p:to x="100000" y="100000"/>
                                    </p:animScale>
                                    <p:animScale>
                                      <p:cBhvr>
                                        <p:cTn id="49" dur="26">
                                          <p:stCondLst>
                                            <p:cond delay="1642"/>
                                          </p:stCondLst>
                                        </p:cTn>
                                        <p:tgtEl>
                                          <p:spTgt spid="9"/>
                                        </p:tgtEl>
                                      </p:cBhvr>
                                      <p:to x="100000" y="90000"/>
                                    </p:animScale>
                                    <p:animScale>
                                      <p:cBhvr>
                                        <p:cTn id="50" dur="166" decel="50000">
                                          <p:stCondLst>
                                            <p:cond delay="1668"/>
                                          </p:stCondLst>
                                        </p:cTn>
                                        <p:tgtEl>
                                          <p:spTgt spid="9"/>
                                        </p:tgtEl>
                                      </p:cBhvr>
                                      <p:to x="100000" y="100000"/>
                                    </p:animScale>
                                    <p:animScale>
                                      <p:cBhvr>
                                        <p:cTn id="51" dur="26">
                                          <p:stCondLst>
                                            <p:cond delay="1808"/>
                                          </p:stCondLst>
                                        </p:cTn>
                                        <p:tgtEl>
                                          <p:spTgt spid="9"/>
                                        </p:tgtEl>
                                      </p:cBhvr>
                                      <p:to x="100000" y="95000"/>
                                    </p:animScale>
                                    <p:animScale>
                                      <p:cBhvr>
                                        <p:cTn id="52"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1496598" y="473517"/>
            <a:ext cx="16459200" cy="1152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ctr" anchorCtr="0" compatLnSpc="1">
            <a:prstTxWarp prst="textNoShape">
              <a:avLst/>
            </a:prstTxWarp>
          </a:bodyPr>
          <a:lstStyle>
            <a:lvl1pPr algn="l" rtl="0" eaLnBrk="0" fontAlgn="base" hangingPunct="0">
              <a:spcBef>
                <a:spcPct val="0"/>
              </a:spcBef>
              <a:spcAft>
                <a:spcPct val="0"/>
              </a:spcAft>
              <a:defRPr sz="2800" b="1">
                <a:solidFill>
                  <a:srgbClr val="FF0000"/>
                </a:solidFill>
                <a:latin typeface="+mj-lt"/>
                <a:ea typeface="+mj-ea"/>
                <a:cs typeface="+mj-cs"/>
                <a:sym typeface="Arial" charset="0"/>
              </a:defRPr>
            </a:lvl1pPr>
            <a:lvl2pPr algn="l" rtl="0" eaLnBrk="0" fontAlgn="base" hangingPunct="0">
              <a:spcBef>
                <a:spcPct val="0"/>
              </a:spcBef>
              <a:spcAft>
                <a:spcPct val="0"/>
              </a:spcAft>
              <a:defRPr sz="2800" b="1">
                <a:solidFill>
                  <a:srgbClr val="FF0000"/>
                </a:solidFill>
                <a:latin typeface="Arial" charset="0"/>
                <a:cs typeface="Arial" charset="0"/>
                <a:sym typeface="Arial" charset="0"/>
              </a:defRPr>
            </a:lvl2pPr>
            <a:lvl3pPr algn="l" rtl="0" eaLnBrk="0" fontAlgn="base" hangingPunct="0">
              <a:spcBef>
                <a:spcPct val="0"/>
              </a:spcBef>
              <a:spcAft>
                <a:spcPct val="0"/>
              </a:spcAft>
              <a:defRPr sz="2800" b="1">
                <a:solidFill>
                  <a:srgbClr val="FF0000"/>
                </a:solidFill>
                <a:latin typeface="Arial" charset="0"/>
                <a:cs typeface="Arial" charset="0"/>
                <a:sym typeface="Arial" charset="0"/>
              </a:defRPr>
            </a:lvl3pPr>
            <a:lvl4pPr algn="l" rtl="0" eaLnBrk="0" fontAlgn="base" hangingPunct="0">
              <a:spcBef>
                <a:spcPct val="0"/>
              </a:spcBef>
              <a:spcAft>
                <a:spcPct val="0"/>
              </a:spcAft>
              <a:defRPr sz="2800" b="1">
                <a:solidFill>
                  <a:srgbClr val="FF0000"/>
                </a:solidFill>
                <a:latin typeface="Arial" charset="0"/>
                <a:cs typeface="Arial" charset="0"/>
                <a:sym typeface="Arial" charset="0"/>
              </a:defRPr>
            </a:lvl4pPr>
            <a:lvl5pPr algn="l" rtl="0" eaLnBrk="0" fontAlgn="base" hangingPunct="0">
              <a:spcBef>
                <a:spcPct val="0"/>
              </a:spcBef>
              <a:spcAft>
                <a:spcPct val="0"/>
              </a:spcAft>
              <a:defRPr sz="2800" b="1">
                <a:solidFill>
                  <a:srgbClr val="FF0000"/>
                </a:solidFill>
                <a:latin typeface="Arial" charset="0"/>
                <a:cs typeface="Arial" charset="0"/>
                <a:sym typeface="Arial" charset="0"/>
              </a:defRPr>
            </a:lvl5pPr>
            <a:lvl6pPr marL="457200" algn="l" rtl="0" eaLnBrk="0" fontAlgn="base" hangingPunct="0">
              <a:spcBef>
                <a:spcPct val="0"/>
              </a:spcBef>
              <a:spcAft>
                <a:spcPct val="0"/>
              </a:spcAft>
              <a:defRPr sz="2800" b="1">
                <a:solidFill>
                  <a:srgbClr val="FF0000"/>
                </a:solidFill>
                <a:latin typeface="Arial" charset="0"/>
                <a:cs typeface="Arial" charset="0"/>
                <a:sym typeface="Arial" charset="0"/>
              </a:defRPr>
            </a:lvl6pPr>
            <a:lvl7pPr marL="914400" algn="l" rtl="0" eaLnBrk="0" fontAlgn="base" hangingPunct="0">
              <a:spcBef>
                <a:spcPct val="0"/>
              </a:spcBef>
              <a:spcAft>
                <a:spcPct val="0"/>
              </a:spcAft>
              <a:defRPr sz="2800" b="1">
                <a:solidFill>
                  <a:srgbClr val="FF0000"/>
                </a:solidFill>
                <a:latin typeface="Arial" charset="0"/>
                <a:cs typeface="Arial" charset="0"/>
                <a:sym typeface="Arial" charset="0"/>
              </a:defRPr>
            </a:lvl7pPr>
            <a:lvl8pPr marL="1371600" algn="l" rtl="0" eaLnBrk="0" fontAlgn="base" hangingPunct="0">
              <a:spcBef>
                <a:spcPct val="0"/>
              </a:spcBef>
              <a:spcAft>
                <a:spcPct val="0"/>
              </a:spcAft>
              <a:defRPr sz="2800" b="1">
                <a:solidFill>
                  <a:srgbClr val="FF0000"/>
                </a:solidFill>
                <a:latin typeface="Arial" charset="0"/>
                <a:cs typeface="Arial" charset="0"/>
                <a:sym typeface="Arial" charset="0"/>
              </a:defRPr>
            </a:lvl8pPr>
            <a:lvl9pPr marL="1828800" algn="l" rtl="0" eaLnBrk="0" fontAlgn="base" hangingPunct="0">
              <a:spcBef>
                <a:spcPct val="0"/>
              </a:spcBef>
              <a:spcAft>
                <a:spcPct val="0"/>
              </a:spcAft>
              <a:defRPr sz="2800" b="1">
                <a:solidFill>
                  <a:srgbClr val="FF0000"/>
                </a:solidFill>
                <a:latin typeface="Arial" charset="0"/>
                <a:cs typeface="Arial" charset="0"/>
                <a:sym typeface="Arial" charset="0"/>
              </a:defRPr>
            </a:lvl9pPr>
          </a:lstStyle>
          <a:p>
            <a:pPr>
              <a:lnSpc>
                <a:spcPct val="90000"/>
              </a:lnSpc>
            </a:pPr>
            <a:r>
              <a:rPr lang="en-US" altLang="zh-CN" sz="6400" kern="0" dirty="0">
                <a:solidFill>
                  <a:srgbClr val="0066FF"/>
                </a:solidFill>
                <a:ea typeface="宋体" pitchFamily="2" charset="-122"/>
                <a:cs typeface="Times New Roman" pitchFamily="18" charset="0"/>
              </a:rPr>
              <a:t>Auxiliary Information for SpMV: Result Entry</a:t>
            </a:r>
          </a:p>
        </p:txBody>
      </p:sp>
      <p:sp>
        <p:nvSpPr>
          <p:cNvPr id="6" name="Rectangle 3"/>
          <p:cNvSpPr txBox="1">
            <a:spLocks noChangeArrowheads="1"/>
          </p:cNvSpPr>
          <p:nvPr/>
        </p:nvSpPr>
        <p:spPr>
          <a:xfrm>
            <a:off x="2158793" y="2070651"/>
            <a:ext cx="16306800" cy="4440809"/>
          </a:xfrm>
          <a:prstGeom prst="rect">
            <a:avLst/>
          </a:prstGeom>
        </p:spPr>
        <p:txBody>
          <a:bodyPr vert="horz" lIns="182880" tIns="91440" rIns="182880" bIns="9144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4800" dirty="0">
                <a:solidFill>
                  <a:srgbClr val="121520"/>
                </a:solidFill>
                <a:latin typeface="Times New Roman" panose="02020603050405020304" pitchFamily="18" charset="0"/>
                <a:ea typeface="宋体" charset="-122"/>
                <a:cs typeface="Times New Roman" panose="02020603050405020304" pitchFamily="18" charset="0"/>
              </a:rPr>
              <a:t>Getting the location of the first result generated by each thread in the output array. That’s to say to compute the row index that the first result in each thread belongs to.</a:t>
            </a:r>
          </a:p>
          <a:p>
            <a:r>
              <a:rPr lang="en-US" altLang="zh-CN" sz="4800" dirty="0">
                <a:solidFill>
                  <a:srgbClr val="121520"/>
                </a:solidFill>
                <a:latin typeface="Times New Roman" panose="02020603050405020304" pitchFamily="18" charset="0"/>
                <a:ea typeface="宋体" charset="-122"/>
                <a:cs typeface="Times New Roman" panose="02020603050405020304" pitchFamily="18" charset="0"/>
              </a:rPr>
              <a:t>Only need to count the zero number in the bit flag array of the previous threads.</a:t>
            </a:r>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24</a:t>
            </a:fld>
            <a:endParaRPr lang="zh-CN" altLang="en-US"/>
          </a:p>
        </p:txBody>
      </p:sp>
      <mc:AlternateContent xmlns:mc="http://schemas.openxmlformats.org/markup-compatibility/2006" xmlns:a14="http://schemas.microsoft.com/office/drawing/2010/main">
        <mc:Choice Requires="a14">
          <p:sp>
            <p:nvSpPr>
              <p:cNvPr id="12" name="TextBox 11"/>
              <p:cNvSpPr txBox="1"/>
              <p:nvPr/>
            </p:nvSpPr>
            <p:spPr>
              <a:xfrm>
                <a:off x="3936277" y="7204343"/>
                <a:ext cx="16306800" cy="2677656"/>
              </a:xfrm>
              <a:prstGeom prst="rect">
                <a:avLst/>
              </a:prstGeom>
              <a:noFill/>
              <a:ln>
                <a:solidFill>
                  <a:schemeClr val="tx1"/>
                </a:solidFill>
              </a:ln>
            </p:spPr>
            <p:txBody>
              <a:bodyPr wrap="square" rtlCol="0">
                <a:spAutoFit/>
              </a:bodyPr>
              <a:lstStyle/>
              <a:p>
                <a:pPr algn="r"/>
                <a14:m>
                  <m:oMath xmlns:m="http://schemas.openxmlformats.org/officeDocument/2006/math">
                    <m:r>
                      <a:rPr lang="en-US" altLang="zh-CN" sz="5600" i="1" smtClean="0">
                        <a:solidFill>
                          <a:srgbClr val="121520"/>
                        </a:solidFill>
                        <a:latin typeface="Cambria Math"/>
                      </a:rPr>
                      <m:t>𝐵</m:t>
                    </m:r>
                    <m:r>
                      <m:rPr>
                        <m:sty m:val="p"/>
                      </m:rPr>
                      <a:rPr lang="en-US" altLang="zh-CN" sz="5600">
                        <a:solidFill>
                          <a:srgbClr val="121520"/>
                        </a:solidFill>
                        <a:latin typeface="Cambria Math"/>
                      </a:rPr>
                      <m:t>it</m:t>
                    </m:r>
                    <m:r>
                      <a:rPr lang="en-US" altLang="zh-CN" sz="5600">
                        <a:solidFill>
                          <a:srgbClr val="121520"/>
                        </a:solidFill>
                        <a:latin typeface="Cambria Math"/>
                      </a:rPr>
                      <m:t> </m:t>
                    </m:r>
                    <m:r>
                      <m:rPr>
                        <m:sty m:val="p"/>
                      </m:rPr>
                      <a:rPr lang="en-US" altLang="zh-CN" sz="5600">
                        <a:solidFill>
                          <a:srgbClr val="121520"/>
                        </a:solidFill>
                        <a:latin typeface="Cambria Math"/>
                      </a:rPr>
                      <m:t>Flag</m:t>
                    </m:r>
                    <m:r>
                      <a:rPr lang="en-US" altLang="zh-CN" sz="5600">
                        <a:solidFill>
                          <a:srgbClr val="121520"/>
                        </a:solidFill>
                        <a:latin typeface="Cambria Math"/>
                      </a:rPr>
                      <m:t>=</m:t>
                    </m:r>
                  </m:oMath>
                </a14:m>
                <a:r>
                  <a:rPr lang="en-US" altLang="zh-CN" sz="5600" dirty="0">
                    <a:solidFill>
                      <a:srgbClr val="121520"/>
                    </a:solidFill>
                    <a:latin typeface="Times New Roman" panose="02020603050405020304" pitchFamily="18" charset="0"/>
                    <a:cs typeface="Times New Roman" panose="02020603050405020304" pitchFamily="18" charset="0"/>
                  </a:rPr>
                  <a:t>[1  1  1  1  0  1  0  1  1  0  1  1  1  1  1  0]</a:t>
                </a:r>
              </a:p>
              <a:p>
                <a:pPr algn="r"/>
                <a:endParaRPr lang="en-US" altLang="zh-CN" sz="5600" i="1" dirty="0">
                  <a:solidFill>
                    <a:srgbClr val="121520"/>
                  </a:solidFill>
                  <a:latin typeface="Times New Roman" panose="02020603050405020304" pitchFamily="18" charset="0"/>
                  <a:cs typeface="Times New Roman" panose="02020603050405020304" pitchFamily="18" charset="0"/>
                </a:endParaRPr>
              </a:p>
              <a:p>
                <a:pPr algn="r"/>
                <a14:m>
                  <m:oMathPara xmlns:m="http://schemas.openxmlformats.org/officeDocument/2006/math">
                    <m:oMathParaPr>
                      <m:jc m:val="right"/>
                    </m:oMathParaPr>
                    <m:oMath xmlns:m="http://schemas.openxmlformats.org/officeDocument/2006/math">
                      <m:r>
                        <a:rPr lang="en-US" altLang="zh-CN" sz="5600" i="1">
                          <a:solidFill>
                            <a:srgbClr val="121520"/>
                          </a:solidFill>
                          <a:latin typeface="Cambria Math"/>
                        </a:rPr>
                        <m:t>𝑅𝑒𝑠𝑢𝑙𝑡</m:t>
                      </m:r>
                      <m:r>
                        <a:rPr lang="en-US" altLang="zh-CN" sz="5600" i="1">
                          <a:solidFill>
                            <a:srgbClr val="121520"/>
                          </a:solidFill>
                          <a:latin typeface="Cambria Math"/>
                        </a:rPr>
                        <m:t> </m:t>
                      </m:r>
                      <m:r>
                        <a:rPr lang="en-US" altLang="zh-CN" sz="5600" i="1">
                          <a:solidFill>
                            <a:srgbClr val="121520"/>
                          </a:solidFill>
                          <a:latin typeface="Cambria Math"/>
                        </a:rPr>
                        <m:t>𝐸𝑛𝑡𝑟𝑦</m:t>
                      </m:r>
                      <m:r>
                        <a:rPr lang="en-US" altLang="zh-CN" sz="5600" i="1">
                          <a:solidFill>
                            <a:srgbClr val="121520"/>
                          </a:solidFill>
                          <a:latin typeface="Cambria Math"/>
                        </a:rPr>
                        <m:t>:                                                                         </m:t>
                      </m:r>
                    </m:oMath>
                  </m:oMathPara>
                </a14:m>
                <a:endParaRPr lang="en-US" altLang="zh-CN" sz="5600" i="1" dirty="0">
                  <a:solidFill>
                    <a:srgbClr val="121520"/>
                  </a:solidFill>
                  <a:latin typeface="Times New Roman" panose="02020603050405020304" pitchFamily="18" charset="0"/>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936277" y="7204343"/>
                <a:ext cx="16306800" cy="2677656"/>
              </a:xfrm>
              <a:prstGeom prst="rect">
                <a:avLst/>
              </a:prstGeom>
              <a:blipFill>
                <a:blip r:embed="rId3"/>
                <a:stretch>
                  <a:fillRect t="-6122" r="-2017"/>
                </a:stretch>
              </a:blipFill>
              <a:ln>
                <a:solidFill>
                  <a:schemeClr val="tx1"/>
                </a:solidFill>
              </a:ln>
            </p:spPr>
            <p:txBody>
              <a:bodyPr/>
              <a:lstStyle/>
              <a:p>
                <a:r>
                  <a:rPr lang="zh-CN" altLang="en-US">
                    <a:noFill/>
                  </a:rPr>
                  <a:t> </a:t>
                </a:r>
              </a:p>
            </p:txBody>
          </p:sp>
        </mc:Fallback>
      </mc:AlternateContent>
      <p:cxnSp>
        <p:nvCxnSpPr>
          <p:cNvPr id="13" name="直接连接符 12"/>
          <p:cNvCxnSpPr/>
          <p:nvPr/>
        </p:nvCxnSpPr>
        <p:spPr>
          <a:xfrm>
            <a:off x="14385549" y="6952317"/>
            <a:ext cx="0" cy="326697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7191261" y="6952317"/>
            <a:ext cx="0" cy="333206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1505229" y="6952318"/>
            <a:ext cx="0" cy="3244578"/>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090874" y="10225196"/>
            <a:ext cx="1836721" cy="615553"/>
          </a:xfrm>
          <a:prstGeom prst="rect">
            <a:avLst/>
          </a:prstGeom>
          <a:noFill/>
        </p:spPr>
        <p:txBody>
          <a:bodyPr wrap="none" lIns="0" tIns="0" rIns="0" bIns="0" rtlCol="0">
            <a:spAutoFit/>
          </a:bodyPr>
          <a:lstStyle/>
          <a:p>
            <a:pPr algn="ctr"/>
            <a:r>
              <a:rPr lang="en-US" altLang="zh-CN" sz="4000" dirty="0">
                <a:solidFill>
                  <a:srgbClr val="00B050"/>
                </a:solidFill>
              </a:rPr>
              <a:t>Thread 0</a:t>
            </a:r>
          </a:p>
        </p:txBody>
      </p:sp>
      <p:sp>
        <p:nvSpPr>
          <p:cNvPr id="17" name="TextBox 16"/>
          <p:cNvSpPr txBox="1"/>
          <p:nvPr/>
        </p:nvSpPr>
        <p:spPr>
          <a:xfrm>
            <a:off x="12015048" y="10225196"/>
            <a:ext cx="1836721" cy="615553"/>
          </a:xfrm>
          <a:prstGeom prst="rect">
            <a:avLst/>
          </a:prstGeom>
          <a:noFill/>
        </p:spPr>
        <p:txBody>
          <a:bodyPr wrap="none" lIns="0" tIns="0" rIns="0" bIns="0" rtlCol="0">
            <a:spAutoFit/>
          </a:bodyPr>
          <a:lstStyle>
            <a:defPPr>
              <a:defRPr lang="zh-CN"/>
            </a:defPPr>
            <a:lvl1pPr algn="ctr">
              <a:defRPr sz="2800">
                <a:solidFill>
                  <a:srgbClr val="00B0F0"/>
                </a:solidFill>
              </a:defRPr>
            </a:lvl1pPr>
          </a:lstStyle>
          <a:p>
            <a:r>
              <a:rPr lang="en-US" altLang="zh-CN" sz="4000" dirty="0"/>
              <a:t>Thread 1</a:t>
            </a:r>
          </a:p>
        </p:txBody>
      </p:sp>
      <p:sp>
        <p:nvSpPr>
          <p:cNvPr id="18" name="TextBox 17"/>
          <p:cNvSpPr txBox="1"/>
          <p:nvPr/>
        </p:nvSpPr>
        <p:spPr>
          <a:xfrm>
            <a:off x="14819168" y="10225196"/>
            <a:ext cx="1836721" cy="615553"/>
          </a:xfrm>
          <a:prstGeom prst="rect">
            <a:avLst/>
          </a:prstGeom>
          <a:noFill/>
        </p:spPr>
        <p:txBody>
          <a:bodyPr wrap="none" lIns="0" tIns="0" rIns="0" bIns="0" rtlCol="0">
            <a:spAutoFit/>
          </a:bodyPr>
          <a:lstStyle/>
          <a:p>
            <a:pPr algn="ctr"/>
            <a:r>
              <a:rPr lang="en-US" altLang="zh-CN" sz="4000" dirty="0">
                <a:solidFill>
                  <a:srgbClr val="002060"/>
                </a:solidFill>
              </a:rPr>
              <a:t>Thread 2</a:t>
            </a:r>
          </a:p>
        </p:txBody>
      </p:sp>
      <p:sp>
        <p:nvSpPr>
          <p:cNvPr id="19" name="TextBox 18"/>
          <p:cNvSpPr txBox="1"/>
          <p:nvPr/>
        </p:nvSpPr>
        <p:spPr>
          <a:xfrm>
            <a:off x="17699488" y="10225196"/>
            <a:ext cx="1836721" cy="615553"/>
          </a:xfrm>
          <a:prstGeom prst="rect">
            <a:avLst/>
          </a:prstGeom>
          <a:noFill/>
        </p:spPr>
        <p:txBody>
          <a:bodyPr wrap="none" lIns="0" tIns="0" rIns="0" bIns="0" rtlCol="0">
            <a:spAutoFit/>
          </a:bodyPr>
          <a:lstStyle/>
          <a:p>
            <a:pPr algn="ctr"/>
            <a:r>
              <a:rPr lang="en-US" altLang="zh-CN" sz="4000" dirty="0">
                <a:solidFill>
                  <a:srgbClr val="C00000"/>
                </a:solidFill>
              </a:rPr>
              <a:t>Thread 3</a:t>
            </a:r>
          </a:p>
        </p:txBody>
      </p:sp>
      <p:sp>
        <p:nvSpPr>
          <p:cNvPr id="20" name="TextBox 19"/>
          <p:cNvSpPr txBox="1"/>
          <p:nvPr/>
        </p:nvSpPr>
        <p:spPr>
          <a:xfrm>
            <a:off x="9844402" y="9071789"/>
            <a:ext cx="363881" cy="861774"/>
          </a:xfrm>
          <a:prstGeom prst="rect">
            <a:avLst/>
          </a:prstGeom>
          <a:noFill/>
        </p:spPr>
        <p:txBody>
          <a:bodyPr wrap="none" lIns="0" tIns="0" rIns="0" bIns="0" rtlCol="0">
            <a:spAutoFit/>
          </a:bodyPr>
          <a:lstStyle/>
          <a:p>
            <a:pPr algn="ctr"/>
            <a:r>
              <a:rPr lang="en-US" altLang="zh-CN" sz="5600" dirty="0">
                <a:solidFill>
                  <a:srgbClr val="00B050"/>
                </a:solidFill>
              </a:rPr>
              <a:t>0</a:t>
            </a:r>
          </a:p>
        </p:txBody>
      </p:sp>
      <p:sp>
        <p:nvSpPr>
          <p:cNvPr id="21" name="TextBox 20"/>
          <p:cNvSpPr txBox="1"/>
          <p:nvPr/>
        </p:nvSpPr>
        <p:spPr>
          <a:xfrm>
            <a:off x="12724722" y="9071789"/>
            <a:ext cx="363881" cy="861774"/>
          </a:xfrm>
          <a:prstGeom prst="rect">
            <a:avLst/>
          </a:prstGeom>
          <a:noFill/>
        </p:spPr>
        <p:txBody>
          <a:bodyPr wrap="none" lIns="0" tIns="0" rIns="0" bIns="0" rtlCol="0">
            <a:spAutoFit/>
          </a:bodyPr>
          <a:lstStyle/>
          <a:p>
            <a:pPr algn="ctr"/>
            <a:r>
              <a:rPr lang="en-US" altLang="zh-CN" sz="5600" dirty="0">
                <a:solidFill>
                  <a:srgbClr val="00B0F0"/>
                </a:solidFill>
              </a:rPr>
              <a:t>0</a:t>
            </a:r>
          </a:p>
        </p:txBody>
      </p:sp>
      <p:cxnSp>
        <p:nvCxnSpPr>
          <p:cNvPr id="22" name="直接连接符 21"/>
          <p:cNvCxnSpPr/>
          <p:nvPr/>
        </p:nvCxnSpPr>
        <p:spPr>
          <a:xfrm>
            <a:off x="8768925" y="8392477"/>
            <a:ext cx="2448272"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5555586" y="9091005"/>
            <a:ext cx="363881" cy="861774"/>
          </a:xfrm>
          <a:prstGeom prst="rect">
            <a:avLst/>
          </a:prstGeom>
          <a:noFill/>
        </p:spPr>
        <p:txBody>
          <a:bodyPr wrap="none" lIns="0" tIns="0" rIns="0" bIns="0" rtlCol="0">
            <a:spAutoFit/>
          </a:bodyPr>
          <a:lstStyle/>
          <a:p>
            <a:pPr algn="ctr"/>
            <a:r>
              <a:rPr lang="en-US" altLang="zh-CN" sz="5600" dirty="0">
                <a:solidFill>
                  <a:srgbClr val="002060"/>
                </a:solidFill>
              </a:rPr>
              <a:t>2</a:t>
            </a:r>
          </a:p>
        </p:txBody>
      </p:sp>
      <p:cxnSp>
        <p:nvCxnSpPr>
          <p:cNvPr id="24" name="直接连接符 23"/>
          <p:cNvCxnSpPr/>
          <p:nvPr/>
        </p:nvCxnSpPr>
        <p:spPr>
          <a:xfrm>
            <a:off x="8768925" y="8697277"/>
            <a:ext cx="5328592"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8768925" y="9002077"/>
            <a:ext cx="820891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8435906" y="9091003"/>
            <a:ext cx="363881" cy="861774"/>
          </a:xfrm>
          <a:prstGeom prst="rect">
            <a:avLst/>
          </a:prstGeom>
          <a:noFill/>
        </p:spPr>
        <p:txBody>
          <a:bodyPr wrap="none" lIns="0" tIns="0" rIns="0" bIns="0" rtlCol="0">
            <a:spAutoFit/>
          </a:bodyPr>
          <a:lstStyle/>
          <a:p>
            <a:pPr algn="ctr"/>
            <a:r>
              <a:rPr lang="en-US" altLang="zh-CN" sz="5600" dirty="0">
                <a:solidFill>
                  <a:srgbClr val="C00000"/>
                </a:solidFill>
              </a:rPr>
              <a:t>3</a:t>
            </a:r>
          </a:p>
        </p:txBody>
      </p:sp>
    </p:spTree>
    <p:extLst>
      <p:ext uri="{BB962C8B-B14F-4D97-AF65-F5344CB8AC3E}">
        <p14:creationId xmlns:p14="http://schemas.microsoft.com/office/powerpoint/2010/main" val="37550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582747" y="1279518"/>
            <a:ext cx="16459200" cy="115252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ctr" anchorCtr="0" compatLnSpc="1">
            <a:prstTxWarp prst="textNoShape">
              <a:avLst/>
            </a:prstTxWarp>
          </a:bodyPr>
          <a:lstStyle/>
          <a:p>
            <a:pPr algn="l" eaLnBrk="0" hangingPunct="0">
              <a:lnSpc>
                <a:spcPct val="90000"/>
              </a:lnSpc>
            </a:pPr>
            <a:r>
              <a:rPr lang="en-US" altLang="zh-CN" sz="4800" b="1" kern="0" dirty="0">
                <a:solidFill>
                  <a:srgbClr val="121520"/>
                </a:solidFill>
                <a:latin typeface="+mj-lt"/>
                <a:ea typeface="宋体" pitchFamily="2" charset="-122"/>
                <a:cs typeface="Times New Roman" pitchFamily="18" charset="0"/>
                <a:sym typeface="Arial" charset="0"/>
              </a:rPr>
              <a:t>Even workload partition</a:t>
            </a:r>
          </a:p>
        </p:txBody>
      </p:sp>
      <p:sp>
        <p:nvSpPr>
          <p:cNvPr id="5" name="Rectangle 3"/>
          <p:cNvSpPr txBox="1">
            <a:spLocks noChangeArrowheads="1"/>
          </p:cNvSpPr>
          <p:nvPr/>
        </p:nvSpPr>
        <p:spPr>
          <a:xfrm>
            <a:off x="1582747" y="2287968"/>
            <a:ext cx="16306800" cy="1152526"/>
          </a:xfrm>
          <a:prstGeom prst="rect">
            <a:avLst/>
          </a:prstGeom>
        </p:spPr>
        <p:txBody>
          <a:bodyPr vert="horz" lIns="182880" tIns="91440" rIns="182880" bIns="9144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ü"/>
            </a:pPr>
            <a:r>
              <a:rPr lang="en-US" altLang="zh-CN" sz="4800" dirty="0">
                <a:solidFill>
                  <a:srgbClr val="121520"/>
                </a:solidFill>
                <a:latin typeface="Times New Roman" panose="02020603050405020304" pitchFamily="18" charset="0"/>
                <a:ea typeface="宋体" charset="-122"/>
                <a:cs typeface="Times New Roman" panose="02020603050405020304" pitchFamily="18" charset="0"/>
              </a:rPr>
              <a:t>No workload imbalance</a:t>
            </a:r>
          </a:p>
          <a:p>
            <a:pPr>
              <a:buFont typeface="Wingdings" panose="05000000000000000000" pitchFamily="2" charset="2"/>
              <a:buChar char="ü"/>
            </a:pPr>
            <a:endParaRPr lang="en-US" altLang="zh-CN" sz="4800" dirty="0">
              <a:solidFill>
                <a:srgbClr val="121520"/>
              </a:solidFill>
              <a:latin typeface="Times New Roman" panose="02020603050405020304" pitchFamily="18" charset="0"/>
              <a:ea typeface="宋体" charset="-122"/>
              <a:cs typeface="Times New Roman" panose="02020603050405020304" pitchFamily="18" charset="0"/>
            </a:endParaRPr>
          </a:p>
          <a:p>
            <a:pPr>
              <a:buFont typeface="Wingdings" panose="05000000000000000000" pitchFamily="2" charset="2"/>
              <a:buChar char="ü"/>
            </a:pPr>
            <a:endParaRPr lang="en-US" altLang="zh-CN" sz="4800" dirty="0">
              <a:solidFill>
                <a:srgbClr val="121520"/>
              </a:solidFill>
              <a:latin typeface="Times New Roman" panose="02020603050405020304" pitchFamily="18" charset="0"/>
              <a:ea typeface="宋体" charset="-122"/>
              <a:cs typeface="Times New Roman" panose="02020603050405020304" pitchFamily="18" charset="0"/>
            </a:endParaRPr>
          </a:p>
          <a:p>
            <a:pPr>
              <a:buFont typeface="Wingdings" panose="05000000000000000000" pitchFamily="2" charset="2"/>
              <a:buChar char="ü"/>
            </a:pPr>
            <a:endParaRPr lang="en-US" altLang="zh-CN" sz="4800" dirty="0">
              <a:solidFill>
                <a:srgbClr val="121520"/>
              </a:solidFill>
              <a:latin typeface="Times New Roman" panose="02020603050405020304" pitchFamily="18" charset="0"/>
              <a:ea typeface="宋体" charset="-122"/>
              <a:cs typeface="Times New Roman" panose="02020603050405020304" pitchFamily="18" charset="0"/>
            </a:endParaRPr>
          </a:p>
          <a:p>
            <a:pPr>
              <a:buFont typeface="Wingdings" panose="05000000000000000000" pitchFamily="2" charset="2"/>
              <a:buChar char="ü"/>
            </a:pPr>
            <a:endParaRPr lang="en-US" altLang="zh-CN" sz="4800" dirty="0">
              <a:solidFill>
                <a:srgbClr val="121520"/>
              </a:solidFill>
              <a:latin typeface="Times New Roman" panose="02020603050405020304" pitchFamily="18" charset="0"/>
              <a:ea typeface="宋体" charset="-122"/>
              <a:cs typeface="Times New Roman" panose="02020603050405020304" pitchFamily="18" charset="0"/>
            </a:endParaRPr>
          </a:p>
          <a:p>
            <a:pPr>
              <a:buFont typeface="Wingdings" panose="05000000000000000000" pitchFamily="2" charset="2"/>
              <a:buChar char="ü"/>
            </a:pPr>
            <a:endParaRPr lang="en-US" altLang="zh-CN" sz="4800" dirty="0">
              <a:solidFill>
                <a:srgbClr val="121520"/>
              </a:solidFill>
              <a:latin typeface="Times New Roman" panose="02020603050405020304" pitchFamily="18" charset="0"/>
              <a:ea typeface="宋体" charset="-122"/>
              <a:cs typeface="Times New Roman" panose="02020603050405020304" pitchFamily="18" charset="0"/>
            </a:endParaRPr>
          </a:p>
          <a:p>
            <a:pPr lvl="1">
              <a:buFont typeface="Wingdings" panose="05000000000000000000" pitchFamily="2" charset="2"/>
              <a:buChar char="ü"/>
            </a:pPr>
            <a:endParaRPr lang="en-US" altLang="zh-CN" sz="4400" dirty="0">
              <a:solidFill>
                <a:srgbClr val="121520"/>
              </a:solidFill>
              <a:latin typeface="Times New Roman" panose="02020603050405020304" pitchFamily="18" charset="0"/>
              <a:ea typeface="宋体" charset="-122"/>
              <a:cs typeface="Times New Roman" panose="02020603050405020304" pitchFamily="18" charset="0"/>
            </a:endParaRPr>
          </a:p>
        </p:txBody>
      </p:sp>
      <p:sp>
        <p:nvSpPr>
          <p:cNvPr id="26" name="矩形 25"/>
          <p:cNvSpPr/>
          <p:nvPr/>
        </p:nvSpPr>
        <p:spPr>
          <a:xfrm>
            <a:off x="7060940" y="6191157"/>
            <a:ext cx="13001598" cy="556138"/>
          </a:xfrm>
          <a:prstGeom prst="rect">
            <a:avLst/>
          </a:prstGeom>
          <a:noFill/>
          <a:ln w="25400" cap="flat" cmpd="sng" algn="ctr">
            <a:solidFill>
              <a:srgbClr val="BBE0E3">
                <a:shade val="50000"/>
              </a:srgbClr>
            </a:solidFill>
            <a:prstDash val="solid"/>
          </a:ln>
          <a:effectLst/>
        </p:spPr>
        <p:txBody>
          <a:bodyPr rtlCol="0" anchor="ctr"/>
          <a:lstStyle/>
          <a:p>
            <a:pPr algn="ctr" defTabSz="1828800" fontAlgn="auto">
              <a:spcBef>
                <a:spcPts val="0"/>
              </a:spcBef>
              <a:spcAft>
                <a:spcPts val="0"/>
              </a:spcAft>
              <a:defRPr/>
            </a:pPr>
            <a:endParaRPr lang="zh-CN" altLang="en-US" sz="3600" kern="0" dirty="0">
              <a:solidFill>
                <a:srgbClr val="000000"/>
              </a:solidFill>
              <a:latin typeface="Arial"/>
              <a:cs typeface="Arial"/>
            </a:endParaRPr>
          </a:p>
        </p:txBody>
      </p:sp>
      <p:sp>
        <p:nvSpPr>
          <p:cNvPr id="27" name="矩形 26"/>
          <p:cNvSpPr/>
          <p:nvPr/>
        </p:nvSpPr>
        <p:spPr>
          <a:xfrm>
            <a:off x="1837845" y="4042973"/>
            <a:ext cx="4568953" cy="830997"/>
          </a:xfrm>
          <a:prstGeom prst="rect">
            <a:avLst/>
          </a:prstGeom>
        </p:spPr>
        <p:txBody>
          <a:bodyPr wrap="square">
            <a:spAutoFit/>
          </a:bodyPr>
          <a:lstStyle/>
          <a:p>
            <a:pPr algn="ctr"/>
            <a:r>
              <a:rPr lang="en-US" altLang="zh-CN" sz="4800" dirty="0">
                <a:solidFill>
                  <a:srgbClr val="000000"/>
                </a:solidFill>
                <a:latin typeface="Times New Roman" panose="02020603050405020304" pitchFamily="18" charset="0"/>
                <a:cs typeface="Times New Roman" panose="02020603050405020304" pitchFamily="18" charset="0"/>
              </a:rPr>
              <a:t>Non-zero Blocks</a:t>
            </a:r>
            <a:endParaRPr lang="zh-CN" altLang="en-US" sz="4800" dirty="0">
              <a:solidFill>
                <a:srgbClr val="000000"/>
              </a:solidFill>
              <a:latin typeface="Times New Roman" panose="02020603050405020304" pitchFamily="18" charset="0"/>
              <a:cs typeface="Times New Roman" panose="02020603050405020304" pitchFamily="18" charset="0"/>
            </a:endParaRPr>
          </a:p>
        </p:txBody>
      </p:sp>
      <p:sp>
        <p:nvSpPr>
          <p:cNvPr id="29" name="矩形 28"/>
          <p:cNvSpPr/>
          <p:nvPr/>
        </p:nvSpPr>
        <p:spPr>
          <a:xfrm>
            <a:off x="2003685" y="6053727"/>
            <a:ext cx="3124573" cy="830997"/>
          </a:xfrm>
          <a:prstGeom prst="rect">
            <a:avLst/>
          </a:prstGeom>
        </p:spPr>
        <p:txBody>
          <a:bodyPr wrap="none">
            <a:spAutoFit/>
          </a:bodyPr>
          <a:lstStyle/>
          <a:p>
            <a:pPr algn="ctr"/>
            <a:r>
              <a:rPr lang="en-US" altLang="zh-CN" sz="4800" dirty="0">
                <a:solidFill>
                  <a:srgbClr val="000000"/>
                </a:solidFill>
                <a:latin typeface="Times New Roman" panose="02020603050405020304" pitchFamily="18" charset="0"/>
                <a:cs typeface="Times New Roman" panose="02020603050405020304" pitchFamily="18" charset="0"/>
              </a:rPr>
              <a:t>workgroups</a:t>
            </a:r>
            <a:endParaRPr lang="zh-CN" altLang="en-US" sz="4800" dirty="0">
              <a:solidFill>
                <a:srgbClr val="000000"/>
              </a:solidFill>
              <a:latin typeface="Times New Roman" panose="02020603050405020304" pitchFamily="18" charset="0"/>
              <a:cs typeface="Times New Roman" panose="02020603050405020304" pitchFamily="18" charset="0"/>
            </a:endParaRPr>
          </a:p>
        </p:txBody>
      </p:sp>
      <p:sp>
        <p:nvSpPr>
          <p:cNvPr id="30" name="矩形 29"/>
          <p:cNvSpPr/>
          <p:nvPr/>
        </p:nvSpPr>
        <p:spPr>
          <a:xfrm>
            <a:off x="10373310" y="6191156"/>
            <a:ext cx="3260438" cy="576064"/>
          </a:xfrm>
          <a:prstGeom prst="rect">
            <a:avLst/>
          </a:prstGeom>
          <a:solidFill>
            <a:srgbClr val="00B0F0"/>
          </a:solidFill>
          <a:ln w="25400" cap="flat" cmpd="sng" algn="ctr">
            <a:solidFill>
              <a:srgbClr val="BBE0E3">
                <a:shade val="50000"/>
              </a:srgbClr>
            </a:solidFill>
            <a:prstDash val="solid"/>
          </a:ln>
          <a:effectLst/>
        </p:spPr>
        <p:txBody>
          <a:bodyPr rtlCol="0" anchor="ctr"/>
          <a:lstStyle/>
          <a:p>
            <a:pPr algn="ctr" defTabSz="1828800" fontAlgn="auto">
              <a:spcBef>
                <a:spcPts val="0"/>
              </a:spcBef>
              <a:spcAft>
                <a:spcPts val="0"/>
              </a:spcAft>
              <a:defRPr/>
            </a:pPr>
            <a:r>
              <a:rPr lang="en-US" altLang="zh-CN" sz="3600" kern="0" dirty="0">
                <a:solidFill>
                  <a:srgbClr val="000000"/>
                </a:solidFill>
                <a:latin typeface="Arial"/>
                <a:cs typeface="Arial"/>
              </a:rPr>
              <a:t>workgroup 1</a:t>
            </a:r>
            <a:endParaRPr lang="zh-CN" altLang="en-US" sz="3600" kern="0" dirty="0">
              <a:solidFill>
                <a:srgbClr val="000000"/>
              </a:solidFill>
              <a:latin typeface="Arial"/>
              <a:cs typeface="Arial"/>
            </a:endParaRPr>
          </a:p>
        </p:txBody>
      </p:sp>
      <p:sp>
        <p:nvSpPr>
          <p:cNvPr id="31" name="矩形 30"/>
          <p:cNvSpPr/>
          <p:nvPr/>
        </p:nvSpPr>
        <p:spPr>
          <a:xfrm>
            <a:off x="13633748" y="6207924"/>
            <a:ext cx="3260438" cy="576064"/>
          </a:xfrm>
          <a:prstGeom prst="rect">
            <a:avLst/>
          </a:prstGeom>
          <a:solidFill>
            <a:srgbClr val="FFC000"/>
          </a:solidFill>
          <a:ln w="25400" cap="flat" cmpd="sng" algn="ctr">
            <a:solidFill>
              <a:srgbClr val="BBE0E3">
                <a:shade val="50000"/>
              </a:srgbClr>
            </a:solidFill>
            <a:prstDash val="solid"/>
          </a:ln>
          <a:effectLst/>
        </p:spPr>
        <p:txBody>
          <a:bodyPr rtlCol="0" anchor="ctr"/>
          <a:lstStyle/>
          <a:p>
            <a:pPr algn="ctr" defTabSz="1828800" fontAlgn="auto">
              <a:spcBef>
                <a:spcPts val="0"/>
              </a:spcBef>
              <a:spcAft>
                <a:spcPts val="0"/>
              </a:spcAft>
              <a:defRPr/>
            </a:pPr>
            <a:r>
              <a:rPr lang="en-US" altLang="zh-CN" sz="3600" kern="0" dirty="0">
                <a:solidFill>
                  <a:srgbClr val="000000"/>
                </a:solidFill>
                <a:latin typeface="Arial"/>
                <a:cs typeface="Arial"/>
              </a:rPr>
              <a:t>workgroup 2</a:t>
            </a:r>
            <a:endParaRPr lang="zh-CN" altLang="en-US" sz="3600" kern="0" dirty="0">
              <a:solidFill>
                <a:srgbClr val="000000"/>
              </a:solidFill>
              <a:latin typeface="Arial"/>
              <a:cs typeface="Arial"/>
            </a:endParaRPr>
          </a:p>
        </p:txBody>
      </p:sp>
      <p:sp>
        <p:nvSpPr>
          <p:cNvPr id="32" name="矩形 31"/>
          <p:cNvSpPr/>
          <p:nvPr/>
        </p:nvSpPr>
        <p:spPr>
          <a:xfrm>
            <a:off x="16802100" y="6191156"/>
            <a:ext cx="3260438" cy="576064"/>
          </a:xfrm>
          <a:prstGeom prst="rect">
            <a:avLst/>
          </a:prstGeom>
          <a:solidFill>
            <a:srgbClr val="FF0000"/>
          </a:solidFill>
          <a:ln w="25400" cap="flat" cmpd="sng" algn="ctr">
            <a:solidFill>
              <a:srgbClr val="BBE0E3">
                <a:shade val="50000"/>
              </a:srgbClr>
            </a:solidFill>
            <a:prstDash val="solid"/>
          </a:ln>
          <a:effectLst/>
        </p:spPr>
        <p:txBody>
          <a:bodyPr rtlCol="0" anchor="ctr"/>
          <a:lstStyle/>
          <a:p>
            <a:pPr algn="ctr" defTabSz="1828800" fontAlgn="auto">
              <a:spcBef>
                <a:spcPts val="0"/>
              </a:spcBef>
              <a:spcAft>
                <a:spcPts val="0"/>
              </a:spcAft>
              <a:defRPr/>
            </a:pPr>
            <a:r>
              <a:rPr lang="en-US" altLang="zh-CN" sz="3600" kern="0" dirty="0">
                <a:solidFill>
                  <a:srgbClr val="000000"/>
                </a:solidFill>
                <a:latin typeface="Arial"/>
                <a:cs typeface="Arial"/>
              </a:rPr>
              <a:t>workgroup 3</a:t>
            </a:r>
            <a:endParaRPr lang="zh-CN" altLang="en-US" sz="3600" kern="0" dirty="0">
              <a:solidFill>
                <a:srgbClr val="000000"/>
              </a:solidFill>
              <a:latin typeface="Arial"/>
              <a:cs typeface="Arial"/>
            </a:endParaRPr>
          </a:p>
        </p:txBody>
      </p:sp>
      <p:sp>
        <p:nvSpPr>
          <p:cNvPr id="33" name="矩形 32"/>
          <p:cNvSpPr/>
          <p:nvPr/>
        </p:nvSpPr>
        <p:spPr>
          <a:xfrm>
            <a:off x="7060938" y="4158165"/>
            <a:ext cx="13001598" cy="556138"/>
          </a:xfrm>
          <a:prstGeom prst="rect">
            <a:avLst/>
          </a:prstGeom>
          <a:pattFill prst="dkVert">
            <a:fgClr>
              <a:schemeClr val="tx1">
                <a:lumMod val="75000"/>
                <a:lumOff val="25000"/>
              </a:schemeClr>
            </a:fgClr>
            <a:bgClr>
              <a:schemeClr val="bg1"/>
            </a:bgClr>
          </a:pattFill>
          <a:ln w="25400" cap="flat" cmpd="sng" algn="ctr">
            <a:solidFill>
              <a:srgbClr val="BBE0E3">
                <a:shade val="50000"/>
              </a:srgbClr>
            </a:solidFill>
            <a:prstDash val="solid"/>
          </a:ln>
          <a:effectLst/>
        </p:spPr>
        <p:txBody>
          <a:bodyPr rtlCol="0" anchor="ctr"/>
          <a:lstStyle/>
          <a:p>
            <a:pPr algn="ctr" defTabSz="1828800" fontAlgn="auto">
              <a:spcBef>
                <a:spcPts val="0"/>
              </a:spcBef>
              <a:spcAft>
                <a:spcPts val="0"/>
              </a:spcAft>
              <a:defRPr/>
            </a:pPr>
            <a:endParaRPr lang="zh-CN" altLang="en-US" sz="3600" b="1" kern="0" dirty="0">
              <a:solidFill>
                <a:srgbClr val="000000"/>
              </a:solidFill>
              <a:latin typeface="Arial"/>
              <a:cs typeface="Arial"/>
            </a:endParaRPr>
          </a:p>
        </p:txBody>
      </p:sp>
      <p:sp>
        <p:nvSpPr>
          <p:cNvPr id="35" name="矩形 34"/>
          <p:cNvSpPr/>
          <p:nvPr/>
        </p:nvSpPr>
        <p:spPr>
          <a:xfrm>
            <a:off x="10373308" y="4158164"/>
            <a:ext cx="3260438" cy="576064"/>
          </a:xfrm>
          <a:prstGeom prst="rect">
            <a:avLst/>
          </a:prstGeom>
          <a:solidFill>
            <a:srgbClr val="00B0F0"/>
          </a:solidFill>
          <a:ln w="25400" cap="flat" cmpd="sng" algn="ctr">
            <a:solidFill>
              <a:srgbClr val="BBE0E3">
                <a:shade val="50000"/>
              </a:srgbClr>
            </a:solidFill>
            <a:prstDash val="solid"/>
          </a:ln>
          <a:effectLst/>
        </p:spPr>
        <p:txBody>
          <a:bodyPr rtlCol="0" anchor="ctr"/>
          <a:lstStyle/>
          <a:p>
            <a:pPr algn="ctr" defTabSz="1828800" fontAlgn="auto">
              <a:spcBef>
                <a:spcPts val="0"/>
              </a:spcBef>
              <a:spcAft>
                <a:spcPts val="0"/>
              </a:spcAft>
              <a:defRPr/>
            </a:pPr>
            <a:endParaRPr lang="zh-CN" altLang="en-US" sz="3600" b="1" kern="0" dirty="0">
              <a:solidFill>
                <a:srgbClr val="000000"/>
              </a:solidFill>
              <a:latin typeface="Arial"/>
              <a:cs typeface="Arial"/>
            </a:endParaRPr>
          </a:p>
        </p:txBody>
      </p:sp>
      <p:sp>
        <p:nvSpPr>
          <p:cNvPr id="36" name="矩形 35"/>
          <p:cNvSpPr/>
          <p:nvPr/>
        </p:nvSpPr>
        <p:spPr>
          <a:xfrm>
            <a:off x="13633746" y="4174932"/>
            <a:ext cx="3260438" cy="576064"/>
          </a:xfrm>
          <a:prstGeom prst="rect">
            <a:avLst/>
          </a:prstGeom>
          <a:solidFill>
            <a:srgbClr val="FFC000"/>
          </a:solidFill>
          <a:ln w="25400" cap="flat" cmpd="sng" algn="ctr">
            <a:solidFill>
              <a:srgbClr val="BBE0E3">
                <a:shade val="50000"/>
              </a:srgbClr>
            </a:solidFill>
            <a:prstDash val="solid"/>
          </a:ln>
          <a:effectLst/>
        </p:spPr>
        <p:txBody>
          <a:bodyPr rtlCol="0" anchor="ctr"/>
          <a:lstStyle/>
          <a:p>
            <a:pPr algn="ctr" defTabSz="1828800" fontAlgn="auto">
              <a:spcBef>
                <a:spcPts val="0"/>
              </a:spcBef>
              <a:spcAft>
                <a:spcPts val="0"/>
              </a:spcAft>
              <a:defRPr/>
            </a:pPr>
            <a:endParaRPr lang="zh-CN" altLang="en-US" sz="3600" b="1" kern="0" dirty="0">
              <a:solidFill>
                <a:srgbClr val="FFC000"/>
              </a:solidFill>
              <a:latin typeface="Arial"/>
              <a:cs typeface="Arial"/>
            </a:endParaRPr>
          </a:p>
        </p:txBody>
      </p:sp>
      <p:sp>
        <p:nvSpPr>
          <p:cNvPr id="37" name="矩形 36"/>
          <p:cNvSpPr/>
          <p:nvPr/>
        </p:nvSpPr>
        <p:spPr>
          <a:xfrm>
            <a:off x="16802098" y="4158164"/>
            <a:ext cx="3260438" cy="576064"/>
          </a:xfrm>
          <a:prstGeom prst="rect">
            <a:avLst/>
          </a:prstGeom>
          <a:solidFill>
            <a:srgbClr val="FF0000"/>
          </a:solidFill>
          <a:ln w="25400" cap="flat" cmpd="sng" algn="ctr">
            <a:solidFill>
              <a:srgbClr val="BBE0E3">
                <a:shade val="50000"/>
              </a:srgbClr>
            </a:solidFill>
            <a:prstDash val="solid"/>
          </a:ln>
          <a:effectLst/>
        </p:spPr>
        <p:txBody>
          <a:bodyPr rtlCol="0" anchor="ctr"/>
          <a:lstStyle/>
          <a:p>
            <a:pPr algn="ctr" defTabSz="1828800" fontAlgn="auto">
              <a:spcBef>
                <a:spcPts val="0"/>
              </a:spcBef>
              <a:spcAft>
                <a:spcPts val="0"/>
              </a:spcAft>
              <a:defRPr/>
            </a:pPr>
            <a:endParaRPr lang="zh-CN" altLang="en-US" sz="3600" b="1" kern="0" dirty="0">
              <a:solidFill>
                <a:srgbClr val="000000"/>
              </a:solidFill>
              <a:latin typeface="Arial"/>
              <a:cs typeface="Arial"/>
            </a:endParaRPr>
          </a:p>
        </p:txBody>
      </p:sp>
      <p:sp>
        <p:nvSpPr>
          <p:cNvPr id="39" name="下箭头 38"/>
          <p:cNvSpPr/>
          <p:nvPr/>
        </p:nvSpPr>
        <p:spPr>
          <a:xfrm>
            <a:off x="7060939" y="5183044"/>
            <a:ext cx="2801200" cy="576064"/>
          </a:xfrm>
          <a:prstGeom prst="downArrow">
            <a:avLst/>
          </a:prstGeom>
          <a:solidFill>
            <a:srgbClr val="BBE0E3"/>
          </a:solidFill>
          <a:ln w="25400" cap="flat" cmpd="sng" algn="ctr">
            <a:solidFill>
              <a:srgbClr val="BBE0E3">
                <a:shade val="50000"/>
              </a:srgbClr>
            </a:solidFill>
            <a:prstDash val="solid"/>
          </a:ln>
          <a:effectLst/>
        </p:spPr>
        <p:txBody>
          <a:bodyPr rtlCol="0" anchor="ctr"/>
          <a:lstStyle/>
          <a:p>
            <a:pPr algn="ctr" defTabSz="1828800" fontAlgn="auto">
              <a:spcBef>
                <a:spcPts val="0"/>
              </a:spcBef>
              <a:spcAft>
                <a:spcPts val="0"/>
              </a:spcAft>
              <a:defRPr/>
            </a:pPr>
            <a:endParaRPr lang="zh-CN" altLang="en-US" sz="3600" kern="0">
              <a:solidFill>
                <a:srgbClr val="FFFFFF"/>
              </a:solidFill>
              <a:latin typeface="Arial"/>
              <a:cs typeface="Arial"/>
            </a:endParaRPr>
          </a:p>
        </p:txBody>
      </p:sp>
      <p:sp>
        <p:nvSpPr>
          <p:cNvPr id="40" name="下箭头 39"/>
          <p:cNvSpPr/>
          <p:nvPr/>
        </p:nvSpPr>
        <p:spPr>
          <a:xfrm>
            <a:off x="10602927" y="5183044"/>
            <a:ext cx="2801200" cy="576064"/>
          </a:xfrm>
          <a:prstGeom prst="downArrow">
            <a:avLst/>
          </a:prstGeom>
          <a:solidFill>
            <a:srgbClr val="BBE0E3"/>
          </a:solidFill>
          <a:ln w="25400" cap="flat" cmpd="sng" algn="ctr">
            <a:solidFill>
              <a:srgbClr val="BBE0E3">
                <a:shade val="50000"/>
              </a:srgbClr>
            </a:solidFill>
            <a:prstDash val="solid"/>
          </a:ln>
          <a:effectLst/>
        </p:spPr>
        <p:txBody>
          <a:bodyPr rtlCol="0" anchor="ctr"/>
          <a:lstStyle/>
          <a:p>
            <a:pPr algn="ctr" defTabSz="1828800" fontAlgn="auto">
              <a:spcBef>
                <a:spcPts val="0"/>
              </a:spcBef>
              <a:spcAft>
                <a:spcPts val="0"/>
              </a:spcAft>
              <a:defRPr/>
            </a:pPr>
            <a:endParaRPr lang="zh-CN" altLang="en-US" sz="3600" kern="0">
              <a:solidFill>
                <a:srgbClr val="FFFFFF"/>
              </a:solidFill>
              <a:latin typeface="Arial"/>
              <a:cs typeface="Arial"/>
            </a:endParaRPr>
          </a:p>
        </p:txBody>
      </p:sp>
      <p:sp>
        <p:nvSpPr>
          <p:cNvPr id="41" name="下箭头 40"/>
          <p:cNvSpPr/>
          <p:nvPr/>
        </p:nvSpPr>
        <p:spPr>
          <a:xfrm>
            <a:off x="13863363" y="5183044"/>
            <a:ext cx="2801200" cy="576064"/>
          </a:xfrm>
          <a:prstGeom prst="downArrow">
            <a:avLst/>
          </a:prstGeom>
          <a:solidFill>
            <a:srgbClr val="BBE0E3"/>
          </a:solidFill>
          <a:ln w="25400" cap="flat" cmpd="sng" algn="ctr">
            <a:solidFill>
              <a:srgbClr val="BBE0E3">
                <a:shade val="50000"/>
              </a:srgbClr>
            </a:solidFill>
            <a:prstDash val="solid"/>
          </a:ln>
          <a:effectLst/>
        </p:spPr>
        <p:txBody>
          <a:bodyPr rtlCol="0" anchor="ctr"/>
          <a:lstStyle/>
          <a:p>
            <a:pPr algn="ctr" defTabSz="1828800" fontAlgn="auto">
              <a:spcBef>
                <a:spcPts val="0"/>
              </a:spcBef>
              <a:spcAft>
                <a:spcPts val="0"/>
              </a:spcAft>
              <a:defRPr/>
            </a:pPr>
            <a:endParaRPr lang="zh-CN" altLang="en-US" sz="3600" kern="0">
              <a:solidFill>
                <a:srgbClr val="FFFFFF"/>
              </a:solidFill>
              <a:latin typeface="Arial"/>
              <a:cs typeface="Arial"/>
            </a:endParaRPr>
          </a:p>
        </p:txBody>
      </p:sp>
      <p:sp>
        <p:nvSpPr>
          <p:cNvPr id="44" name="下箭头 43"/>
          <p:cNvSpPr/>
          <p:nvPr/>
        </p:nvSpPr>
        <p:spPr>
          <a:xfrm>
            <a:off x="17031717" y="5183044"/>
            <a:ext cx="2801200" cy="576064"/>
          </a:xfrm>
          <a:prstGeom prst="downArrow">
            <a:avLst/>
          </a:prstGeom>
          <a:solidFill>
            <a:srgbClr val="BBE0E3"/>
          </a:solidFill>
          <a:ln w="25400" cap="flat" cmpd="sng" algn="ctr">
            <a:solidFill>
              <a:srgbClr val="BBE0E3">
                <a:shade val="50000"/>
              </a:srgbClr>
            </a:solidFill>
            <a:prstDash val="solid"/>
          </a:ln>
          <a:effectLst/>
        </p:spPr>
        <p:txBody>
          <a:bodyPr rtlCol="0" anchor="ctr"/>
          <a:lstStyle/>
          <a:p>
            <a:pPr algn="ctr" defTabSz="1828800" fontAlgn="auto">
              <a:spcBef>
                <a:spcPts val="0"/>
              </a:spcBef>
              <a:spcAft>
                <a:spcPts val="0"/>
              </a:spcAft>
              <a:defRPr/>
            </a:pPr>
            <a:endParaRPr lang="zh-CN" altLang="en-US" sz="3600" kern="0">
              <a:solidFill>
                <a:srgbClr val="FFFFFF"/>
              </a:solidFill>
              <a:latin typeface="Arial"/>
              <a:cs typeface="Arial"/>
            </a:endParaRPr>
          </a:p>
        </p:txBody>
      </p:sp>
      <p:sp>
        <p:nvSpPr>
          <p:cNvPr id="46" name="矩形 45"/>
          <p:cNvSpPr/>
          <p:nvPr/>
        </p:nvSpPr>
        <p:spPr>
          <a:xfrm>
            <a:off x="7060938" y="4158164"/>
            <a:ext cx="3260438" cy="576064"/>
          </a:xfrm>
          <a:prstGeom prst="rect">
            <a:avLst/>
          </a:prstGeom>
          <a:solidFill>
            <a:srgbClr val="00B050"/>
          </a:solidFill>
          <a:ln w="25400" cap="flat" cmpd="sng" algn="ctr">
            <a:solidFill>
              <a:srgbClr val="BBE0E3">
                <a:shade val="50000"/>
              </a:srgbClr>
            </a:solidFill>
            <a:prstDash val="solid"/>
          </a:ln>
          <a:effectLst/>
        </p:spPr>
        <p:txBody>
          <a:bodyPr rtlCol="0" anchor="ctr"/>
          <a:lstStyle/>
          <a:p>
            <a:pPr algn="ctr" defTabSz="1828800" fontAlgn="auto">
              <a:spcBef>
                <a:spcPts val="0"/>
              </a:spcBef>
              <a:spcAft>
                <a:spcPts val="0"/>
              </a:spcAft>
              <a:defRPr/>
            </a:pPr>
            <a:endParaRPr lang="zh-CN" altLang="en-US" sz="3600" b="1" kern="0" dirty="0">
              <a:solidFill>
                <a:srgbClr val="000000"/>
              </a:solidFill>
              <a:latin typeface="Arial"/>
              <a:cs typeface="Arial"/>
            </a:endParaRPr>
          </a:p>
        </p:txBody>
      </p:sp>
      <p:sp>
        <p:nvSpPr>
          <p:cNvPr id="47" name="矩形 46"/>
          <p:cNvSpPr/>
          <p:nvPr/>
        </p:nvSpPr>
        <p:spPr>
          <a:xfrm>
            <a:off x="7060940" y="6191156"/>
            <a:ext cx="3260438" cy="576064"/>
          </a:xfrm>
          <a:prstGeom prst="rect">
            <a:avLst/>
          </a:prstGeom>
          <a:solidFill>
            <a:srgbClr val="00B050"/>
          </a:solidFill>
          <a:ln w="25400" cap="flat" cmpd="sng" algn="ctr">
            <a:solidFill>
              <a:srgbClr val="BBE0E3">
                <a:shade val="50000"/>
              </a:srgbClr>
            </a:solidFill>
            <a:prstDash val="solid"/>
          </a:ln>
          <a:effectLst/>
        </p:spPr>
        <p:txBody>
          <a:bodyPr rtlCol="0" anchor="ctr"/>
          <a:lstStyle/>
          <a:p>
            <a:pPr algn="ctr" defTabSz="1828800" fontAlgn="auto">
              <a:spcBef>
                <a:spcPts val="0"/>
              </a:spcBef>
              <a:spcAft>
                <a:spcPts val="0"/>
              </a:spcAft>
              <a:defRPr/>
            </a:pPr>
            <a:r>
              <a:rPr lang="en-US" altLang="zh-CN" sz="3600" kern="0" dirty="0">
                <a:solidFill>
                  <a:srgbClr val="000000"/>
                </a:solidFill>
                <a:latin typeface="Arial"/>
                <a:cs typeface="Arial"/>
              </a:rPr>
              <a:t>workgroup 0</a:t>
            </a:r>
            <a:endParaRPr lang="zh-CN" altLang="en-US" sz="3600" kern="0" dirty="0">
              <a:solidFill>
                <a:srgbClr val="000000"/>
              </a:solidFill>
              <a:latin typeface="Arial"/>
              <a:cs typeface="Arial"/>
            </a:endParaRPr>
          </a:p>
        </p:txBody>
      </p:sp>
      <p:sp>
        <p:nvSpPr>
          <p:cNvPr id="48" name="矩形 47"/>
          <p:cNvSpPr/>
          <p:nvPr/>
        </p:nvSpPr>
        <p:spPr>
          <a:xfrm>
            <a:off x="7060940" y="8063365"/>
            <a:ext cx="3312370" cy="55613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600" b="1" dirty="0">
              <a:solidFill>
                <a:schemeClr val="tx1"/>
              </a:solidFill>
            </a:endParaRPr>
          </a:p>
        </p:txBody>
      </p:sp>
      <p:sp>
        <p:nvSpPr>
          <p:cNvPr id="49" name="矩形 48"/>
          <p:cNvSpPr/>
          <p:nvPr/>
        </p:nvSpPr>
        <p:spPr>
          <a:xfrm>
            <a:off x="2161528" y="7715816"/>
            <a:ext cx="1960793" cy="830997"/>
          </a:xfrm>
          <a:prstGeom prst="rect">
            <a:avLst/>
          </a:prstGeom>
        </p:spPr>
        <p:txBody>
          <a:bodyPr wrap="none">
            <a:spAutoFit/>
          </a:bodyPr>
          <a:lstStyle/>
          <a:p>
            <a:pPr algn="ctr"/>
            <a:r>
              <a:rPr lang="en-US" altLang="zh-CN" sz="4800" dirty="0">
                <a:solidFill>
                  <a:srgbClr val="000000"/>
                </a:solidFill>
                <a:latin typeface="Times New Roman" panose="02020603050405020304" pitchFamily="18" charset="0"/>
                <a:cs typeface="Times New Roman" panose="02020603050405020304" pitchFamily="18" charset="0"/>
              </a:rPr>
              <a:t>threads</a:t>
            </a:r>
            <a:endParaRPr lang="zh-CN" altLang="en-US" sz="4800" dirty="0">
              <a:solidFill>
                <a:srgbClr val="000000"/>
              </a:solidFill>
              <a:latin typeface="Times New Roman" panose="02020603050405020304" pitchFamily="18" charset="0"/>
              <a:cs typeface="Times New Roman" panose="02020603050405020304" pitchFamily="18" charset="0"/>
            </a:endParaRPr>
          </a:p>
        </p:txBody>
      </p:sp>
      <p:sp>
        <p:nvSpPr>
          <p:cNvPr id="54" name="矩形 53"/>
          <p:cNvSpPr/>
          <p:nvPr/>
        </p:nvSpPr>
        <p:spPr>
          <a:xfrm>
            <a:off x="7063955" y="8083291"/>
            <a:ext cx="813600" cy="556138"/>
          </a:xfrm>
          <a:prstGeom prst="rect">
            <a:avLst/>
          </a:prstGeom>
          <a:pattFill prst="wdUpDiag">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600" b="1" dirty="0">
              <a:solidFill>
                <a:schemeClr val="tx1"/>
              </a:solidFill>
            </a:endParaRPr>
          </a:p>
        </p:txBody>
      </p:sp>
      <p:sp>
        <p:nvSpPr>
          <p:cNvPr id="55" name="矩形 54"/>
          <p:cNvSpPr/>
          <p:nvPr/>
        </p:nvSpPr>
        <p:spPr>
          <a:xfrm>
            <a:off x="7877555" y="8083289"/>
            <a:ext cx="813600" cy="556138"/>
          </a:xfrm>
          <a:prstGeom prst="rect">
            <a:avLst/>
          </a:prstGeom>
          <a:pattFill prst="wdDnDiag">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600" b="1" dirty="0">
              <a:solidFill>
                <a:schemeClr val="tx1"/>
              </a:solidFill>
            </a:endParaRPr>
          </a:p>
        </p:txBody>
      </p:sp>
      <p:sp>
        <p:nvSpPr>
          <p:cNvPr id="56" name="矩形 55"/>
          <p:cNvSpPr/>
          <p:nvPr/>
        </p:nvSpPr>
        <p:spPr>
          <a:xfrm>
            <a:off x="8728251" y="8083287"/>
            <a:ext cx="813600" cy="556138"/>
          </a:xfrm>
          <a:prstGeom prst="rect">
            <a:avLst/>
          </a:prstGeom>
          <a:pattFill prst="dkVert">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600" b="1" dirty="0">
              <a:solidFill>
                <a:schemeClr val="tx1"/>
              </a:solidFill>
            </a:endParaRPr>
          </a:p>
        </p:txBody>
      </p:sp>
      <p:sp>
        <p:nvSpPr>
          <p:cNvPr id="57" name="矩形 56"/>
          <p:cNvSpPr/>
          <p:nvPr/>
        </p:nvSpPr>
        <p:spPr>
          <a:xfrm>
            <a:off x="9559709" y="8083287"/>
            <a:ext cx="813600" cy="556138"/>
          </a:xfrm>
          <a:prstGeom prst="rect">
            <a:avLst/>
          </a:prstGeom>
          <a:pattFill prst="dkHorz">
            <a:fgClr>
              <a:srgbClr val="00B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600" b="1" dirty="0">
              <a:solidFill>
                <a:schemeClr val="tx1"/>
              </a:solidFill>
            </a:endParaRPr>
          </a:p>
        </p:txBody>
      </p:sp>
      <p:sp>
        <p:nvSpPr>
          <p:cNvPr id="58" name="下箭头 57"/>
          <p:cNvSpPr/>
          <p:nvPr/>
        </p:nvSpPr>
        <p:spPr>
          <a:xfrm>
            <a:off x="7153027" y="7035327"/>
            <a:ext cx="436496" cy="740006"/>
          </a:xfrm>
          <a:prstGeom prst="downArrow">
            <a:avLst/>
          </a:prstGeom>
          <a:solidFill>
            <a:srgbClr val="BBE0E3"/>
          </a:solidFill>
          <a:ln w="25400" cap="flat" cmpd="sng" algn="ctr">
            <a:solidFill>
              <a:srgbClr val="BBE0E3">
                <a:shade val="50000"/>
              </a:srgbClr>
            </a:solidFill>
            <a:prstDash val="solid"/>
          </a:ln>
          <a:effectLst/>
        </p:spPr>
        <p:txBody>
          <a:bodyPr rtlCol="0" anchor="ctr"/>
          <a:lstStyle/>
          <a:p>
            <a:pPr algn="ctr"/>
            <a:endParaRPr lang="zh-CN" altLang="en-US" sz="8600" kern="0">
              <a:solidFill>
                <a:srgbClr val="FFFFFF"/>
              </a:solidFill>
              <a:latin typeface="Arial"/>
              <a:cs typeface="Arial"/>
            </a:endParaRPr>
          </a:p>
        </p:txBody>
      </p:sp>
      <p:sp>
        <p:nvSpPr>
          <p:cNvPr id="59" name="下箭头 58"/>
          <p:cNvSpPr/>
          <p:nvPr/>
        </p:nvSpPr>
        <p:spPr>
          <a:xfrm>
            <a:off x="8066107" y="7035327"/>
            <a:ext cx="436496" cy="740006"/>
          </a:xfrm>
          <a:prstGeom prst="downArrow">
            <a:avLst/>
          </a:prstGeom>
          <a:solidFill>
            <a:srgbClr val="BBE0E3"/>
          </a:solidFill>
          <a:ln w="25400" cap="flat" cmpd="sng" algn="ctr">
            <a:solidFill>
              <a:srgbClr val="BBE0E3">
                <a:shade val="50000"/>
              </a:srgbClr>
            </a:solidFill>
            <a:prstDash val="solid"/>
          </a:ln>
          <a:effectLst/>
        </p:spPr>
        <p:txBody>
          <a:bodyPr rtlCol="0" anchor="ctr"/>
          <a:lstStyle/>
          <a:p>
            <a:pPr algn="ctr"/>
            <a:endParaRPr lang="zh-CN" altLang="en-US" sz="8600" kern="0">
              <a:solidFill>
                <a:srgbClr val="FFFFFF"/>
              </a:solidFill>
              <a:latin typeface="Arial"/>
              <a:cs typeface="Arial"/>
            </a:endParaRPr>
          </a:p>
        </p:txBody>
      </p:sp>
      <p:sp>
        <p:nvSpPr>
          <p:cNvPr id="60" name="下箭头 59"/>
          <p:cNvSpPr/>
          <p:nvPr/>
        </p:nvSpPr>
        <p:spPr>
          <a:xfrm>
            <a:off x="8916803" y="7035327"/>
            <a:ext cx="436496" cy="740006"/>
          </a:xfrm>
          <a:prstGeom prst="downArrow">
            <a:avLst/>
          </a:prstGeom>
          <a:solidFill>
            <a:srgbClr val="BBE0E3"/>
          </a:solidFill>
          <a:ln w="25400" cap="flat" cmpd="sng" algn="ctr">
            <a:solidFill>
              <a:srgbClr val="BBE0E3">
                <a:shade val="50000"/>
              </a:srgbClr>
            </a:solidFill>
            <a:prstDash val="solid"/>
          </a:ln>
          <a:effectLst/>
        </p:spPr>
        <p:txBody>
          <a:bodyPr rtlCol="0" anchor="ctr"/>
          <a:lstStyle/>
          <a:p>
            <a:pPr algn="ctr"/>
            <a:endParaRPr lang="zh-CN" altLang="en-US" sz="8600" kern="0">
              <a:solidFill>
                <a:srgbClr val="FFFFFF"/>
              </a:solidFill>
              <a:latin typeface="Arial"/>
              <a:cs typeface="Arial"/>
            </a:endParaRPr>
          </a:p>
        </p:txBody>
      </p:sp>
      <p:sp>
        <p:nvSpPr>
          <p:cNvPr id="61" name="下箭头 60"/>
          <p:cNvSpPr/>
          <p:nvPr/>
        </p:nvSpPr>
        <p:spPr>
          <a:xfrm>
            <a:off x="9748261" y="7055253"/>
            <a:ext cx="436496" cy="740006"/>
          </a:xfrm>
          <a:prstGeom prst="downArrow">
            <a:avLst/>
          </a:prstGeom>
          <a:solidFill>
            <a:srgbClr val="BBE0E3"/>
          </a:solidFill>
          <a:ln w="25400" cap="flat" cmpd="sng" algn="ctr">
            <a:solidFill>
              <a:srgbClr val="BBE0E3">
                <a:shade val="50000"/>
              </a:srgbClr>
            </a:solidFill>
            <a:prstDash val="solid"/>
          </a:ln>
          <a:effectLst/>
        </p:spPr>
        <p:txBody>
          <a:bodyPr rtlCol="0" anchor="ctr"/>
          <a:lstStyle/>
          <a:p>
            <a:pPr algn="ctr"/>
            <a:endParaRPr lang="zh-CN" altLang="en-US" sz="8600" kern="0">
              <a:solidFill>
                <a:srgbClr val="FFFFFF"/>
              </a:solidFill>
              <a:latin typeface="Arial"/>
              <a:cs typeface="Arial"/>
            </a:endParaRPr>
          </a:p>
        </p:txBody>
      </p:sp>
      <p:sp>
        <p:nvSpPr>
          <p:cNvPr id="62" name="TextBox 61"/>
          <p:cNvSpPr txBox="1"/>
          <p:nvPr/>
        </p:nvSpPr>
        <p:spPr>
          <a:xfrm>
            <a:off x="7132245" y="8617196"/>
            <a:ext cx="684483" cy="738664"/>
          </a:xfrm>
          <a:prstGeom prst="rect">
            <a:avLst/>
          </a:prstGeom>
          <a:noFill/>
        </p:spPr>
        <p:txBody>
          <a:bodyPr wrap="none" lIns="0" tIns="0" rIns="0" bIns="0" rtlCol="0">
            <a:spAutoFit/>
          </a:bodyPr>
          <a:lstStyle/>
          <a:p>
            <a:r>
              <a:rPr lang="en-US" altLang="zh-CN" sz="4800" dirty="0">
                <a:solidFill>
                  <a:srgbClr val="121520"/>
                </a:solidFill>
                <a:latin typeface="Times New Roman" panose="02020603050405020304" pitchFamily="18" charset="0"/>
                <a:cs typeface="Times New Roman" panose="02020603050405020304" pitchFamily="18" charset="0"/>
              </a:rPr>
              <a:t>T0</a:t>
            </a:r>
            <a:endParaRPr lang="zh-CN" altLang="en-US" sz="4800" dirty="0">
              <a:solidFill>
                <a:srgbClr val="121520"/>
              </a:solidFill>
              <a:latin typeface="Times New Roman" panose="02020603050405020304" pitchFamily="18" charset="0"/>
              <a:cs typeface="Times New Roman" panose="02020603050405020304" pitchFamily="18" charset="0"/>
            </a:endParaRPr>
          </a:p>
        </p:txBody>
      </p:sp>
      <p:sp>
        <p:nvSpPr>
          <p:cNvPr id="63" name="TextBox 62"/>
          <p:cNvSpPr txBox="1"/>
          <p:nvPr/>
        </p:nvSpPr>
        <p:spPr>
          <a:xfrm>
            <a:off x="8045325" y="8617194"/>
            <a:ext cx="684483" cy="738664"/>
          </a:xfrm>
          <a:prstGeom prst="rect">
            <a:avLst/>
          </a:prstGeom>
          <a:noFill/>
        </p:spPr>
        <p:txBody>
          <a:bodyPr wrap="none" lIns="0" tIns="0" rIns="0" bIns="0" rtlCol="0">
            <a:spAutoFit/>
          </a:bodyPr>
          <a:lstStyle/>
          <a:p>
            <a:r>
              <a:rPr lang="en-US" altLang="zh-CN" sz="4800" dirty="0">
                <a:solidFill>
                  <a:srgbClr val="121520"/>
                </a:solidFill>
                <a:latin typeface="Times New Roman" panose="02020603050405020304" pitchFamily="18" charset="0"/>
                <a:cs typeface="Times New Roman" panose="02020603050405020304" pitchFamily="18" charset="0"/>
              </a:rPr>
              <a:t>T1</a:t>
            </a:r>
            <a:endParaRPr lang="zh-CN" altLang="en-US" sz="4800" dirty="0">
              <a:solidFill>
                <a:srgbClr val="121520"/>
              </a:solidFill>
              <a:latin typeface="Times New Roman" panose="02020603050405020304" pitchFamily="18" charset="0"/>
              <a:cs typeface="Times New Roman" panose="02020603050405020304" pitchFamily="18" charset="0"/>
            </a:endParaRPr>
          </a:p>
        </p:txBody>
      </p:sp>
      <p:sp>
        <p:nvSpPr>
          <p:cNvPr id="64" name="TextBox 63"/>
          <p:cNvSpPr txBox="1"/>
          <p:nvPr/>
        </p:nvSpPr>
        <p:spPr>
          <a:xfrm>
            <a:off x="8874057" y="8617194"/>
            <a:ext cx="684483" cy="738664"/>
          </a:xfrm>
          <a:prstGeom prst="rect">
            <a:avLst/>
          </a:prstGeom>
          <a:noFill/>
        </p:spPr>
        <p:txBody>
          <a:bodyPr wrap="none" lIns="0" tIns="0" rIns="0" bIns="0" rtlCol="0">
            <a:spAutoFit/>
          </a:bodyPr>
          <a:lstStyle/>
          <a:p>
            <a:r>
              <a:rPr lang="en-US" altLang="zh-CN" sz="4800" dirty="0">
                <a:solidFill>
                  <a:srgbClr val="121520"/>
                </a:solidFill>
                <a:latin typeface="Times New Roman" panose="02020603050405020304" pitchFamily="18" charset="0"/>
                <a:cs typeface="Times New Roman" panose="02020603050405020304" pitchFamily="18" charset="0"/>
              </a:rPr>
              <a:t>T2</a:t>
            </a:r>
            <a:endParaRPr lang="zh-CN" altLang="en-US" sz="4800" dirty="0">
              <a:solidFill>
                <a:srgbClr val="121520"/>
              </a:solidFill>
              <a:latin typeface="Times New Roman" panose="02020603050405020304" pitchFamily="18" charset="0"/>
              <a:cs typeface="Times New Roman" panose="02020603050405020304" pitchFamily="18" charset="0"/>
            </a:endParaRPr>
          </a:p>
        </p:txBody>
      </p:sp>
      <p:sp>
        <p:nvSpPr>
          <p:cNvPr id="65" name="TextBox 64"/>
          <p:cNvSpPr txBox="1"/>
          <p:nvPr/>
        </p:nvSpPr>
        <p:spPr>
          <a:xfrm>
            <a:off x="9678251" y="8617194"/>
            <a:ext cx="684483" cy="738664"/>
          </a:xfrm>
          <a:prstGeom prst="rect">
            <a:avLst/>
          </a:prstGeom>
          <a:noFill/>
        </p:spPr>
        <p:txBody>
          <a:bodyPr wrap="none" lIns="0" tIns="0" rIns="0" bIns="0" rtlCol="0">
            <a:spAutoFit/>
          </a:bodyPr>
          <a:lstStyle/>
          <a:p>
            <a:r>
              <a:rPr lang="en-US" altLang="zh-CN" sz="4800" dirty="0">
                <a:solidFill>
                  <a:srgbClr val="121520"/>
                </a:solidFill>
                <a:latin typeface="Times New Roman" panose="02020603050405020304" pitchFamily="18" charset="0"/>
                <a:cs typeface="Times New Roman" panose="02020603050405020304" pitchFamily="18" charset="0"/>
              </a:rPr>
              <a:t>T3</a:t>
            </a:r>
            <a:endParaRPr lang="zh-CN" altLang="en-US" sz="4800" dirty="0">
              <a:solidFill>
                <a:srgbClr val="121520"/>
              </a:solidFill>
              <a:latin typeface="Times New Roman" panose="02020603050405020304" pitchFamily="18" charset="0"/>
              <a:cs typeface="Times New Roman" panose="02020603050405020304" pitchFamily="18" charset="0"/>
            </a:endParaRPr>
          </a:p>
        </p:txBody>
      </p:sp>
      <p:sp>
        <p:nvSpPr>
          <p:cNvPr id="66" name="灯片编号占位符 65"/>
          <p:cNvSpPr>
            <a:spLocks noGrp="1"/>
          </p:cNvSpPr>
          <p:nvPr>
            <p:ph type="sldNum" sz="quarter" idx="12"/>
          </p:nvPr>
        </p:nvSpPr>
        <p:spPr/>
        <p:txBody>
          <a:bodyPr/>
          <a:lstStyle/>
          <a:p>
            <a:fld id="{0C913308-F349-4B6D-A68A-DD1791B4A57B}" type="slidenum">
              <a:rPr lang="zh-CN" altLang="en-US" smtClean="0"/>
              <a:pPr/>
              <a:t>25</a:t>
            </a:fld>
            <a:endParaRPr lang="zh-CN" altLang="en-US"/>
          </a:p>
        </p:txBody>
      </p:sp>
      <p:sp>
        <p:nvSpPr>
          <p:cNvPr id="38" name="文本框 37">
            <a:extLst>
              <a:ext uri="{FF2B5EF4-FFF2-40B4-BE49-F238E27FC236}">
                <a16:creationId xmlns:a16="http://schemas.microsoft.com/office/drawing/2014/main" id="{80A0A1CE-F870-4986-9ACB-C08E3B83FF8F}"/>
              </a:ext>
            </a:extLst>
          </p:cNvPr>
          <p:cNvSpPr txBox="1"/>
          <p:nvPr/>
        </p:nvSpPr>
        <p:spPr>
          <a:xfrm>
            <a:off x="1582747" y="195891"/>
            <a:ext cx="15219351" cy="1196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ctr" anchorCtr="0" compatLnSpc="1">
            <a:prstTxWarp prst="textNoShape">
              <a:avLst/>
            </a:prstTxWarp>
          </a:bodyPr>
          <a:lstStyle>
            <a:defPPr>
              <a:defRPr lang="en-US"/>
            </a:defPPr>
            <a:lvl1pPr eaLnBrk="0" hangingPunct="0">
              <a:lnSpc>
                <a:spcPct val="90000"/>
              </a:lnSpc>
              <a:defRPr sz="6400" b="1" kern="0">
                <a:solidFill>
                  <a:srgbClr val="0066FF"/>
                </a:solidFill>
                <a:latin typeface="+mj-lt"/>
                <a:ea typeface="宋体" pitchFamily="2" charset="-122"/>
                <a:cs typeface="Times New Roman" pitchFamily="18" charset="0"/>
              </a:defRPr>
            </a:lvl1pPr>
            <a:lvl2pPr eaLnBrk="0" hangingPunct="0">
              <a:defRPr sz="2800" b="1">
                <a:solidFill>
                  <a:srgbClr val="FF0000"/>
                </a:solidFill>
                <a:latin typeface="Arial" charset="0"/>
                <a:cs typeface="Arial" charset="0"/>
              </a:defRPr>
            </a:lvl2pPr>
            <a:lvl3pPr eaLnBrk="0" hangingPunct="0">
              <a:defRPr sz="2800" b="1">
                <a:solidFill>
                  <a:srgbClr val="FF0000"/>
                </a:solidFill>
                <a:latin typeface="Arial" charset="0"/>
                <a:cs typeface="Arial" charset="0"/>
              </a:defRPr>
            </a:lvl3pPr>
            <a:lvl4pPr eaLnBrk="0" hangingPunct="0">
              <a:defRPr sz="2800" b="1">
                <a:solidFill>
                  <a:srgbClr val="FF0000"/>
                </a:solidFill>
                <a:latin typeface="Arial" charset="0"/>
                <a:cs typeface="Arial" charset="0"/>
              </a:defRPr>
            </a:lvl4pPr>
            <a:lvl5pPr eaLnBrk="0" hangingPunct="0">
              <a:defRPr sz="2800" b="1">
                <a:solidFill>
                  <a:srgbClr val="FF0000"/>
                </a:solidFill>
                <a:latin typeface="Arial" charset="0"/>
                <a:cs typeface="Arial" charset="0"/>
              </a:defRPr>
            </a:lvl5pPr>
            <a:lvl6pPr marL="457200" eaLnBrk="0" fontAlgn="base" hangingPunct="0">
              <a:spcBef>
                <a:spcPct val="0"/>
              </a:spcBef>
              <a:spcAft>
                <a:spcPct val="0"/>
              </a:spcAft>
              <a:defRPr sz="2800" b="1">
                <a:solidFill>
                  <a:srgbClr val="FF0000"/>
                </a:solidFill>
                <a:latin typeface="Arial" charset="0"/>
                <a:cs typeface="Arial" charset="0"/>
              </a:defRPr>
            </a:lvl6pPr>
            <a:lvl7pPr marL="914400" eaLnBrk="0" fontAlgn="base" hangingPunct="0">
              <a:spcBef>
                <a:spcPct val="0"/>
              </a:spcBef>
              <a:spcAft>
                <a:spcPct val="0"/>
              </a:spcAft>
              <a:defRPr sz="2800" b="1">
                <a:solidFill>
                  <a:srgbClr val="FF0000"/>
                </a:solidFill>
                <a:latin typeface="Arial" charset="0"/>
                <a:cs typeface="Arial" charset="0"/>
              </a:defRPr>
            </a:lvl7pPr>
            <a:lvl8pPr marL="1371600" eaLnBrk="0" fontAlgn="base" hangingPunct="0">
              <a:spcBef>
                <a:spcPct val="0"/>
              </a:spcBef>
              <a:spcAft>
                <a:spcPct val="0"/>
              </a:spcAft>
              <a:defRPr sz="2800" b="1">
                <a:solidFill>
                  <a:srgbClr val="FF0000"/>
                </a:solidFill>
                <a:latin typeface="Arial" charset="0"/>
                <a:cs typeface="Arial" charset="0"/>
              </a:defRPr>
            </a:lvl8pPr>
            <a:lvl9pPr marL="1828800" eaLnBrk="0" fontAlgn="base" hangingPunct="0">
              <a:spcBef>
                <a:spcPct val="0"/>
              </a:spcBef>
              <a:spcAft>
                <a:spcPct val="0"/>
              </a:spcAft>
              <a:defRPr sz="2800" b="1">
                <a:solidFill>
                  <a:srgbClr val="FF0000"/>
                </a:solidFill>
                <a:latin typeface="Arial" charset="0"/>
                <a:cs typeface="Arial" charset="0"/>
              </a:defRPr>
            </a:lvl9pPr>
          </a:lstStyle>
          <a:p>
            <a:r>
              <a:rPr lang="en-US" altLang="zh-CN" dirty="0">
                <a:solidFill>
                  <a:srgbClr val="DB342D"/>
                </a:solidFill>
              </a:rPr>
              <a:t>3. Efficient Segmented Sum/Scan for </a:t>
            </a:r>
            <a:r>
              <a:rPr lang="en-US" altLang="zh-CN" dirty="0" err="1">
                <a:solidFill>
                  <a:srgbClr val="DB342D"/>
                </a:solidFill>
              </a:rPr>
              <a:t>SpMV</a:t>
            </a:r>
            <a:endParaRPr lang="en-US" altLang="zh-CN" dirty="0">
              <a:solidFill>
                <a:srgbClr val="DB342D"/>
              </a:solidFill>
            </a:endParaRPr>
          </a:p>
        </p:txBody>
      </p:sp>
    </p:spTree>
    <p:extLst>
      <p:ext uri="{BB962C8B-B14F-4D97-AF65-F5344CB8AC3E}">
        <p14:creationId xmlns:p14="http://schemas.microsoft.com/office/powerpoint/2010/main" val="416801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barn(inVertical)">
                                      <p:cBhvr>
                                        <p:cTn id="10" dur="500"/>
                                        <p:tgtEl>
                                          <p:spTgt spid="4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barn(inVertical)">
                                      <p:cBhvr>
                                        <p:cTn id="13" dur="500"/>
                                        <p:tgtEl>
                                          <p:spTgt spid="4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barn(inVertical)">
                                      <p:cBhvr>
                                        <p:cTn id="16" dur="500"/>
                                        <p:tgtEl>
                                          <p:spTgt spid="4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barn(inVertical)">
                                      <p:cBhvr>
                                        <p:cTn id="19" dur="500"/>
                                        <p:tgtEl>
                                          <p:spTgt spid="4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barn(inVertical)">
                                      <p:cBhvr>
                                        <p:cTn id="22" dur="500"/>
                                        <p:tgtEl>
                                          <p:spTgt spid="30"/>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barn(inVertical)">
                                      <p:cBhvr>
                                        <p:cTn id="25" dur="500"/>
                                        <p:tgtEl>
                                          <p:spTgt spid="31"/>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barn(inVertical)">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barn(inVertical)">
                                      <p:cBhvr>
                                        <p:cTn id="33" dur="500"/>
                                        <p:tgtEl>
                                          <p:spTgt spid="58"/>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barn(inVertical)">
                                      <p:cBhvr>
                                        <p:cTn id="36" dur="500"/>
                                        <p:tgtEl>
                                          <p:spTgt spid="59"/>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barn(inVertical)">
                                      <p:cBhvr>
                                        <p:cTn id="39" dur="500"/>
                                        <p:tgtEl>
                                          <p:spTgt spid="60"/>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barn(inVertical)">
                                      <p:cBhvr>
                                        <p:cTn id="42" dur="500"/>
                                        <p:tgtEl>
                                          <p:spTgt spid="61"/>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barn(inVertical)">
                                      <p:cBhvr>
                                        <p:cTn id="45" dur="500"/>
                                        <p:tgtEl>
                                          <p:spTgt spid="57"/>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barn(inVertical)">
                                      <p:cBhvr>
                                        <p:cTn id="48" dur="500"/>
                                        <p:tgtEl>
                                          <p:spTgt spid="56"/>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barn(inVertical)">
                                      <p:cBhvr>
                                        <p:cTn id="51" dur="500"/>
                                        <p:tgtEl>
                                          <p:spTgt spid="55"/>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barn(inVertical)">
                                      <p:cBhvr>
                                        <p:cTn id="5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9" grpId="0" animBg="1"/>
      <p:bldP spid="40" grpId="0" animBg="1"/>
      <p:bldP spid="41" grpId="0" animBg="1"/>
      <p:bldP spid="44" grpId="0" animBg="1"/>
      <p:bldP spid="47" grpId="0" animBg="1"/>
      <p:bldP spid="54" grpId="0" animBg="1"/>
      <p:bldP spid="55" grpId="0" animBg="1"/>
      <p:bldP spid="56" grpId="0" animBg="1"/>
      <p:bldP spid="57" grpId="0" animBg="1"/>
      <p:bldP spid="58" grpId="0" animBg="1"/>
      <p:bldP spid="59" grpId="0" animBg="1"/>
      <p:bldP spid="60" grpId="0" animBg="1"/>
      <p:bldP spid="6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560222" y="600220"/>
            <a:ext cx="16997941" cy="1152526"/>
          </a:xfrm>
        </p:spPr>
        <p:txBody>
          <a:bodyPr>
            <a:noAutofit/>
          </a:bodyPr>
          <a:lstStyle/>
          <a:p>
            <a:pPr algn="l">
              <a:lnSpc>
                <a:spcPct val="90000"/>
              </a:lnSpc>
            </a:pPr>
            <a:r>
              <a:rPr lang="en-US" altLang="zh-CN" sz="6600" b="1" kern="0" dirty="0">
                <a:solidFill>
                  <a:srgbClr val="DB342D"/>
                </a:solidFill>
                <a:latin typeface="+mj-lt"/>
                <a:ea typeface="宋体" pitchFamily="2" charset="-122"/>
                <a:cs typeface="Times New Roman" pitchFamily="18" charset="0"/>
                <a:sym typeface="Arial" charset="0"/>
              </a:rPr>
              <a:t>3. Efficient Segmented Sum/Scan for SpMV</a:t>
            </a:r>
          </a:p>
        </p:txBody>
      </p:sp>
      <p:sp>
        <p:nvSpPr>
          <p:cNvPr id="16387" name="Rectangle 3"/>
          <p:cNvSpPr>
            <a:spLocks noGrp="1" noChangeArrowheads="1"/>
          </p:cNvSpPr>
          <p:nvPr>
            <p:ph type="body" idx="4294967295"/>
          </p:nvPr>
        </p:nvSpPr>
        <p:spPr>
          <a:xfrm>
            <a:off x="1154689" y="2396982"/>
            <a:ext cx="23232486" cy="6580763"/>
          </a:xfrm>
        </p:spPr>
        <p:txBody>
          <a:bodyPr/>
          <a:lstStyle/>
          <a:p>
            <a:pPr>
              <a:defRPr/>
            </a:pPr>
            <a:r>
              <a:rPr lang="en-US" altLang="zh-CN" sz="4800" dirty="0">
                <a:solidFill>
                  <a:srgbClr val="121520"/>
                </a:solidFill>
                <a:ea typeface="宋体" pitchFamily="2" charset="-122"/>
              </a:rPr>
              <a:t>Three logic steps</a:t>
            </a:r>
          </a:p>
          <a:p>
            <a:pPr marL="2002155" lvl="1" indent="-914400">
              <a:buFont typeface="+mj-lt"/>
              <a:buAutoNum type="arabicPeriod"/>
              <a:defRPr/>
            </a:pPr>
            <a:r>
              <a:rPr lang="en-US" altLang="zh-CN" sz="4800" dirty="0">
                <a:solidFill>
                  <a:srgbClr val="121520"/>
                </a:solidFill>
                <a:ea typeface="宋体" pitchFamily="2" charset="-122"/>
              </a:rPr>
              <a:t>Read the data and multiply them with the corresponding vector values.</a:t>
            </a:r>
          </a:p>
          <a:p>
            <a:pPr marL="2002155" lvl="1" indent="-914400">
              <a:buFont typeface="+mj-lt"/>
              <a:buAutoNum type="arabicPeriod"/>
              <a:defRPr/>
            </a:pPr>
            <a:r>
              <a:rPr lang="en-US" altLang="zh-CN" sz="4800" dirty="0">
                <a:solidFill>
                  <a:srgbClr val="121520"/>
                </a:solidFill>
                <a:ea typeface="宋体" pitchFamily="2" charset="-122"/>
              </a:rPr>
              <a:t>Perform a segmented sum/scan using the bit flag array from our BCCOO/BCCOO+ format</a:t>
            </a:r>
          </a:p>
          <a:p>
            <a:pPr marL="2002155" lvl="1" indent="-914400">
              <a:buFont typeface="+mj-lt"/>
              <a:buAutoNum type="arabicPeriod"/>
              <a:defRPr/>
            </a:pPr>
            <a:r>
              <a:rPr lang="en-US" altLang="zh-CN" sz="4800" dirty="0">
                <a:solidFill>
                  <a:srgbClr val="121520"/>
                </a:solidFill>
                <a:ea typeface="宋体" charset="-122"/>
                <a:sym typeface="Arial" charset="0"/>
              </a:rPr>
              <a:t>Results combination  and </a:t>
            </a:r>
            <a:r>
              <a:rPr lang="en-US" altLang="zh-CN" sz="4800" dirty="0">
                <a:solidFill>
                  <a:srgbClr val="121520"/>
                </a:solidFill>
                <a:ea typeface="宋体" pitchFamily="2" charset="-122"/>
              </a:rPr>
              <a:t>write back the results to global memory. </a:t>
            </a:r>
          </a:p>
          <a:p>
            <a:pPr>
              <a:defRPr/>
            </a:pPr>
            <a:r>
              <a:rPr lang="en-US" altLang="zh-CN" sz="4800" dirty="0">
                <a:solidFill>
                  <a:srgbClr val="121520"/>
                </a:solidFill>
                <a:ea typeface="宋体" pitchFamily="2" charset="-122"/>
              </a:rPr>
              <a:t>All these three steps are implemented in one kernel</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26</a:t>
            </a:fld>
            <a:endParaRPr lang="zh-CN" altLang="en-US"/>
          </a:p>
        </p:txBody>
      </p:sp>
    </p:spTree>
    <p:extLst>
      <p:ext uri="{BB962C8B-B14F-4D97-AF65-F5344CB8AC3E}">
        <p14:creationId xmlns:p14="http://schemas.microsoft.com/office/powerpoint/2010/main" val="259755198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508981" y="777491"/>
            <a:ext cx="20449305" cy="1152526"/>
          </a:xfrm>
        </p:spPr>
        <p:txBody>
          <a:bodyPr>
            <a:normAutofit fontScale="90000"/>
          </a:bodyPr>
          <a:lstStyle/>
          <a:p>
            <a:pPr algn="l">
              <a:lnSpc>
                <a:spcPct val="90000"/>
              </a:lnSpc>
            </a:pPr>
            <a:r>
              <a:rPr lang="en-US" altLang="zh-CN" sz="6000" b="1" kern="0" dirty="0">
                <a:solidFill>
                  <a:srgbClr val="0066FF"/>
                </a:solidFill>
                <a:ea typeface="宋体" pitchFamily="2" charset="-122"/>
                <a:cs typeface="Times New Roman" pitchFamily="18" charset="0"/>
                <a:sym typeface="Arial" charset="0"/>
              </a:rPr>
              <a:t>Step 1 : </a:t>
            </a:r>
            <a:br>
              <a:rPr lang="en-US" altLang="zh-CN" sz="6400" b="1" kern="0" dirty="0">
                <a:solidFill>
                  <a:srgbClr val="0066FF"/>
                </a:solidFill>
                <a:ea typeface="宋体" pitchFamily="2" charset="-122"/>
                <a:cs typeface="Times New Roman" pitchFamily="18" charset="0"/>
                <a:sym typeface="Arial" charset="0"/>
              </a:rPr>
            </a:br>
            <a:r>
              <a:rPr lang="en-US" altLang="zh-CN" sz="5300" dirty="0">
                <a:solidFill>
                  <a:srgbClr val="121520"/>
                </a:solidFill>
              </a:rPr>
              <a:t>Read the data and multiply with vector values </a:t>
            </a:r>
            <a:endParaRPr lang="en-US" altLang="zh-CN" sz="6400" b="1" kern="0" dirty="0">
              <a:solidFill>
                <a:srgbClr val="121520"/>
              </a:solidFill>
              <a:ea typeface="宋体" pitchFamily="2" charset="-122"/>
              <a:cs typeface="Times New Roman" pitchFamily="18" charset="0"/>
              <a:sym typeface="Arial" charset="0"/>
            </a:endParaRPr>
          </a:p>
        </p:txBody>
      </p:sp>
      <mc:AlternateContent xmlns:mc="http://schemas.openxmlformats.org/markup-compatibility/2006" xmlns:a14="http://schemas.microsoft.com/office/drawing/2010/main">
        <mc:Choice Requires="a14">
          <p:sp>
            <p:nvSpPr>
              <p:cNvPr id="5" name="TextBox 4"/>
              <p:cNvSpPr txBox="1"/>
              <p:nvPr/>
            </p:nvSpPr>
            <p:spPr>
              <a:xfrm>
                <a:off x="6972903" y="3631730"/>
                <a:ext cx="9105826" cy="28135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4800" i="1">
                          <a:solidFill>
                            <a:srgbClr val="000000"/>
                          </a:solidFill>
                          <a:latin typeface="Cambria Math"/>
                        </a:rPr>
                        <m:t>𝐵</m:t>
                      </m:r>
                      <m:r>
                        <a:rPr lang="en-US" altLang="zh-CN" sz="4800" i="1">
                          <a:solidFill>
                            <a:srgbClr val="000000"/>
                          </a:solidFill>
                          <a:latin typeface="Cambria Math"/>
                        </a:rPr>
                        <m:t>=</m:t>
                      </m:r>
                      <m:d>
                        <m:dPr>
                          <m:begChr m:val="["/>
                          <m:endChr m:val="]"/>
                          <m:ctrlPr>
                            <a:rPr lang="en-US" altLang="zh-CN" sz="4800" i="1">
                              <a:solidFill>
                                <a:srgbClr val="000000"/>
                              </a:solidFill>
                              <a:latin typeface="Cambria Math" panose="02040503050406030204" pitchFamily="18" charset="0"/>
                            </a:rPr>
                          </m:ctrlPr>
                        </m:dPr>
                        <m:e>
                          <m:m>
                            <m:mPr>
                              <m:mcs>
                                <m:mc>
                                  <m:mcPr>
                                    <m:count m:val="8"/>
                                    <m:mcJc m:val="center"/>
                                  </m:mcPr>
                                </m:mc>
                              </m:mcs>
                              <m:ctrlPr>
                                <a:rPr lang="en-US" altLang="zh-CN" sz="4800" i="1">
                                  <a:solidFill>
                                    <a:srgbClr val="000000"/>
                                  </a:solidFill>
                                  <a:latin typeface="Cambria Math" panose="02040503050406030204" pitchFamily="18" charset="0"/>
                                </a:rPr>
                              </m:ctrlPr>
                            </m:mPr>
                            <m:mr>
                              <m:e>
                                <m:r>
                                  <a:rPr lang="en-US" altLang="zh-CN" sz="4800" i="1">
                                    <a:solidFill>
                                      <a:srgbClr val="000000"/>
                                    </a:solidFill>
                                    <a:latin typeface="Cambria Math"/>
                                  </a:rPr>
                                  <m:t>5</m:t>
                                </m:r>
                              </m:e>
                              <m:e>
                                <m:r>
                                  <a:rPr lang="en-US" altLang="zh-CN" sz="4800" i="1">
                                    <a:solidFill>
                                      <a:srgbClr val="FFFFFF">
                                        <a:lumMod val="65000"/>
                                      </a:srgbClr>
                                    </a:solidFill>
                                    <a:latin typeface="Cambria Math"/>
                                  </a:rPr>
                                  <m:t>0</m:t>
                                </m:r>
                              </m:e>
                              <m:e>
                                <m:r>
                                  <a:rPr lang="en-US" altLang="zh-CN" sz="4800" i="1">
                                    <a:solidFill>
                                      <a:srgbClr val="000000"/>
                                    </a:solidFill>
                                    <a:latin typeface="Cambria Math"/>
                                  </a:rPr>
                                  <m:t>3</m:t>
                                </m:r>
                              </m:e>
                              <m:e>
                                <m:r>
                                  <a:rPr lang="en-US" altLang="zh-CN" sz="4800" i="1">
                                    <a:solidFill>
                                      <a:schemeClr val="bg1">
                                        <a:lumMod val="65000"/>
                                      </a:schemeClr>
                                    </a:solidFill>
                                    <a:latin typeface="Cambria Math"/>
                                  </a:rPr>
                                  <m:t>0</m:t>
                                </m:r>
                              </m:e>
                              <m:e>
                                <m:r>
                                  <a:rPr lang="en-US" altLang="zh-CN" sz="4800" i="1">
                                    <a:solidFill>
                                      <a:srgbClr val="000000"/>
                                    </a:solidFill>
                                    <a:latin typeface="Cambria Math"/>
                                  </a:rPr>
                                  <m:t>2</m:t>
                                </m:r>
                              </m:e>
                              <m:e>
                                <m:r>
                                  <a:rPr lang="en-US" altLang="zh-CN" sz="4800" i="1">
                                    <a:solidFill>
                                      <a:srgbClr val="FFFFFF">
                                        <a:lumMod val="65000"/>
                                      </a:srgbClr>
                                    </a:solidFill>
                                    <a:latin typeface="Cambria Math"/>
                                  </a:rPr>
                                  <m:t>0</m:t>
                                </m:r>
                              </m:e>
                              <m:e>
                                <m:r>
                                  <a:rPr lang="en-US" altLang="zh-CN" sz="4800" i="1">
                                    <a:solidFill>
                                      <a:srgbClr val="000000"/>
                                    </a:solidFill>
                                    <a:latin typeface="Cambria Math"/>
                                  </a:rPr>
                                  <m:t>6</m:t>
                                </m:r>
                              </m:e>
                              <m:e>
                                <m:r>
                                  <a:rPr lang="en-US" altLang="zh-CN" sz="4800" i="1">
                                    <a:solidFill>
                                      <a:srgbClr val="000000"/>
                                    </a:solidFill>
                                    <a:latin typeface="Cambria Math"/>
                                  </a:rPr>
                                  <m:t>9</m:t>
                                </m:r>
                              </m:e>
                            </m:mr>
                            <m:mr>
                              <m:e>
                                <m:r>
                                  <a:rPr lang="en-US" altLang="zh-CN" sz="4800" i="1">
                                    <a:solidFill>
                                      <a:srgbClr val="FFFFFF">
                                        <a:lumMod val="65000"/>
                                      </a:srgbClr>
                                    </a:solidFill>
                                    <a:latin typeface="Cambria Math"/>
                                  </a:rPr>
                                  <m:t>0</m:t>
                                </m:r>
                              </m:e>
                              <m:e>
                                <m:r>
                                  <a:rPr lang="en-US" altLang="zh-CN" sz="4800" i="1">
                                    <a:solidFill>
                                      <a:srgbClr val="FFFFFF">
                                        <a:lumMod val="75000"/>
                                      </a:srgbClr>
                                    </a:solidFill>
                                    <a:latin typeface="Cambria Math"/>
                                  </a:rPr>
                                  <m:t>0</m:t>
                                </m:r>
                              </m:e>
                              <m:e>
                                <m:r>
                                  <a:rPr lang="en-US" altLang="zh-CN" sz="4800" i="1">
                                    <a:solidFill>
                                      <a:srgbClr val="FFFFFF">
                                        <a:lumMod val="75000"/>
                                      </a:srgbClr>
                                    </a:solidFill>
                                    <a:latin typeface="Cambria Math"/>
                                  </a:rPr>
                                  <m:t>0</m:t>
                                </m:r>
                              </m:e>
                              <m:e>
                                <m:r>
                                  <a:rPr lang="en-US" altLang="zh-CN" sz="4800" i="1">
                                    <a:solidFill>
                                      <a:srgbClr val="000000"/>
                                    </a:solidFill>
                                    <a:latin typeface="Cambria Math"/>
                                  </a:rPr>
                                  <m:t>1</m:t>
                                </m:r>
                              </m:e>
                              <m:e>
                                <m:r>
                                  <a:rPr lang="en-US" altLang="zh-CN" sz="4800" i="1">
                                    <a:solidFill>
                                      <a:srgbClr val="FFFFFF">
                                        <a:lumMod val="65000"/>
                                      </a:srgbClr>
                                    </a:solidFill>
                                    <a:latin typeface="Cambria Math"/>
                                  </a:rPr>
                                  <m:t>0</m:t>
                                </m:r>
                              </m:e>
                              <m:e>
                                <m:r>
                                  <a:rPr lang="en-US" altLang="zh-CN" sz="4800" i="1">
                                    <a:solidFill>
                                      <a:srgbClr val="FFFFFF">
                                        <a:lumMod val="65000"/>
                                      </a:srgbClr>
                                    </a:solidFill>
                                    <a:latin typeface="Cambria Math"/>
                                  </a:rPr>
                                  <m:t>0</m:t>
                                </m:r>
                              </m:e>
                              <m:e>
                                <m:r>
                                  <a:rPr lang="en-US" altLang="zh-CN" sz="4800" i="1">
                                    <a:solidFill>
                                      <a:srgbClr val="000000"/>
                                    </a:solidFill>
                                    <a:latin typeface="Cambria Math"/>
                                  </a:rPr>
                                  <m:t>4</m:t>
                                </m:r>
                              </m:e>
                              <m:e>
                                <m:r>
                                  <a:rPr lang="en-US" altLang="zh-CN" sz="4800" i="1">
                                    <a:solidFill>
                                      <a:srgbClr val="FFFFFF">
                                        <a:lumMod val="75000"/>
                                      </a:srgbClr>
                                    </a:solidFill>
                                    <a:latin typeface="Cambria Math"/>
                                  </a:rPr>
                                  <m:t>0</m:t>
                                </m:r>
                              </m:e>
                            </m:mr>
                            <m:mr>
                              <m:e>
                                <m:r>
                                  <a:rPr lang="en-US" altLang="zh-CN" sz="4800" i="1">
                                    <a:solidFill>
                                      <a:srgbClr val="FFFFFF">
                                        <a:lumMod val="65000"/>
                                      </a:srgbClr>
                                    </a:solidFill>
                                    <a:latin typeface="Cambria Math"/>
                                  </a:rPr>
                                  <m:t>0</m:t>
                                </m:r>
                              </m:e>
                              <m:e>
                                <m:r>
                                  <a:rPr lang="en-US" altLang="zh-CN" sz="4800" i="1">
                                    <a:solidFill>
                                      <a:srgbClr val="000000"/>
                                    </a:solidFill>
                                    <a:latin typeface="Cambria Math"/>
                                  </a:rPr>
                                  <m:t>4</m:t>
                                </m:r>
                              </m:e>
                              <m:e>
                                <m:r>
                                  <a:rPr lang="en-US" altLang="zh-CN" sz="4800" i="1">
                                    <a:solidFill>
                                      <a:srgbClr val="FFFFFF">
                                        <a:lumMod val="65000"/>
                                      </a:srgbClr>
                                    </a:solidFill>
                                    <a:latin typeface="Cambria Math"/>
                                  </a:rPr>
                                  <m:t>0</m:t>
                                </m:r>
                              </m:e>
                              <m:e>
                                <m:r>
                                  <a:rPr lang="en-US" altLang="zh-CN" sz="4800" i="1">
                                    <a:solidFill>
                                      <a:srgbClr val="000000"/>
                                    </a:solidFill>
                                    <a:latin typeface="Cambria Math"/>
                                  </a:rPr>
                                  <m:t>8</m:t>
                                </m:r>
                              </m:e>
                              <m:e>
                                <m:r>
                                  <a:rPr lang="en-US" altLang="zh-CN" sz="4800" i="1">
                                    <a:solidFill>
                                      <a:srgbClr val="FFFFFF">
                                        <a:lumMod val="75000"/>
                                      </a:srgbClr>
                                    </a:solidFill>
                                    <a:latin typeface="Cambria Math"/>
                                  </a:rPr>
                                  <m:t>0</m:t>
                                </m:r>
                              </m:e>
                              <m:e>
                                <m:r>
                                  <a:rPr lang="en-US" altLang="zh-CN" sz="4800" i="1">
                                    <a:solidFill>
                                      <a:srgbClr val="000000"/>
                                    </a:solidFill>
                                    <a:latin typeface="Cambria Math"/>
                                  </a:rPr>
                                  <m:t>2</m:t>
                                </m:r>
                              </m:e>
                              <m:e>
                                <m:r>
                                  <a:rPr lang="en-US" altLang="zh-CN" sz="4800" i="1">
                                    <a:solidFill>
                                      <a:srgbClr val="FFFFFF">
                                        <a:lumMod val="75000"/>
                                      </a:srgbClr>
                                    </a:solidFill>
                                    <a:latin typeface="Cambria Math"/>
                                  </a:rPr>
                                  <m:t>0</m:t>
                                </m:r>
                              </m:e>
                              <m:e>
                                <m:r>
                                  <a:rPr lang="en-US" altLang="zh-CN" sz="4800" i="1">
                                    <a:solidFill>
                                      <a:srgbClr val="FFFFFF">
                                        <a:lumMod val="75000"/>
                                      </a:srgbClr>
                                    </a:solidFill>
                                    <a:latin typeface="Cambria Math"/>
                                  </a:rPr>
                                  <m:t>0</m:t>
                                </m:r>
                              </m:e>
                            </m:mr>
                            <m:mr>
                              <m:e>
                                <m:r>
                                  <a:rPr lang="en-US" altLang="zh-CN" sz="4800" i="1">
                                    <a:solidFill>
                                      <a:srgbClr val="FFFFFF">
                                        <a:lumMod val="75000"/>
                                      </a:srgbClr>
                                    </a:solidFill>
                                    <a:latin typeface="Cambria Math"/>
                                  </a:rPr>
                                  <m:t>0</m:t>
                                </m:r>
                              </m:e>
                              <m:e>
                                <m:r>
                                  <a:rPr lang="en-US" altLang="zh-CN" sz="4800" i="1">
                                    <a:solidFill>
                                      <a:srgbClr val="000000"/>
                                    </a:solidFill>
                                    <a:latin typeface="Cambria Math"/>
                                  </a:rPr>
                                  <m:t>7</m:t>
                                </m:r>
                              </m:e>
                              <m:e>
                                <m:r>
                                  <a:rPr lang="en-US" altLang="zh-CN" sz="4800" i="1">
                                    <a:solidFill>
                                      <a:srgbClr val="000000"/>
                                    </a:solidFill>
                                    <a:latin typeface="Cambria Math"/>
                                  </a:rPr>
                                  <m:t>6</m:t>
                                </m:r>
                              </m:e>
                              <m:e>
                                <m:r>
                                  <a:rPr lang="en-US" altLang="zh-CN" sz="4800" i="1">
                                    <a:solidFill>
                                      <a:srgbClr val="000000"/>
                                    </a:solidFill>
                                    <a:latin typeface="Cambria Math"/>
                                  </a:rPr>
                                  <m:t>1</m:t>
                                </m:r>
                              </m:e>
                              <m:e>
                                <m:r>
                                  <a:rPr lang="en-US" altLang="zh-CN" sz="4800" i="1">
                                    <a:solidFill>
                                      <a:srgbClr val="FFFFFF">
                                        <a:lumMod val="75000"/>
                                      </a:srgbClr>
                                    </a:solidFill>
                                    <a:latin typeface="Cambria Math"/>
                                  </a:rPr>
                                  <m:t>0</m:t>
                                </m:r>
                              </m:e>
                              <m:e>
                                <m:r>
                                  <a:rPr lang="en-US" altLang="zh-CN" sz="4800" i="1">
                                    <a:solidFill>
                                      <a:srgbClr val="000000"/>
                                    </a:solidFill>
                                    <a:latin typeface="Cambria Math"/>
                                  </a:rPr>
                                  <m:t>3</m:t>
                                </m:r>
                              </m:e>
                              <m:e>
                                <m:r>
                                  <a:rPr lang="en-US" altLang="zh-CN" sz="4800" i="1">
                                    <a:solidFill>
                                      <a:srgbClr val="000000"/>
                                    </a:solidFill>
                                    <a:latin typeface="Cambria Math"/>
                                  </a:rPr>
                                  <m:t>8</m:t>
                                </m:r>
                              </m:e>
                              <m:e>
                                <m:r>
                                  <a:rPr lang="en-US" altLang="zh-CN" sz="4800" i="1">
                                    <a:solidFill>
                                      <a:srgbClr val="000000"/>
                                    </a:solidFill>
                                    <a:latin typeface="Cambria Math"/>
                                  </a:rPr>
                                  <m:t>4</m:t>
                                </m:r>
                              </m:e>
                            </m:mr>
                          </m:m>
                        </m:e>
                      </m:d>
                    </m:oMath>
                  </m:oMathPara>
                </a14:m>
                <a:endParaRPr lang="zh-CN" altLang="en-US" sz="4800" dirty="0">
                  <a:solidFill>
                    <a:srgbClr val="00000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972903" y="3631730"/>
                <a:ext cx="9105826" cy="281359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568851" y="7175375"/>
                <a:ext cx="14146560" cy="3046988"/>
              </a:xfrm>
              <a:prstGeom prst="rect">
                <a:avLst/>
              </a:prstGeom>
              <a:solidFill>
                <a:schemeClr val="bg1"/>
              </a:solidFill>
              <a:ln>
                <a:solidFill>
                  <a:schemeClr val="tx1"/>
                </a:solidFill>
              </a:ln>
            </p:spPr>
            <p:txBody>
              <a:bodyPr wrap="square" rtlCol="0">
                <a:spAutoFit/>
              </a:bodyPr>
              <a:lstStyle/>
              <a:p>
                <a:pPr algn="r"/>
                <a14:m>
                  <m:oMath xmlns:m="http://schemas.openxmlformats.org/officeDocument/2006/math">
                    <m:r>
                      <a:rPr lang="en-US" altLang="zh-CN" sz="4800" i="1">
                        <a:solidFill>
                          <a:srgbClr val="000000"/>
                        </a:solidFill>
                        <a:latin typeface="Cambria Math"/>
                      </a:rPr>
                      <m:t>𝐵</m:t>
                    </m:r>
                    <m:r>
                      <m:rPr>
                        <m:sty m:val="p"/>
                      </m:rPr>
                      <a:rPr lang="en-US" altLang="zh-CN" sz="4800">
                        <a:solidFill>
                          <a:srgbClr val="000000"/>
                        </a:solidFill>
                        <a:latin typeface="Cambria Math"/>
                      </a:rPr>
                      <m:t>it</m:t>
                    </m:r>
                    <m:r>
                      <a:rPr lang="en-US" altLang="zh-CN" sz="4800">
                        <a:solidFill>
                          <a:srgbClr val="000000"/>
                        </a:solidFill>
                        <a:latin typeface="Cambria Math"/>
                      </a:rPr>
                      <m:t> </m:t>
                    </m:r>
                    <m:r>
                      <m:rPr>
                        <m:sty m:val="p"/>
                      </m:rPr>
                      <a:rPr lang="en-US" altLang="zh-CN" sz="4800">
                        <a:solidFill>
                          <a:srgbClr val="000000"/>
                        </a:solidFill>
                        <a:latin typeface="Cambria Math"/>
                      </a:rPr>
                      <m:t>Flag</m:t>
                    </m:r>
                    <m:r>
                      <a:rPr lang="en-US" altLang="zh-CN" sz="4800">
                        <a:solidFill>
                          <a:srgbClr val="000000"/>
                        </a:solidFill>
                        <a:latin typeface="Cambria Math"/>
                      </a:rPr>
                      <m:t>=</m:t>
                    </m:r>
                  </m:oMath>
                </a14:m>
                <a:r>
                  <a:rPr lang="en-US" altLang="zh-CN" sz="4800" dirty="0">
                    <a:solidFill>
                      <a:srgbClr val="000000"/>
                    </a:solidFill>
                    <a:latin typeface="Cambria Math"/>
                  </a:rPr>
                  <a:t>[1  1  1  1  0  1  0  1  1  0  1  1  1  1  1  0]</a:t>
                </a:r>
              </a:p>
              <a:p>
                <a:pPr algn="r"/>
                <a14:m>
                  <m:oMathPara xmlns:m="http://schemas.openxmlformats.org/officeDocument/2006/math">
                    <m:oMathParaPr>
                      <m:jc m:val="right"/>
                    </m:oMathParaPr>
                    <m:oMath xmlns:m="http://schemas.openxmlformats.org/officeDocument/2006/math">
                      <m:r>
                        <a:rPr lang="en-US" altLang="zh-CN" sz="4800" i="1">
                          <a:solidFill>
                            <a:srgbClr val="000000"/>
                          </a:solidFill>
                          <a:latin typeface="Cambria Math"/>
                        </a:rPr>
                        <m:t>𝐶𝑜𝑙</m:t>
                      </m:r>
                      <m:r>
                        <a:rPr lang="en-US" altLang="zh-CN" sz="4800" i="1">
                          <a:solidFill>
                            <a:srgbClr val="000000"/>
                          </a:solidFill>
                          <a:latin typeface="Cambria Math"/>
                        </a:rPr>
                        <m:t> </m:t>
                      </m:r>
                      <m:r>
                        <a:rPr lang="en-US" altLang="zh-CN" sz="4800" i="1">
                          <a:solidFill>
                            <a:srgbClr val="000000"/>
                          </a:solidFill>
                          <a:latin typeface="Cambria Math"/>
                        </a:rPr>
                        <m:t>𝑖𝑛𝑑𝑒𝑥</m:t>
                      </m:r>
                      <m:r>
                        <a:rPr lang="en-US" altLang="zh-CN" sz="4800" i="1">
                          <a:solidFill>
                            <a:srgbClr val="000000"/>
                          </a:solidFill>
                          <a:latin typeface="Cambria Math"/>
                        </a:rPr>
                        <m:t>=[0  2  4  6  7  3  6  1  3  5  1  2  3  5  6  7]</m:t>
                      </m:r>
                    </m:oMath>
                  </m:oMathPara>
                </a14:m>
                <a:endParaRPr lang="en-US" altLang="zh-CN" sz="4800" i="1" dirty="0">
                  <a:solidFill>
                    <a:srgbClr val="000000"/>
                  </a:solidFill>
                  <a:latin typeface="Cambria Math"/>
                </a:endParaRPr>
              </a:p>
              <a:p>
                <a:pPr algn="r"/>
                <a14:m>
                  <m:oMathPara xmlns:m="http://schemas.openxmlformats.org/officeDocument/2006/math">
                    <m:oMathParaPr>
                      <m:jc m:val="right"/>
                    </m:oMathParaPr>
                    <m:oMath xmlns:m="http://schemas.openxmlformats.org/officeDocument/2006/math">
                      <m:r>
                        <a:rPr lang="en-US" altLang="zh-CN" sz="4800" i="1">
                          <a:solidFill>
                            <a:srgbClr val="000000"/>
                          </a:solidFill>
                          <a:latin typeface="Cambria Math"/>
                        </a:rPr>
                        <m:t>𝑉𝑎𝑙𝑢𝑒</m:t>
                      </m:r>
                      <m:r>
                        <a:rPr lang="en-US" altLang="zh-CN" sz="4800" i="1">
                          <a:solidFill>
                            <a:srgbClr val="000000"/>
                          </a:solidFill>
                          <a:latin typeface="Cambria Math"/>
                        </a:rPr>
                        <m:t>=[5  3  2  6  9  1  4  4  8  2  7  6  1  3  8  4]</m:t>
                      </m:r>
                    </m:oMath>
                  </m:oMathPara>
                </a14:m>
                <a:endParaRPr lang="en-US" altLang="zh-CN" sz="4800" i="1" dirty="0">
                  <a:solidFill>
                    <a:srgbClr val="000000"/>
                  </a:solidFill>
                </a:endParaRPr>
              </a:p>
              <a:p>
                <a:pPr algn="r"/>
                <a14:m>
                  <m:oMathPara xmlns:m="http://schemas.openxmlformats.org/officeDocument/2006/math">
                    <m:oMathParaPr>
                      <m:jc m:val="right"/>
                    </m:oMathParaPr>
                    <m:oMath xmlns:m="http://schemas.openxmlformats.org/officeDocument/2006/math">
                      <m:r>
                        <a:rPr lang="en-US" altLang="zh-CN" sz="4800" i="1">
                          <a:solidFill>
                            <a:srgbClr val="000000"/>
                          </a:solidFill>
                          <a:latin typeface="Cambria Math"/>
                        </a:rPr>
                        <m:t>𝑅𝑒𝑠𝑢𝑙𝑡</m:t>
                      </m:r>
                      <m:r>
                        <a:rPr lang="en-US" altLang="zh-CN" sz="4800" i="1">
                          <a:solidFill>
                            <a:srgbClr val="000000"/>
                          </a:solidFill>
                          <a:latin typeface="Cambria Math"/>
                        </a:rPr>
                        <m:t> </m:t>
                      </m:r>
                      <m:r>
                        <a:rPr lang="en-US" altLang="zh-CN" sz="4800" i="1">
                          <a:solidFill>
                            <a:srgbClr val="000000"/>
                          </a:solidFill>
                          <a:latin typeface="Cambria Math"/>
                        </a:rPr>
                        <m:t>𝐸𝑛𝑡𝑟𝑦</m:t>
                      </m:r>
                      <m:r>
                        <a:rPr lang="en-US" altLang="zh-CN" sz="4800" i="1">
                          <a:solidFill>
                            <a:srgbClr val="000000"/>
                          </a:solidFill>
                          <a:latin typeface="Cambria Math"/>
                        </a:rPr>
                        <m:t>:[        0               0               2                3       ]</m:t>
                      </m:r>
                    </m:oMath>
                  </m:oMathPara>
                </a14:m>
                <a:endParaRPr lang="en-US" altLang="zh-CN" sz="4800" i="1" dirty="0">
                  <a:solidFill>
                    <a:srgbClr val="00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568851" y="7175375"/>
                <a:ext cx="14146560" cy="3046988"/>
              </a:xfrm>
              <a:prstGeom prst="rect">
                <a:avLst/>
              </a:prstGeom>
              <a:blipFill>
                <a:blip r:embed="rId4"/>
                <a:stretch>
                  <a:fillRect t="-4382" r="-1938"/>
                </a:stretch>
              </a:blipFill>
              <a:ln>
                <a:solidFill>
                  <a:schemeClr val="tx1"/>
                </a:solidFill>
              </a:ln>
            </p:spPr>
            <p:txBody>
              <a:bodyPr/>
              <a:lstStyle/>
              <a:p>
                <a:r>
                  <a:rPr lang="zh-CN" altLang="en-US">
                    <a:noFill/>
                  </a:rPr>
                  <a:t> </a:t>
                </a:r>
              </a:p>
            </p:txBody>
          </p:sp>
        </mc:Fallback>
      </mc:AlternateContent>
      <p:cxnSp>
        <p:nvCxnSpPr>
          <p:cNvPr id="8" name="直接连接符 7"/>
          <p:cNvCxnSpPr/>
          <p:nvPr/>
        </p:nvCxnSpPr>
        <p:spPr>
          <a:xfrm>
            <a:off x="12193587" y="7088881"/>
            <a:ext cx="0" cy="346427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4641859" y="7088881"/>
            <a:ext cx="0" cy="346427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7090131" y="7088881"/>
            <a:ext cx="0" cy="346427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TextBox 11"/>
          <p:cNvSpPr txBox="1">
            <a:spLocks noChangeArrowheads="1"/>
          </p:cNvSpPr>
          <p:nvPr/>
        </p:nvSpPr>
        <p:spPr bwMode="auto">
          <a:xfrm>
            <a:off x="9363943" y="11267960"/>
            <a:ext cx="655637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0"/>
              </a:spcBef>
              <a:buFont typeface="Arial" charset="0"/>
              <a:buNone/>
              <a:defRPr sz="2000">
                <a:solidFill>
                  <a:srgbClr val="0070C0"/>
                </a:solidFill>
                <a:latin typeface="Arial" charset="0"/>
                <a:cs typeface="Arial" charset="0"/>
              </a:defRPr>
            </a:lvl1pPr>
            <a:lvl2pPr marL="742950" indent="-285750" eaLnBrk="0" hangingPunct="0">
              <a:spcBef>
                <a:spcPct val="20000"/>
              </a:spcBef>
              <a:buFont typeface="Arial" charset="0"/>
              <a:buChar char="–"/>
              <a:defRPr sz="2000">
                <a:latin typeface="Arial" charset="0"/>
                <a:cs typeface="Arial" charset="0"/>
              </a:defRPr>
            </a:lvl2pPr>
            <a:lvl3pPr marL="1143000" indent="-228600" eaLnBrk="0" hangingPunct="0">
              <a:spcBef>
                <a:spcPct val="20000"/>
              </a:spcBef>
              <a:buFont typeface="Arial" charset="0"/>
              <a:buChar char="•"/>
              <a:defRPr>
                <a:latin typeface="Arial" charset="0"/>
                <a:cs typeface="Arial" charset="0"/>
              </a:defRPr>
            </a:lvl3pPr>
            <a:lvl4pPr marL="1600200" indent="-228600" eaLnBrk="0" hangingPunct="0">
              <a:spcBef>
                <a:spcPct val="20000"/>
              </a:spcBef>
              <a:buFont typeface="Arial" charset="0"/>
              <a:buChar char="–"/>
              <a:defRPr sz="1400">
                <a:latin typeface="Arial" charset="0"/>
                <a:cs typeface="Arial" charset="0"/>
              </a:defRPr>
            </a:lvl4pPr>
            <a:lvl5pPr marL="2057400" indent="-228600" eaLnBrk="0" hangingPunct="0">
              <a:spcBef>
                <a:spcPct val="20000"/>
              </a:spcBef>
              <a:buFont typeface="Arial" charset="0"/>
              <a:buChar char="»"/>
              <a:defRPr sz="1000">
                <a:latin typeface="Arial" charset="0"/>
                <a:cs typeface="Arial" charset="0"/>
              </a:defRPr>
            </a:lvl5pPr>
            <a:lvl6pPr marL="2514600" indent="-228600" eaLnBrk="0" fontAlgn="base" hangingPunct="0">
              <a:spcBef>
                <a:spcPct val="20000"/>
              </a:spcBef>
              <a:spcAft>
                <a:spcPct val="0"/>
              </a:spcAft>
              <a:buFont typeface="Arial" charset="0"/>
              <a:buChar char="»"/>
              <a:defRPr sz="1000">
                <a:latin typeface="Arial" charset="0"/>
                <a:cs typeface="Arial" charset="0"/>
              </a:defRPr>
            </a:lvl6pPr>
            <a:lvl7pPr marL="2971800" indent="-228600" eaLnBrk="0" fontAlgn="base" hangingPunct="0">
              <a:spcBef>
                <a:spcPct val="20000"/>
              </a:spcBef>
              <a:spcAft>
                <a:spcPct val="0"/>
              </a:spcAft>
              <a:buFont typeface="Arial" charset="0"/>
              <a:buChar char="»"/>
              <a:defRPr sz="1000">
                <a:latin typeface="Arial" charset="0"/>
                <a:cs typeface="Arial" charset="0"/>
              </a:defRPr>
            </a:lvl7pPr>
            <a:lvl8pPr marL="3429000" indent="-228600" eaLnBrk="0" fontAlgn="base" hangingPunct="0">
              <a:spcBef>
                <a:spcPct val="20000"/>
              </a:spcBef>
              <a:spcAft>
                <a:spcPct val="0"/>
              </a:spcAft>
              <a:buFont typeface="Arial" charset="0"/>
              <a:buChar char="»"/>
              <a:defRPr sz="1000">
                <a:latin typeface="Arial" charset="0"/>
                <a:cs typeface="Arial" charset="0"/>
              </a:defRPr>
            </a:lvl8pPr>
            <a:lvl9pPr marL="3886200" indent="-228600" eaLnBrk="0" fontAlgn="base" hangingPunct="0">
              <a:spcBef>
                <a:spcPct val="20000"/>
              </a:spcBef>
              <a:spcAft>
                <a:spcPct val="0"/>
              </a:spcAft>
              <a:buFont typeface="Arial" charset="0"/>
              <a:buChar char="»"/>
              <a:defRPr sz="1000">
                <a:latin typeface="Arial" charset="0"/>
                <a:cs typeface="Arial" charset="0"/>
              </a:defRPr>
            </a:lvl9pPr>
          </a:lstStyle>
          <a:p>
            <a:r>
              <a:rPr lang="en-US" altLang="zh-CN" sz="4000" dirty="0"/>
              <a:t>BCCOO format of matrix B</a:t>
            </a:r>
            <a:endParaRPr lang="zh-CN" altLang="en-US" sz="4000" dirty="0"/>
          </a:p>
        </p:txBody>
      </p:sp>
      <p:sp>
        <p:nvSpPr>
          <p:cNvPr id="12" name="Rectangle 3"/>
          <p:cNvSpPr txBox="1">
            <a:spLocks noChangeArrowheads="1"/>
          </p:cNvSpPr>
          <p:nvPr/>
        </p:nvSpPr>
        <p:spPr>
          <a:xfrm>
            <a:off x="1577974" y="2331313"/>
            <a:ext cx="16306800" cy="1152526"/>
          </a:xfrm>
          <a:prstGeom prst="rect">
            <a:avLst/>
          </a:prstGeom>
        </p:spPr>
        <p:txBody>
          <a:bodyPr vert="horz" lIns="182880" tIns="91440" rIns="182880" bIns="9144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r>
              <a:rPr lang="en-US" altLang="zh-CN" sz="5600" dirty="0">
                <a:solidFill>
                  <a:srgbClr val="121520"/>
                </a:solidFill>
                <a:latin typeface="Times New Roman" panose="02020603050405020304" pitchFamily="18" charset="0"/>
                <a:ea typeface="宋体" pitchFamily="2" charset="-122"/>
                <a:cs typeface="Times New Roman" panose="02020603050405020304" pitchFamily="18" charset="0"/>
              </a:rPr>
              <a:t>Ex: 4 Threads</a:t>
            </a:r>
          </a:p>
        </p:txBody>
      </p:sp>
      <p:sp>
        <p:nvSpPr>
          <p:cNvPr id="13" name="灯片编号占位符 12"/>
          <p:cNvSpPr>
            <a:spLocks noGrp="1"/>
          </p:cNvSpPr>
          <p:nvPr>
            <p:ph type="sldNum" sz="quarter" idx="12"/>
          </p:nvPr>
        </p:nvSpPr>
        <p:spPr/>
        <p:txBody>
          <a:bodyPr/>
          <a:lstStyle/>
          <a:p>
            <a:fld id="{0C913308-F349-4B6D-A68A-DD1791B4A57B}" type="slidenum">
              <a:rPr lang="zh-CN" altLang="en-US" smtClean="0"/>
              <a:pPr/>
              <a:t>27</a:t>
            </a:fld>
            <a:endParaRPr lang="zh-CN" altLang="en-US"/>
          </a:p>
        </p:txBody>
      </p:sp>
    </p:spTree>
    <p:extLst>
      <p:ext uri="{BB962C8B-B14F-4D97-AF65-F5344CB8AC3E}">
        <p14:creationId xmlns:p14="http://schemas.microsoft.com/office/powerpoint/2010/main" val="1901133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704793" y="988070"/>
            <a:ext cx="19051588" cy="1152526"/>
          </a:xfrm>
        </p:spPr>
        <p:txBody>
          <a:bodyPr>
            <a:normAutofit fontScale="90000"/>
          </a:bodyPr>
          <a:lstStyle/>
          <a:p>
            <a:pPr algn="l">
              <a:lnSpc>
                <a:spcPct val="90000"/>
              </a:lnSpc>
            </a:pPr>
            <a:r>
              <a:rPr lang="en-US" altLang="zh-CN" sz="6000" b="1" kern="0" dirty="0">
                <a:solidFill>
                  <a:srgbClr val="0066FF"/>
                </a:solidFill>
                <a:ea typeface="宋体" pitchFamily="2" charset="-122"/>
                <a:cs typeface="Times New Roman" pitchFamily="18" charset="0"/>
                <a:sym typeface="Arial" charset="0"/>
              </a:rPr>
              <a:t>Step 1 :</a:t>
            </a:r>
            <a:br>
              <a:rPr lang="en-US" altLang="zh-CN" sz="6400" b="1" kern="0" dirty="0">
                <a:solidFill>
                  <a:srgbClr val="0066FF"/>
                </a:solidFill>
                <a:ea typeface="宋体" pitchFamily="2" charset="-122"/>
                <a:cs typeface="Times New Roman" pitchFamily="18" charset="0"/>
                <a:sym typeface="Arial" charset="0"/>
              </a:rPr>
            </a:br>
            <a:r>
              <a:rPr lang="en-US" altLang="zh-CN" sz="5300" dirty="0">
                <a:solidFill>
                  <a:srgbClr val="121520"/>
                </a:solidFill>
              </a:rPr>
              <a:t>Read the data and multiply with vector values </a:t>
            </a:r>
            <a:endParaRPr lang="en-US" altLang="zh-CN" sz="6400" b="1" kern="0" dirty="0">
              <a:solidFill>
                <a:srgbClr val="121520"/>
              </a:solidFill>
              <a:ea typeface="宋体" pitchFamily="2" charset="-122"/>
              <a:cs typeface="Times New Roman" pitchFamily="18" charset="0"/>
              <a:sym typeface="Arial" charset="0"/>
            </a:endParaRPr>
          </a:p>
        </p:txBody>
      </p:sp>
      <p:sp>
        <p:nvSpPr>
          <p:cNvPr id="5" name="Rectangle 3"/>
          <p:cNvSpPr txBox="1">
            <a:spLocks noChangeArrowheads="1"/>
          </p:cNvSpPr>
          <p:nvPr/>
        </p:nvSpPr>
        <p:spPr>
          <a:xfrm>
            <a:off x="1896713" y="2389140"/>
            <a:ext cx="4670342" cy="916510"/>
          </a:xfrm>
          <a:prstGeom prst="rect">
            <a:avLst/>
          </a:prstGeom>
        </p:spPr>
        <p:txBody>
          <a:bodyPr vert="horz" lIns="182880" tIns="91440" rIns="182880" bIns="9144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r>
              <a:rPr lang="en-US" altLang="zh-CN" sz="5600" dirty="0">
                <a:solidFill>
                  <a:srgbClr val="121520"/>
                </a:solidFill>
                <a:ea typeface="宋体" pitchFamily="2" charset="-122"/>
              </a:rPr>
              <a:t>Ex: 4 Threads</a:t>
            </a:r>
          </a:p>
        </p:txBody>
      </p:sp>
      <p:sp>
        <p:nvSpPr>
          <p:cNvPr id="6" name="矩形 12"/>
          <p:cNvSpPr>
            <a:spLocks noChangeArrowheads="1"/>
          </p:cNvSpPr>
          <p:nvPr/>
        </p:nvSpPr>
        <p:spPr bwMode="auto">
          <a:xfrm>
            <a:off x="2478187" y="3520865"/>
            <a:ext cx="5029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2400">
                <a:solidFill>
                  <a:schemeClr val="tx1"/>
                </a:solidFill>
                <a:latin typeface="Arial" charset="0"/>
                <a:cs typeface="Arial" charset="0"/>
                <a:sym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sym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sym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sym typeface="Arial" charset="0"/>
              </a:defRPr>
            </a:lvl4pPr>
            <a:lvl5pPr marL="2057400" indent="-228600" eaLnBrk="0" hangingPunct="0">
              <a:spcBef>
                <a:spcPct val="20000"/>
              </a:spcBef>
              <a:buFont typeface="Arial" charset="0"/>
              <a:buChar char="»"/>
              <a:defRPr sz="1000">
                <a:solidFill>
                  <a:schemeClr val="tx1"/>
                </a:solidFill>
                <a:latin typeface="Arial" charset="0"/>
                <a:cs typeface="Arial" charset="0"/>
                <a:sym typeface="Arial" charset="0"/>
              </a:defRPr>
            </a:lvl5pPr>
            <a:lvl6pPr marL="25146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6pPr>
            <a:lvl7pPr marL="29718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7pPr>
            <a:lvl8pPr marL="34290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8pPr>
            <a:lvl9pPr marL="38862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9pPr>
          </a:lstStyle>
          <a:p>
            <a:pPr eaLnBrk="1" hangingPunct="1">
              <a:spcBef>
                <a:spcPct val="0"/>
              </a:spcBef>
              <a:buFontTx/>
              <a:buNone/>
            </a:pPr>
            <a:r>
              <a:rPr lang="en-US" altLang="zh-CN" sz="4800" dirty="0">
                <a:solidFill>
                  <a:srgbClr val="121520"/>
                </a:solidFill>
              </a:rPr>
              <a:t>Problem: B*x =?</a:t>
            </a:r>
            <a:endParaRPr lang="zh-CN" altLang="en-US" sz="4800" dirty="0">
              <a:solidFill>
                <a:srgbClr val="121520"/>
              </a:solidFill>
            </a:endParaRPr>
          </a:p>
        </p:txBody>
      </p:sp>
      <p:sp>
        <p:nvSpPr>
          <p:cNvPr id="7" name="矩形 12"/>
          <p:cNvSpPr>
            <a:spLocks noChangeArrowheads="1"/>
          </p:cNvSpPr>
          <p:nvPr/>
        </p:nvSpPr>
        <p:spPr bwMode="auto">
          <a:xfrm>
            <a:off x="8308603" y="3518326"/>
            <a:ext cx="909369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2400">
                <a:solidFill>
                  <a:schemeClr val="tx1"/>
                </a:solidFill>
                <a:latin typeface="Arial" charset="0"/>
                <a:cs typeface="Arial" charset="0"/>
                <a:sym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sym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sym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sym typeface="Arial" charset="0"/>
              </a:defRPr>
            </a:lvl4pPr>
            <a:lvl5pPr marL="2057400" indent="-228600" eaLnBrk="0" hangingPunct="0">
              <a:spcBef>
                <a:spcPct val="20000"/>
              </a:spcBef>
              <a:buFont typeface="Arial" charset="0"/>
              <a:buChar char="»"/>
              <a:defRPr sz="1000">
                <a:solidFill>
                  <a:schemeClr val="tx1"/>
                </a:solidFill>
                <a:latin typeface="Arial" charset="0"/>
                <a:cs typeface="Arial" charset="0"/>
                <a:sym typeface="Arial" charset="0"/>
              </a:defRPr>
            </a:lvl5pPr>
            <a:lvl6pPr marL="25146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6pPr>
            <a:lvl7pPr marL="29718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7pPr>
            <a:lvl8pPr marL="34290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8pPr>
            <a:lvl9pPr marL="38862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9pPr>
          </a:lstStyle>
          <a:p>
            <a:pPr eaLnBrk="1" hangingPunct="1">
              <a:spcBef>
                <a:spcPct val="0"/>
              </a:spcBef>
              <a:buFontTx/>
              <a:buNone/>
            </a:pPr>
            <a:r>
              <a:rPr lang="en-US" altLang="zh-CN" sz="4800" dirty="0">
                <a:solidFill>
                  <a:srgbClr val="121520"/>
                </a:solidFill>
              </a:rPr>
              <a:t>Assume: x=[2  9  6  5  4  8  7  3]</a:t>
            </a:r>
            <a:endParaRPr lang="zh-CN" altLang="en-US" sz="4800" dirty="0">
              <a:solidFill>
                <a:srgbClr val="121520"/>
              </a:solidFill>
            </a:endParaRPr>
          </a:p>
        </p:txBody>
      </p:sp>
      <mc:AlternateContent xmlns:mc="http://schemas.openxmlformats.org/markup-compatibility/2006" xmlns:a14="http://schemas.microsoft.com/office/drawing/2010/main">
        <mc:Choice Requires="a14">
          <p:sp>
            <p:nvSpPr>
              <p:cNvPr id="8" name="TextBox 7"/>
              <p:cNvSpPr txBox="1"/>
              <p:nvPr/>
            </p:nvSpPr>
            <p:spPr>
              <a:xfrm>
                <a:off x="4704755" y="5732131"/>
                <a:ext cx="15870832" cy="4401205"/>
              </a:xfrm>
              <a:prstGeom prst="rect">
                <a:avLst/>
              </a:prstGeom>
              <a:solidFill>
                <a:schemeClr val="bg1"/>
              </a:solidFill>
              <a:ln>
                <a:solidFill>
                  <a:schemeClr val="tx1"/>
                </a:solidFill>
              </a:ln>
            </p:spPr>
            <p:txBody>
              <a:bodyPr wrap="square" rtlCol="0">
                <a:spAutoFit/>
              </a:bodyPr>
              <a:lstStyle/>
              <a:p>
                <a:pPr algn="r"/>
                <a14:m>
                  <m:oMathPara xmlns:m="http://schemas.openxmlformats.org/officeDocument/2006/math">
                    <m:oMathParaPr>
                      <m:jc m:val="centerGroup"/>
                    </m:oMathParaPr>
                    <m:oMath xmlns:m="http://schemas.openxmlformats.org/officeDocument/2006/math">
                      <m:r>
                        <a:rPr lang="en-US" altLang="zh-CN" sz="4000" i="1" smtClean="0">
                          <a:solidFill>
                            <a:srgbClr val="121520"/>
                          </a:solidFill>
                          <a:latin typeface="Cambria Math"/>
                        </a:rPr>
                        <m:t>         </m:t>
                      </m:r>
                      <m:r>
                        <a:rPr lang="en-US" altLang="zh-CN" sz="4000" i="1" smtClean="0">
                          <a:solidFill>
                            <a:srgbClr val="121520"/>
                          </a:solidFill>
                          <a:latin typeface="Cambria Math"/>
                        </a:rPr>
                        <m:t>𝐶𝑜𝑙</m:t>
                      </m:r>
                      <m:r>
                        <a:rPr lang="en-US" altLang="zh-CN" sz="4000" i="1" smtClean="0">
                          <a:solidFill>
                            <a:srgbClr val="121520"/>
                          </a:solidFill>
                          <a:latin typeface="Cambria Math"/>
                        </a:rPr>
                        <m:t> </m:t>
                      </m:r>
                      <m:r>
                        <a:rPr lang="en-US" altLang="zh-CN" sz="4000" i="1" smtClean="0">
                          <a:solidFill>
                            <a:srgbClr val="121520"/>
                          </a:solidFill>
                          <a:latin typeface="Cambria Math"/>
                        </a:rPr>
                        <m:t>𝑖𝑛𝑑𝑒𝑥</m:t>
                      </m:r>
                      <m:r>
                        <a:rPr lang="en-US" altLang="zh-CN" sz="4000" i="1">
                          <a:solidFill>
                            <a:srgbClr val="121520"/>
                          </a:solidFill>
                          <a:latin typeface="Cambria Math"/>
                        </a:rPr>
                        <m:t>=</m:t>
                      </m:r>
                      <m:d>
                        <m:dPr>
                          <m:begChr m:val="["/>
                          <m:endChr m:val="]"/>
                          <m:ctrlPr>
                            <a:rPr lang="en-US" altLang="zh-CN" sz="4000" i="1">
                              <a:solidFill>
                                <a:srgbClr val="121520"/>
                              </a:solidFill>
                              <a:latin typeface="Cambria Math" panose="02040503050406030204" pitchFamily="18" charset="0"/>
                            </a:rPr>
                          </m:ctrlPr>
                        </m:dPr>
                        <m:e>
                          <m:r>
                            <a:rPr lang="en-US" altLang="zh-CN" sz="4000" i="1">
                              <a:solidFill>
                                <a:srgbClr val="121520"/>
                              </a:solidFill>
                              <a:latin typeface="Cambria Math"/>
                            </a:rPr>
                            <m:t>                                                                                                     </m:t>
                          </m:r>
                        </m:e>
                      </m:d>
                    </m:oMath>
                  </m:oMathPara>
                </a14:m>
                <a:endParaRPr lang="en-US" altLang="zh-CN" sz="4000" i="1" dirty="0">
                  <a:solidFill>
                    <a:srgbClr val="121520"/>
                  </a:solidFill>
                  <a:latin typeface="Cambria Math"/>
                </a:endParaRPr>
              </a:p>
              <a:p>
                <a:pPr algn="r"/>
                <a:endParaRPr lang="en-US" altLang="zh-CN" sz="4000" i="1" dirty="0">
                  <a:solidFill>
                    <a:srgbClr val="121520"/>
                  </a:solidFill>
                  <a:latin typeface="Cambria Math"/>
                </a:endParaRPr>
              </a:p>
              <a:p>
                <a:pPr algn="r"/>
                <a14:m>
                  <m:oMathPara xmlns:m="http://schemas.openxmlformats.org/officeDocument/2006/math">
                    <m:oMathParaPr>
                      <m:jc m:val="right"/>
                    </m:oMathParaPr>
                    <m:oMath xmlns:m="http://schemas.openxmlformats.org/officeDocument/2006/math">
                      <m:r>
                        <a:rPr lang="en-US" altLang="zh-CN" sz="4000" i="1">
                          <a:solidFill>
                            <a:srgbClr val="121520"/>
                          </a:solidFill>
                          <a:latin typeface="Cambria Math"/>
                        </a:rPr>
                        <m:t>𝑉𝑒𝑐𝑡𝑜𝑟</m:t>
                      </m:r>
                      <m:r>
                        <a:rPr lang="en-US" altLang="zh-CN" sz="4000" i="1">
                          <a:solidFill>
                            <a:srgbClr val="121520"/>
                          </a:solidFill>
                          <a:latin typeface="Cambria Math"/>
                        </a:rPr>
                        <m:t> </m:t>
                      </m:r>
                      <m:r>
                        <a:rPr lang="en-US" altLang="zh-CN" sz="4000" i="1">
                          <a:solidFill>
                            <a:srgbClr val="121520"/>
                          </a:solidFill>
                          <a:latin typeface="Cambria Math"/>
                        </a:rPr>
                        <m:t>𝑣𝑎𝑙𝑢𝑒</m:t>
                      </m:r>
                      <m:r>
                        <a:rPr lang="en-US" altLang="zh-CN" sz="4000" i="1">
                          <a:solidFill>
                            <a:srgbClr val="121520"/>
                          </a:solidFill>
                          <a:latin typeface="Cambria Math"/>
                        </a:rPr>
                        <m:t>=[                                                                                                     ]</m:t>
                      </m:r>
                    </m:oMath>
                  </m:oMathPara>
                </a14:m>
                <a:endParaRPr lang="en-US" altLang="zh-CN" sz="4000" i="1" dirty="0">
                  <a:solidFill>
                    <a:srgbClr val="121520"/>
                  </a:solidFill>
                </a:endParaRPr>
              </a:p>
              <a:p>
                <a:pPr algn="r"/>
                <a:endParaRPr lang="en-US" altLang="zh-CN" sz="4000" i="1" dirty="0">
                  <a:solidFill>
                    <a:srgbClr val="121520"/>
                  </a:solidFill>
                  <a:latin typeface="Cambria Math"/>
                </a:endParaRPr>
              </a:p>
              <a:p>
                <a:pPr algn="r"/>
                <a14:m>
                  <m:oMathPara xmlns:m="http://schemas.openxmlformats.org/officeDocument/2006/math">
                    <m:oMathParaPr>
                      <m:jc m:val="right"/>
                    </m:oMathParaPr>
                    <m:oMath xmlns:m="http://schemas.openxmlformats.org/officeDocument/2006/math">
                      <m:r>
                        <a:rPr lang="en-US" altLang="zh-CN" sz="4000" i="1">
                          <a:solidFill>
                            <a:srgbClr val="121520"/>
                          </a:solidFill>
                          <a:latin typeface="Cambria Math"/>
                        </a:rPr>
                        <m:t>𝐷𝑎𝑡𝑎</m:t>
                      </m:r>
                      <m:r>
                        <a:rPr lang="en-US" altLang="zh-CN" sz="4000" i="1">
                          <a:solidFill>
                            <a:srgbClr val="121520"/>
                          </a:solidFill>
                          <a:latin typeface="Cambria Math"/>
                        </a:rPr>
                        <m:t> </m:t>
                      </m:r>
                      <m:r>
                        <a:rPr lang="en-US" altLang="zh-CN" sz="4000" i="1">
                          <a:solidFill>
                            <a:srgbClr val="121520"/>
                          </a:solidFill>
                          <a:latin typeface="Cambria Math"/>
                        </a:rPr>
                        <m:t>𝑣𝑎𝑙𝑢𝑒</m:t>
                      </m:r>
                      <m:r>
                        <a:rPr lang="en-US" altLang="zh-CN" sz="4000" i="1">
                          <a:solidFill>
                            <a:srgbClr val="121520"/>
                          </a:solidFill>
                          <a:latin typeface="Cambria Math"/>
                        </a:rPr>
                        <m:t>=</m:t>
                      </m:r>
                      <m:d>
                        <m:dPr>
                          <m:begChr m:val="["/>
                          <m:endChr m:val="]"/>
                          <m:ctrlPr>
                            <a:rPr lang="en-US" altLang="zh-CN" sz="4000" i="1">
                              <a:solidFill>
                                <a:srgbClr val="121520"/>
                              </a:solidFill>
                              <a:latin typeface="Cambria Math" panose="02040503050406030204" pitchFamily="18" charset="0"/>
                            </a:rPr>
                          </m:ctrlPr>
                        </m:dPr>
                        <m:e>
                          <m:r>
                            <a:rPr lang="en-US" altLang="zh-CN" sz="4000" i="1">
                              <a:solidFill>
                                <a:srgbClr val="121520"/>
                              </a:solidFill>
                              <a:latin typeface="Cambria Math"/>
                            </a:rPr>
                            <m:t>                                                                                                     </m:t>
                          </m:r>
                        </m:e>
                      </m:d>
                    </m:oMath>
                  </m:oMathPara>
                </a14:m>
                <a:endParaRPr lang="en-US" altLang="zh-CN" sz="4000" i="1" dirty="0">
                  <a:solidFill>
                    <a:srgbClr val="121520"/>
                  </a:solidFill>
                </a:endParaRPr>
              </a:p>
              <a:p>
                <a:pPr algn="r"/>
                <a:endParaRPr lang="en-US" altLang="zh-CN" sz="4000" i="1" dirty="0">
                  <a:solidFill>
                    <a:srgbClr val="121520"/>
                  </a:solidFill>
                </a:endParaRPr>
              </a:p>
              <a:p>
                <a:pPr algn="r"/>
                <a14:m>
                  <m:oMathPara xmlns:m="http://schemas.openxmlformats.org/officeDocument/2006/math">
                    <m:oMathParaPr>
                      <m:jc m:val="right"/>
                    </m:oMathParaPr>
                    <m:oMath xmlns:m="http://schemas.openxmlformats.org/officeDocument/2006/math">
                      <m:r>
                        <a:rPr lang="en-US" altLang="zh-CN" sz="4000" i="1">
                          <a:solidFill>
                            <a:srgbClr val="121520"/>
                          </a:solidFill>
                          <a:latin typeface="Cambria Math"/>
                        </a:rPr>
                        <m:t>𝐼𝑛𝑡𝑒𝑟𝑚𝑒𝑑𝑖𝑎𝑡𝑒</m:t>
                      </m:r>
                      <m:r>
                        <a:rPr lang="en-US" altLang="zh-CN" sz="4000" i="1">
                          <a:solidFill>
                            <a:srgbClr val="121520"/>
                          </a:solidFill>
                          <a:latin typeface="Cambria Math"/>
                        </a:rPr>
                        <m:t>=[                                                                                                     ]</m:t>
                      </m:r>
                    </m:oMath>
                  </m:oMathPara>
                </a14:m>
                <a:endParaRPr lang="en-US" altLang="zh-CN" sz="4000" i="1" dirty="0">
                  <a:solidFill>
                    <a:srgbClr val="12152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704755" y="5732131"/>
                <a:ext cx="15870832" cy="4401205"/>
              </a:xfrm>
              <a:prstGeom prst="rect">
                <a:avLst/>
              </a:prstGeom>
              <a:blipFill>
                <a:blip r:embed="rId3"/>
                <a:stretch>
                  <a:fillRect/>
                </a:stretch>
              </a:blipFill>
              <a:ln>
                <a:solidFill>
                  <a:schemeClr val="tx1"/>
                </a:solidFill>
              </a:ln>
            </p:spPr>
            <p:txBody>
              <a:bodyPr/>
              <a:lstStyle/>
              <a:p>
                <a:r>
                  <a:rPr lang="zh-CN" altLang="en-US">
                    <a:noFill/>
                  </a:rPr>
                  <a:t> </a:t>
                </a:r>
              </a:p>
            </p:txBody>
          </p:sp>
        </mc:Fallback>
      </mc:AlternateContent>
      <p:cxnSp>
        <p:nvCxnSpPr>
          <p:cNvPr id="9" name="直接连接符 8"/>
          <p:cNvCxnSpPr/>
          <p:nvPr/>
        </p:nvCxnSpPr>
        <p:spPr>
          <a:xfrm>
            <a:off x="11761539" y="5324248"/>
            <a:ext cx="0" cy="535531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4707333" y="5301242"/>
            <a:ext cx="0" cy="535531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7666195" y="5301242"/>
            <a:ext cx="0" cy="535531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下箭头 11"/>
          <p:cNvSpPr/>
          <p:nvPr/>
        </p:nvSpPr>
        <p:spPr>
          <a:xfrm>
            <a:off x="13057683" y="6705761"/>
            <a:ext cx="3168352" cy="432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600">
              <a:solidFill>
                <a:srgbClr val="121520"/>
              </a:solidFill>
            </a:endParaRPr>
          </a:p>
        </p:txBody>
      </p:sp>
      <p:sp>
        <p:nvSpPr>
          <p:cNvPr id="13" name="矩形 12"/>
          <p:cNvSpPr/>
          <p:nvPr/>
        </p:nvSpPr>
        <p:spPr>
          <a:xfrm>
            <a:off x="13921779" y="7713872"/>
            <a:ext cx="1152128" cy="72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rgbClr val="121520"/>
                </a:solidFill>
              </a:rPr>
              <a:t>X</a:t>
            </a:r>
            <a:endParaRPr lang="zh-CN" altLang="en-US" sz="4800" b="1" dirty="0">
              <a:solidFill>
                <a:srgbClr val="121520"/>
              </a:solidFill>
            </a:endParaRPr>
          </a:p>
        </p:txBody>
      </p:sp>
      <p:sp>
        <p:nvSpPr>
          <p:cNvPr id="14" name="TextBox 13"/>
          <p:cNvSpPr txBox="1"/>
          <p:nvPr/>
        </p:nvSpPr>
        <p:spPr>
          <a:xfrm>
            <a:off x="14106445" y="8866001"/>
            <a:ext cx="1046440" cy="449803"/>
          </a:xfrm>
          <a:prstGeom prst="rect">
            <a:avLst/>
          </a:prstGeom>
          <a:noFill/>
          <a:ln w="6350">
            <a:noFill/>
          </a:ln>
          <a:effectLst/>
        </p:spPr>
        <p:txBody>
          <a:bodyPr vert="eaVert" wrap="none" rtlCol="0">
            <a:spAutoFit/>
          </a:bodyPr>
          <a:lstStyle/>
          <a:p>
            <a:r>
              <a:rPr lang="en-US" altLang="zh-CN" sz="5600" dirty="0">
                <a:solidFill>
                  <a:srgbClr val="121520"/>
                </a:solidFill>
              </a:rPr>
              <a:t>=</a:t>
            </a:r>
            <a:endParaRPr lang="zh-CN" altLang="en-US" sz="5600" dirty="0">
              <a:solidFill>
                <a:srgbClr val="121520"/>
              </a:solidFill>
            </a:endParaRPr>
          </a:p>
        </p:txBody>
      </p:sp>
      <p:sp>
        <p:nvSpPr>
          <p:cNvPr id="15" name="TextBox 14"/>
          <p:cNvSpPr txBox="1"/>
          <p:nvPr/>
        </p:nvSpPr>
        <p:spPr>
          <a:xfrm>
            <a:off x="9025235" y="7098319"/>
            <a:ext cx="259686" cy="615553"/>
          </a:xfrm>
          <a:prstGeom prst="rect">
            <a:avLst/>
          </a:prstGeom>
          <a:noFill/>
        </p:spPr>
        <p:txBody>
          <a:bodyPr wrap="none" lIns="0" tIns="0" rIns="0" bIns="0" rtlCol="0">
            <a:spAutoFit/>
          </a:bodyPr>
          <a:lstStyle/>
          <a:p>
            <a:r>
              <a:rPr lang="en-US" altLang="zh-CN" sz="4000" dirty="0">
                <a:solidFill>
                  <a:srgbClr val="121520"/>
                </a:solidFill>
              </a:rPr>
              <a:t>2</a:t>
            </a:r>
            <a:endParaRPr lang="zh-CN" altLang="en-US" sz="4000" dirty="0">
              <a:solidFill>
                <a:srgbClr val="121520"/>
              </a:solidFill>
            </a:endParaRPr>
          </a:p>
        </p:txBody>
      </p:sp>
      <p:sp>
        <p:nvSpPr>
          <p:cNvPr id="16" name="TextBox 15"/>
          <p:cNvSpPr txBox="1"/>
          <p:nvPr/>
        </p:nvSpPr>
        <p:spPr>
          <a:xfrm>
            <a:off x="9745315" y="7098319"/>
            <a:ext cx="259686" cy="615553"/>
          </a:xfrm>
          <a:prstGeom prst="rect">
            <a:avLst/>
          </a:prstGeom>
          <a:noFill/>
        </p:spPr>
        <p:txBody>
          <a:bodyPr wrap="none" lIns="0" tIns="0" rIns="0" bIns="0" rtlCol="0">
            <a:spAutoFit/>
          </a:bodyPr>
          <a:lstStyle/>
          <a:p>
            <a:r>
              <a:rPr lang="en-US" altLang="zh-CN" sz="4000" dirty="0">
                <a:solidFill>
                  <a:srgbClr val="121520"/>
                </a:solidFill>
              </a:rPr>
              <a:t>6</a:t>
            </a:r>
            <a:endParaRPr lang="zh-CN" altLang="en-US" sz="4000" dirty="0">
              <a:solidFill>
                <a:srgbClr val="121520"/>
              </a:solidFill>
            </a:endParaRPr>
          </a:p>
        </p:txBody>
      </p:sp>
      <p:sp>
        <p:nvSpPr>
          <p:cNvPr id="17" name="TextBox 16"/>
          <p:cNvSpPr txBox="1"/>
          <p:nvPr/>
        </p:nvSpPr>
        <p:spPr>
          <a:xfrm>
            <a:off x="10465395" y="7098319"/>
            <a:ext cx="259686" cy="615553"/>
          </a:xfrm>
          <a:prstGeom prst="rect">
            <a:avLst/>
          </a:prstGeom>
          <a:noFill/>
        </p:spPr>
        <p:txBody>
          <a:bodyPr wrap="none" lIns="0" tIns="0" rIns="0" bIns="0" rtlCol="0">
            <a:spAutoFit/>
          </a:bodyPr>
          <a:lstStyle/>
          <a:p>
            <a:r>
              <a:rPr lang="en-US" altLang="zh-CN" sz="4000" dirty="0">
                <a:solidFill>
                  <a:srgbClr val="121520"/>
                </a:solidFill>
              </a:rPr>
              <a:t>4</a:t>
            </a:r>
            <a:endParaRPr lang="zh-CN" altLang="en-US" sz="4000" dirty="0">
              <a:solidFill>
                <a:srgbClr val="121520"/>
              </a:solidFill>
            </a:endParaRPr>
          </a:p>
        </p:txBody>
      </p:sp>
      <p:sp>
        <p:nvSpPr>
          <p:cNvPr id="18" name="TextBox 17"/>
          <p:cNvSpPr txBox="1"/>
          <p:nvPr/>
        </p:nvSpPr>
        <p:spPr>
          <a:xfrm>
            <a:off x="11185475" y="7098319"/>
            <a:ext cx="259686" cy="615553"/>
          </a:xfrm>
          <a:prstGeom prst="rect">
            <a:avLst/>
          </a:prstGeom>
          <a:noFill/>
        </p:spPr>
        <p:txBody>
          <a:bodyPr wrap="none" lIns="0" tIns="0" rIns="0" bIns="0" rtlCol="0">
            <a:spAutoFit/>
          </a:bodyPr>
          <a:lstStyle/>
          <a:p>
            <a:r>
              <a:rPr lang="en-US" altLang="zh-CN" sz="4000" dirty="0">
                <a:solidFill>
                  <a:srgbClr val="121520"/>
                </a:solidFill>
              </a:rPr>
              <a:t>7</a:t>
            </a:r>
            <a:endParaRPr lang="zh-CN" altLang="en-US" sz="4000" dirty="0">
              <a:solidFill>
                <a:srgbClr val="121520"/>
              </a:solidFill>
            </a:endParaRPr>
          </a:p>
        </p:txBody>
      </p:sp>
      <p:sp>
        <p:nvSpPr>
          <p:cNvPr id="19" name="TextBox 18"/>
          <p:cNvSpPr txBox="1"/>
          <p:nvPr/>
        </p:nvSpPr>
        <p:spPr>
          <a:xfrm>
            <a:off x="9070347" y="5841665"/>
            <a:ext cx="259686" cy="615553"/>
          </a:xfrm>
          <a:prstGeom prst="rect">
            <a:avLst/>
          </a:prstGeom>
          <a:noFill/>
        </p:spPr>
        <p:txBody>
          <a:bodyPr wrap="none" lIns="0" tIns="0" rIns="0" bIns="0" rtlCol="0">
            <a:spAutoFit/>
          </a:bodyPr>
          <a:lstStyle/>
          <a:p>
            <a:r>
              <a:rPr lang="en-US" altLang="zh-CN" sz="4000" dirty="0">
                <a:solidFill>
                  <a:srgbClr val="121520"/>
                </a:solidFill>
              </a:rPr>
              <a:t>0</a:t>
            </a:r>
            <a:endParaRPr lang="zh-CN" altLang="en-US" sz="4000" dirty="0">
              <a:solidFill>
                <a:srgbClr val="121520"/>
              </a:solidFill>
            </a:endParaRPr>
          </a:p>
        </p:txBody>
      </p:sp>
      <p:sp>
        <p:nvSpPr>
          <p:cNvPr id="20" name="TextBox 19"/>
          <p:cNvSpPr txBox="1"/>
          <p:nvPr/>
        </p:nvSpPr>
        <p:spPr>
          <a:xfrm>
            <a:off x="9790427" y="5841665"/>
            <a:ext cx="259686" cy="615553"/>
          </a:xfrm>
          <a:prstGeom prst="rect">
            <a:avLst/>
          </a:prstGeom>
          <a:noFill/>
        </p:spPr>
        <p:txBody>
          <a:bodyPr wrap="none" lIns="0" tIns="0" rIns="0" bIns="0" rtlCol="0">
            <a:spAutoFit/>
          </a:bodyPr>
          <a:lstStyle/>
          <a:p>
            <a:r>
              <a:rPr lang="en-US" altLang="zh-CN" sz="4000" dirty="0">
                <a:solidFill>
                  <a:srgbClr val="121520"/>
                </a:solidFill>
              </a:rPr>
              <a:t>2</a:t>
            </a:r>
            <a:endParaRPr lang="zh-CN" altLang="en-US" sz="4000" dirty="0">
              <a:solidFill>
                <a:srgbClr val="121520"/>
              </a:solidFill>
            </a:endParaRPr>
          </a:p>
        </p:txBody>
      </p:sp>
      <p:sp>
        <p:nvSpPr>
          <p:cNvPr id="21" name="TextBox 20"/>
          <p:cNvSpPr txBox="1"/>
          <p:nvPr/>
        </p:nvSpPr>
        <p:spPr>
          <a:xfrm>
            <a:off x="10510507" y="5841665"/>
            <a:ext cx="259686" cy="615553"/>
          </a:xfrm>
          <a:prstGeom prst="rect">
            <a:avLst/>
          </a:prstGeom>
          <a:noFill/>
        </p:spPr>
        <p:txBody>
          <a:bodyPr wrap="none" lIns="0" tIns="0" rIns="0" bIns="0" rtlCol="0">
            <a:spAutoFit/>
          </a:bodyPr>
          <a:lstStyle/>
          <a:p>
            <a:r>
              <a:rPr lang="en-US" altLang="zh-CN" sz="4000" dirty="0">
                <a:solidFill>
                  <a:srgbClr val="121520"/>
                </a:solidFill>
              </a:rPr>
              <a:t>4</a:t>
            </a:r>
            <a:endParaRPr lang="zh-CN" altLang="en-US" sz="4000" dirty="0">
              <a:solidFill>
                <a:srgbClr val="121520"/>
              </a:solidFill>
            </a:endParaRPr>
          </a:p>
        </p:txBody>
      </p:sp>
      <p:sp>
        <p:nvSpPr>
          <p:cNvPr id="22" name="TextBox 21"/>
          <p:cNvSpPr txBox="1"/>
          <p:nvPr/>
        </p:nvSpPr>
        <p:spPr>
          <a:xfrm>
            <a:off x="11230587" y="5841665"/>
            <a:ext cx="259686" cy="615553"/>
          </a:xfrm>
          <a:prstGeom prst="rect">
            <a:avLst/>
          </a:prstGeom>
          <a:noFill/>
        </p:spPr>
        <p:txBody>
          <a:bodyPr wrap="none" lIns="0" tIns="0" rIns="0" bIns="0" rtlCol="0">
            <a:spAutoFit/>
          </a:bodyPr>
          <a:lstStyle/>
          <a:p>
            <a:r>
              <a:rPr lang="en-US" altLang="zh-CN" sz="4000" dirty="0">
                <a:solidFill>
                  <a:srgbClr val="121520"/>
                </a:solidFill>
              </a:rPr>
              <a:t>6</a:t>
            </a:r>
            <a:endParaRPr lang="zh-CN" altLang="en-US" sz="4000" dirty="0">
              <a:solidFill>
                <a:srgbClr val="121520"/>
              </a:solidFill>
            </a:endParaRPr>
          </a:p>
        </p:txBody>
      </p:sp>
      <mc:AlternateContent xmlns:mc="http://schemas.openxmlformats.org/markup-compatibility/2006" xmlns:a14="http://schemas.microsoft.com/office/drawing/2010/main">
        <mc:Choice Requires="a14">
          <p:sp>
            <p:nvSpPr>
              <p:cNvPr id="24" name="TextBox 23"/>
              <p:cNvSpPr txBox="1"/>
              <p:nvPr/>
            </p:nvSpPr>
            <p:spPr>
              <a:xfrm>
                <a:off x="11905556" y="5841665"/>
                <a:ext cx="8457443"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i="1" smtClean="0">
                          <a:solidFill>
                            <a:srgbClr val="121520"/>
                          </a:solidFill>
                          <a:latin typeface="Cambria Math"/>
                        </a:rPr>
                        <m:t>7    </m:t>
                      </m:r>
                      <m:r>
                        <a:rPr lang="en-US" altLang="zh-CN" sz="4000" i="1">
                          <a:solidFill>
                            <a:srgbClr val="121520"/>
                          </a:solidFill>
                          <a:latin typeface="Cambria Math"/>
                        </a:rPr>
                        <m:t>3    6    1    3   5     1    2    3    5     6   7</m:t>
                      </m:r>
                    </m:oMath>
                  </m:oMathPara>
                </a14:m>
                <a:endParaRPr lang="zh-CN" altLang="en-US" sz="4000" dirty="0">
                  <a:solidFill>
                    <a:srgbClr val="121520"/>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11905556" y="5841665"/>
                <a:ext cx="8457443" cy="61555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1839195" y="7098319"/>
                <a:ext cx="8569654" cy="61555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altLang="zh-CN" sz="4000" smtClean="0">
                          <a:solidFill>
                            <a:srgbClr val="121520"/>
                          </a:solidFill>
                          <a:latin typeface="Cambria Math"/>
                        </a:rPr>
                        <m:t> 3  </m:t>
                      </m:r>
                      <m:r>
                        <a:rPr lang="en-US" altLang="zh-CN" sz="4000">
                          <a:solidFill>
                            <a:srgbClr val="121520"/>
                          </a:solidFill>
                          <a:latin typeface="Cambria Math"/>
                        </a:rPr>
                        <m:t>  5    7    9    5   8     9    6    5    8    7    3</m:t>
                      </m:r>
                    </m:oMath>
                  </m:oMathPara>
                </a14:m>
                <a:endParaRPr lang="zh-CN" altLang="en-US" sz="4000" dirty="0">
                  <a:solidFill>
                    <a:srgbClr val="121520"/>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11839195" y="7098319"/>
                <a:ext cx="8569654" cy="61555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8881219" y="9528481"/>
                <a:ext cx="11450940" cy="61555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4000" b="0" i="1" smtClean="0">
                          <a:solidFill>
                            <a:srgbClr val="121520"/>
                          </a:solidFill>
                          <a:latin typeface="Cambria Math" panose="02040503050406030204" pitchFamily="18" charset="0"/>
                        </a:rPr>
                        <m:t> </m:t>
                      </m:r>
                      <m:r>
                        <a:rPr lang="en-US" altLang="zh-CN" sz="4000" i="1" smtClean="0">
                          <a:solidFill>
                            <a:srgbClr val="121520"/>
                          </a:solidFill>
                          <a:latin typeface="Cambria Math"/>
                        </a:rPr>
                        <m:t>10 18   8  42  27   5   28 36  40 16  63 36   5  24 56 12</m:t>
                      </m:r>
                    </m:oMath>
                  </m:oMathPara>
                </a14:m>
                <a:endParaRPr lang="zh-CN" altLang="en-US" sz="4000" dirty="0">
                  <a:solidFill>
                    <a:srgbClr val="121520"/>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8881219" y="9528481"/>
                <a:ext cx="11450940" cy="61555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9025236" y="8250447"/>
                <a:ext cx="11387733" cy="61555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altLang="zh-CN" sz="4000" i="1" smtClean="0">
                          <a:solidFill>
                            <a:srgbClr val="121520"/>
                          </a:solidFill>
                          <a:latin typeface="Cambria Math"/>
                        </a:rPr>
                        <m:t>5    3    2    6    9    1    4    4    8    2    7    6    1    3    8    4</m:t>
                      </m:r>
                    </m:oMath>
                  </m:oMathPara>
                </a14:m>
                <a:endParaRPr lang="zh-CN" altLang="en-US" sz="4000" dirty="0">
                  <a:solidFill>
                    <a:srgbClr val="121520"/>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9025236" y="8250447"/>
                <a:ext cx="11387733" cy="615553"/>
              </a:xfrm>
              <a:prstGeom prst="rect">
                <a:avLst/>
              </a:prstGeom>
              <a:blipFill>
                <a:blip r:embed="rId7"/>
                <a:stretch>
                  <a:fillRect/>
                </a:stretch>
              </a:blipFill>
            </p:spPr>
            <p:txBody>
              <a:bodyPr/>
              <a:lstStyle/>
              <a:p>
                <a:r>
                  <a:rPr lang="zh-CN" altLang="en-US">
                    <a:noFill/>
                  </a:rPr>
                  <a:t> </a:t>
                </a:r>
              </a:p>
            </p:txBody>
          </p:sp>
        </mc:Fallback>
      </mc:AlternateContent>
      <p:sp>
        <p:nvSpPr>
          <p:cNvPr id="33" name="灯片编号占位符 32"/>
          <p:cNvSpPr>
            <a:spLocks noGrp="1"/>
          </p:cNvSpPr>
          <p:nvPr>
            <p:ph type="sldNum" sz="quarter" idx="12"/>
          </p:nvPr>
        </p:nvSpPr>
        <p:spPr/>
        <p:txBody>
          <a:bodyPr/>
          <a:lstStyle/>
          <a:p>
            <a:fld id="{0C913308-F349-4B6D-A68A-DD1791B4A57B}" type="slidenum">
              <a:rPr lang="zh-CN" altLang="en-US" smtClean="0"/>
              <a:pPr/>
              <a:t>28</a:t>
            </a:fld>
            <a:endParaRPr lang="zh-CN" altLang="en-US"/>
          </a:p>
        </p:txBody>
      </p:sp>
    </p:spTree>
    <p:extLst>
      <p:ext uri="{BB962C8B-B14F-4D97-AF65-F5344CB8AC3E}">
        <p14:creationId xmlns:p14="http://schemas.microsoft.com/office/powerpoint/2010/main" val="382344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5" grpId="0"/>
      <p:bldP spid="16" grpId="0"/>
      <p:bldP spid="17" grpId="0"/>
      <p:bldP spid="18" grpId="0"/>
      <p:bldP spid="19" grpId="0"/>
      <p:bldP spid="20" grpId="0"/>
      <p:bldP spid="21" grpId="0"/>
      <p:bldP spid="22" grpId="0"/>
      <p:bldP spid="24" grpId="0"/>
      <p:bldP spid="25" grpId="0"/>
      <p:bldP spid="31" grpId="0"/>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726478" y="727364"/>
            <a:ext cx="16459200" cy="1809463"/>
          </a:xfrm>
        </p:spPr>
        <p:txBody>
          <a:bodyPr>
            <a:normAutofit fontScale="90000"/>
          </a:bodyPr>
          <a:lstStyle/>
          <a:p>
            <a:pPr algn="l">
              <a:lnSpc>
                <a:spcPct val="90000"/>
              </a:lnSpc>
            </a:pPr>
            <a:r>
              <a:rPr lang="en-US" altLang="zh-CN" sz="6000" b="1" kern="0" dirty="0">
                <a:solidFill>
                  <a:srgbClr val="0066FF"/>
                </a:solidFill>
                <a:ea typeface="宋体" pitchFamily="2" charset="-122"/>
                <a:cs typeface="Times New Roman" pitchFamily="18" charset="0"/>
                <a:sym typeface="Arial" charset="0"/>
              </a:rPr>
              <a:t>Step 2:</a:t>
            </a:r>
            <a:br>
              <a:rPr lang="en-US" altLang="zh-CN" sz="6400" b="1" kern="0" dirty="0">
                <a:solidFill>
                  <a:srgbClr val="0066FF"/>
                </a:solidFill>
                <a:ea typeface="宋体" pitchFamily="2" charset="-122"/>
                <a:cs typeface="Times New Roman" pitchFamily="18" charset="0"/>
                <a:sym typeface="Arial" charset="0"/>
              </a:rPr>
            </a:br>
            <a:r>
              <a:rPr lang="en-US" altLang="zh-CN" sz="6400" b="1" kern="0" dirty="0">
                <a:solidFill>
                  <a:srgbClr val="0066FF"/>
                </a:solidFill>
                <a:ea typeface="宋体" pitchFamily="2" charset="-122"/>
                <a:cs typeface="Times New Roman" pitchFamily="18" charset="0"/>
                <a:sym typeface="Arial" charset="0"/>
              </a:rPr>
              <a:t> </a:t>
            </a:r>
            <a:r>
              <a:rPr lang="en-US" altLang="zh-CN" sz="5300" dirty="0">
                <a:solidFill>
                  <a:srgbClr val="121520"/>
                </a:solidFill>
                <a:cs typeface="+mn-cs"/>
                <a:sym typeface="Arial" charset="0"/>
              </a:rPr>
              <a:t>Segmented sum/scan</a:t>
            </a:r>
            <a:endParaRPr lang="en-US" altLang="zh-CN" sz="5600" dirty="0">
              <a:solidFill>
                <a:srgbClr val="121520"/>
              </a:solidFill>
              <a:cs typeface="+mn-cs"/>
              <a:sym typeface="Arial" charset="0"/>
            </a:endParaRPr>
          </a:p>
        </p:txBody>
      </p:sp>
      <p:sp>
        <p:nvSpPr>
          <p:cNvPr id="5" name="Rectangle 3"/>
          <p:cNvSpPr txBox="1">
            <a:spLocks noChangeArrowheads="1"/>
          </p:cNvSpPr>
          <p:nvPr/>
        </p:nvSpPr>
        <p:spPr>
          <a:xfrm>
            <a:off x="1878877" y="2538271"/>
            <a:ext cx="18154795" cy="6688856"/>
          </a:xfrm>
          <a:prstGeom prst="rect">
            <a:avLst/>
          </a:prstGeom>
        </p:spPr>
        <p:txBody>
          <a:bodyPr vert="horz" lIns="182880" tIns="91440" rIns="182880" bIns="9144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r>
              <a:rPr lang="en-US" altLang="zh-CN" sz="5600" dirty="0">
                <a:solidFill>
                  <a:srgbClr val="121520"/>
                </a:solidFill>
                <a:latin typeface="Times New Roman" panose="02020603050405020304" pitchFamily="18" charset="0"/>
                <a:ea typeface="宋体" charset="-122"/>
                <a:cs typeface="Times New Roman" panose="02020603050405020304" pitchFamily="18" charset="0"/>
              </a:rPr>
              <a:t>Three types of rows in our algorithm</a:t>
            </a:r>
          </a:p>
          <a:p>
            <a:pPr marL="457200" lvl="1" indent="0">
              <a:buNone/>
              <a:defRPr/>
            </a:pPr>
            <a:r>
              <a:rPr lang="en-US" altLang="zh-CN" sz="4800" dirty="0">
                <a:solidFill>
                  <a:srgbClr val="121520"/>
                </a:solidFill>
                <a:latin typeface="Times New Roman" panose="02020603050405020304" pitchFamily="18" charset="0"/>
                <a:ea typeface="宋体" charset="-122"/>
                <a:cs typeface="Times New Roman" panose="02020603050405020304" pitchFamily="18" charset="0"/>
              </a:rPr>
              <a:t>1. All the non-zeros of the row are in the same thread.</a:t>
            </a:r>
          </a:p>
          <a:p>
            <a:pPr lvl="2">
              <a:defRPr/>
            </a:pPr>
            <a:r>
              <a:rPr lang="en-US" altLang="zh-CN" sz="4000" dirty="0">
                <a:solidFill>
                  <a:srgbClr val="121520"/>
                </a:solidFill>
                <a:latin typeface="Times New Roman" panose="02020603050405020304" pitchFamily="18" charset="0"/>
                <a:ea typeface="宋体" charset="-122"/>
                <a:cs typeface="Times New Roman" panose="02020603050405020304" pitchFamily="18" charset="0"/>
              </a:rPr>
              <a:t>Serial segmented sum/scan in threads</a:t>
            </a:r>
          </a:p>
          <a:p>
            <a:pPr marL="457200" lvl="1" indent="0">
              <a:buNone/>
              <a:defRPr/>
            </a:pPr>
            <a:r>
              <a:rPr lang="en-US" altLang="zh-CN" sz="4800" dirty="0">
                <a:solidFill>
                  <a:srgbClr val="121520"/>
                </a:solidFill>
                <a:latin typeface="Times New Roman" panose="02020603050405020304" pitchFamily="18" charset="0"/>
                <a:ea typeface="宋体" charset="-122"/>
                <a:cs typeface="Times New Roman" panose="02020603050405020304" pitchFamily="18" charset="0"/>
              </a:rPr>
              <a:t>2. A row spans multiple threads.</a:t>
            </a:r>
          </a:p>
          <a:p>
            <a:pPr lvl="2">
              <a:defRPr/>
            </a:pPr>
            <a:r>
              <a:rPr lang="en-US" altLang="zh-CN" sz="4000" dirty="0">
                <a:solidFill>
                  <a:srgbClr val="121520"/>
                </a:solidFill>
                <a:latin typeface="Times New Roman" panose="02020603050405020304" pitchFamily="18" charset="0"/>
                <a:ea typeface="宋体" charset="-122"/>
                <a:cs typeface="Times New Roman" panose="02020603050405020304" pitchFamily="18" charset="0"/>
              </a:rPr>
              <a:t>+ Parallel segmented sum/scan among threads.</a:t>
            </a:r>
          </a:p>
          <a:p>
            <a:pPr marL="457200" lvl="1" indent="0">
              <a:buNone/>
              <a:defRPr/>
            </a:pPr>
            <a:r>
              <a:rPr lang="en-US" altLang="zh-CN" sz="4800" dirty="0">
                <a:solidFill>
                  <a:srgbClr val="121520"/>
                </a:solidFill>
                <a:latin typeface="Times New Roman" panose="02020603050405020304" pitchFamily="18" charset="0"/>
                <a:ea typeface="宋体" charset="-122"/>
                <a:cs typeface="Times New Roman" panose="02020603050405020304" pitchFamily="18" charset="0"/>
              </a:rPr>
              <a:t>3. A row spans multiple workgroups.</a:t>
            </a:r>
          </a:p>
          <a:p>
            <a:pPr lvl="2">
              <a:defRPr/>
            </a:pPr>
            <a:r>
              <a:rPr lang="en-US" altLang="zh-CN" sz="4000" dirty="0">
                <a:solidFill>
                  <a:srgbClr val="121520"/>
                </a:solidFill>
                <a:latin typeface="Times New Roman" panose="02020603050405020304" pitchFamily="18" charset="0"/>
                <a:ea typeface="宋体" charset="-122"/>
                <a:cs typeface="Times New Roman" panose="02020603050405020304" pitchFamily="18" charset="0"/>
              </a:rPr>
              <a:t>+ Cross workgroup synchronization</a:t>
            </a:r>
          </a:p>
          <a:p>
            <a:pPr lvl="2">
              <a:defRPr/>
            </a:pPr>
            <a:endParaRPr lang="en-US" altLang="zh-CN" sz="4000" dirty="0">
              <a:solidFill>
                <a:srgbClr val="121520"/>
              </a:solidFill>
              <a:latin typeface="Times New Roman" panose="02020603050405020304" pitchFamily="18" charset="0"/>
              <a:ea typeface="宋体" pitchFamily="2" charset="-122"/>
              <a:cs typeface="Times New Roman" panose="02020603050405020304" pitchFamily="18" charset="0"/>
            </a:endParaRPr>
          </a:p>
        </p:txBody>
      </p:sp>
    </p:spTree>
    <p:extLst>
      <p:ext uri="{BB962C8B-B14F-4D97-AF65-F5344CB8AC3E}">
        <p14:creationId xmlns:p14="http://schemas.microsoft.com/office/powerpoint/2010/main" val="282549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1"/>
          </p:nvPr>
        </p:nvSpPr>
        <p:spPr>
          <a:xfrm>
            <a:off x="1722120" y="656760"/>
            <a:ext cx="20942935" cy="10641236"/>
          </a:xfrm>
          <a:prstGeom prst="rect">
            <a:avLst/>
          </a:prstGeom>
          <a:noFill/>
          <a:ln>
            <a:noFill/>
          </a:ln>
        </p:spPr>
        <p:txBody>
          <a:bodyPr/>
          <a:lstStyle/>
          <a:p>
            <a:pPr defTabSz="914400" fontAlgn="auto">
              <a:lnSpc>
                <a:spcPct val="200000"/>
              </a:lnSpc>
              <a:spcBef>
                <a:spcPts val="1000"/>
              </a:spcBef>
              <a:spcAft>
                <a:spcPts val="600"/>
              </a:spcAft>
              <a:buClr>
                <a:srgbClr val="0070C0"/>
              </a:buClr>
              <a:buSzPct val="75000"/>
              <a:defRPr/>
            </a:pPr>
            <a:r>
              <a:rPr lang="zh-CN" altLang="en-US" sz="4800" b="1" dirty="0">
                <a:solidFill>
                  <a:schemeClr val="bg2">
                    <a:lumMod val="10000"/>
                  </a:schemeClr>
                </a:solidFill>
                <a:sym typeface="+mn-ea"/>
              </a:rPr>
              <a:t>简介</a:t>
            </a:r>
            <a:endParaRPr lang="zh-CN" altLang="zh-CN" sz="6000" b="1" dirty="0">
              <a:ln>
                <a:noFill/>
              </a:ln>
              <a:solidFill>
                <a:schemeClr val="bg2">
                  <a:lumMod val="10000"/>
                </a:schemeClr>
              </a:solidFill>
              <a:effectLst/>
              <a:uLnTx/>
              <a:uFillTx/>
              <a:sym typeface="+mn-ea"/>
            </a:endParaRPr>
          </a:p>
          <a:p>
            <a:pPr marL="366395" marR="0" lvl="1" indent="-247015" algn="l" defTabSz="914400" rtl="0" eaLnBrk="1" fontAlgn="auto" latinLnBrk="0" hangingPunct="1">
              <a:lnSpc>
                <a:spcPct val="110000"/>
              </a:lnSpc>
              <a:spcBef>
                <a:spcPts val="500"/>
              </a:spcBef>
              <a:spcAft>
                <a:spcPct val="0"/>
              </a:spcAft>
              <a:buClrTx/>
              <a:buSzPct val="75000"/>
              <a:buFont typeface="Arial" panose="020B0604020202090204" pitchFamily="34" charset="0"/>
              <a:buChar char="•"/>
              <a:tabLst>
                <a:tab pos="716280" algn="l"/>
              </a:tabLst>
              <a:defRPr/>
            </a:pPr>
            <a:r>
              <a:rPr kumimoji="0" lang="zh-CN" altLang="en-US" sz="4000" b="0" i="0" u="none" strike="noStrike" kern="1200" cap="none" spc="0" normalizeH="0" baseline="0" noProof="0" dirty="0">
                <a:ln>
                  <a:noFill/>
                </a:ln>
                <a:solidFill>
                  <a:srgbClr val="F6F7FA">
                    <a:lumMod val="1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稀疏矩阵不存储零元，只存储非零元和它们的位置</a:t>
            </a:r>
            <a:endParaRPr lang="en-US" altLang="zh-CN" sz="4800" b="1" dirty="0">
              <a:ln>
                <a:noFill/>
              </a:ln>
              <a:solidFill>
                <a:schemeClr val="bg2">
                  <a:lumMod val="10000"/>
                </a:schemeClr>
              </a:solidFill>
              <a:effectLst/>
              <a:uLnTx/>
              <a:uFillTx/>
              <a:sym typeface="+mn-ea"/>
            </a:endParaRPr>
          </a:p>
          <a:p>
            <a:pPr marL="0" marR="0" lvl="0" indent="0" algn="l" defTabSz="914400" rtl="0" eaLnBrk="1" fontAlgn="auto" latinLnBrk="0" hangingPunct="1">
              <a:lnSpc>
                <a:spcPct val="200000"/>
              </a:lnSpc>
              <a:spcBef>
                <a:spcPts val="1000"/>
              </a:spcBef>
              <a:spcAft>
                <a:spcPts val="600"/>
              </a:spcAft>
              <a:buClr>
                <a:srgbClr val="0070C0"/>
              </a:buClr>
              <a:buSzPct val="75000"/>
              <a:buNone/>
              <a:defRPr/>
            </a:pPr>
            <a:r>
              <a:rPr lang="zh-CN" altLang="en-US" sz="4800" b="1" dirty="0">
                <a:ln>
                  <a:noFill/>
                </a:ln>
                <a:solidFill>
                  <a:schemeClr val="bg2">
                    <a:lumMod val="10000"/>
                  </a:schemeClr>
                </a:solidFill>
                <a:effectLst/>
                <a:uLnTx/>
                <a:uFillTx/>
                <a:sym typeface="+mn-ea"/>
              </a:rPr>
              <a:t>应用领域</a:t>
            </a:r>
            <a:endParaRPr lang="zh-CN" sz="6000" b="1" dirty="0">
              <a:ln>
                <a:noFill/>
              </a:ln>
              <a:solidFill>
                <a:schemeClr val="bg2">
                  <a:lumMod val="10000"/>
                </a:schemeClr>
              </a:solidFill>
              <a:effectLst/>
              <a:uLnTx/>
              <a:uFillTx/>
              <a:sym typeface="+mn-ea"/>
            </a:endParaRPr>
          </a:p>
          <a:p>
            <a:pPr marL="366395" marR="0" lvl="1" indent="-247015" algn="l" defTabSz="914400" rtl="0" eaLnBrk="1" fontAlgn="auto" latinLnBrk="0" hangingPunct="1">
              <a:lnSpc>
                <a:spcPct val="110000"/>
              </a:lnSpc>
              <a:spcBef>
                <a:spcPts val="500"/>
              </a:spcBef>
              <a:spcAft>
                <a:spcPct val="0"/>
              </a:spcAft>
              <a:buClrTx/>
              <a:buSzPct val="75000"/>
              <a:buFont typeface="Arial" panose="020B0604020202090204" pitchFamily="34" charset="0"/>
              <a:buChar char="•"/>
              <a:tabLst>
                <a:tab pos="716280" algn="l"/>
              </a:tabLst>
              <a:defRPr/>
            </a:pPr>
            <a:r>
              <a:rPr lang="zh-CN" altLang="en-US" sz="4000" dirty="0">
                <a:solidFill>
                  <a:schemeClr val="bg2">
                    <a:lumMod val="10000"/>
                  </a:schemeClr>
                </a:solidFill>
                <a:cs typeface="微软雅黑" panose="020B0503020204020204" pitchFamily="34" charset="-122"/>
                <a:sym typeface="+mn-ea"/>
              </a:rPr>
              <a:t>线性方程组求解：直接求解法（高斯消元法）和迭代求解法（</a:t>
            </a:r>
            <a:r>
              <a:rPr lang="en-US" altLang="zh-CN" sz="4000" dirty="0">
                <a:ln>
                  <a:noFill/>
                </a:ln>
                <a:solidFill>
                  <a:schemeClr val="bg2">
                    <a:lumMod val="10000"/>
                  </a:schemeClr>
                </a:solidFill>
                <a:effectLst/>
                <a:uLnTx/>
                <a:uFillTx/>
                <a:cs typeface="微软雅黑" panose="020B0503020204020204" pitchFamily="34" charset="-122"/>
                <a:sym typeface="+mn-ea"/>
              </a:rPr>
              <a:t> Jacobi</a:t>
            </a:r>
            <a:r>
              <a:rPr lang="zh-CN" altLang="en-US" sz="4000" dirty="0">
                <a:ln>
                  <a:noFill/>
                </a:ln>
                <a:solidFill>
                  <a:schemeClr val="bg2">
                    <a:lumMod val="10000"/>
                  </a:schemeClr>
                </a:solidFill>
                <a:effectLst/>
                <a:uLnTx/>
                <a:uFillTx/>
                <a:cs typeface="微软雅黑" panose="020B0503020204020204" pitchFamily="34" charset="-122"/>
                <a:sym typeface="+mn-ea"/>
              </a:rPr>
              <a:t>、</a:t>
            </a:r>
            <a:r>
              <a:rPr lang="en-US" altLang="zh-CN" sz="4000" dirty="0">
                <a:ln>
                  <a:noFill/>
                </a:ln>
                <a:solidFill>
                  <a:schemeClr val="bg2">
                    <a:lumMod val="10000"/>
                  </a:schemeClr>
                </a:solidFill>
                <a:effectLst/>
                <a:uLnTx/>
                <a:uFillTx/>
                <a:cs typeface="微软雅黑" panose="020B0503020204020204" pitchFamily="34" charset="-122"/>
                <a:sym typeface="+mn-ea"/>
              </a:rPr>
              <a:t>SOR</a:t>
            </a:r>
            <a:r>
              <a:rPr lang="zh-CN" altLang="en-US" sz="4000" dirty="0">
                <a:ln>
                  <a:noFill/>
                </a:ln>
                <a:solidFill>
                  <a:schemeClr val="bg2">
                    <a:lumMod val="10000"/>
                  </a:schemeClr>
                </a:solidFill>
                <a:effectLst/>
                <a:uLnTx/>
                <a:uFillTx/>
                <a:cs typeface="微软雅黑" panose="020B0503020204020204" pitchFamily="34" charset="-122"/>
                <a:sym typeface="+mn-ea"/>
              </a:rPr>
              <a:t>、</a:t>
            </a:r>
            <a:r>
              <a:rPr lang="en-US" altLang="zh-CN" sz="4000" dirty="0">
                <a:ln>
                  <a:noFill/>
                </a:ln>
                <a:solidFill>
                  <a:schemeClr val="bg2">
                    <a:lumMod val="10000"/>
                  </a:schemeClr>
                </a:solidFill>
                <a:effectLst/>
                <a:uLnTx/>
                <a:uFillTx/>
                <a:cs typeface="微软雅黑" panose="020B0503020204020204" pitchFamily="34" charset="-122"/>
                <a:sym typeface="+mn-ea"/>
              </a:rPr>
              <a:t>Gauss-Seidel</a:t>
            </a:r>
            <a:r>
              <a:rPr lang="zh-CN" altLang="en-US" sz="4000" dirty="0">
                <a:ln>
                  <a:noFill/>
                </a:ln>
                <a:solidFill>
                  <a:schemeClr val="bg2">
                    <a:lumMod val="10000"/>
                  </a:schemeClr>
                </a:solidFill>
                <a:effectLst/>
                <a:uLnTx/>
                <a:uFillTx/>
                <a:cs typeface="微软雅黑" panose="020B0503020204020204" pitchFamily="34" charset="-122"/>
                <a:sym typeface="+mn-ea"/>
              </a:rPr>
              <a:t>等</a:t>
            </a:r>
            <a:r>
              <a:rPr lang="zh-CN" altLang="en-US" sz="4000" dirty="0">
                <a:solidFill>
                  <a:schemeClr val="bg2">
                    <a:lumMod val="10000"/>
                  </a:schemeClr>
                </a:solidFill>
                <a:cs typeface="微软雅黑" panose="020B0503020204020204" pitchFamily="34" charset="-122"/>
                <a:sym typeface="+mn-ea"/>
              </a:rPr>
              <a:t>），基础操作是矩阵向量乘法</a:t>
            </a:r>
            <a:endParaRPr lang="en-US" altLang="zh-CN" sz="4000" dirty="0">
              <a:solidFill>
                <a:schemeClr val="bg2">
                  <a:lumMod val="10000"/>
                </a:schemeClr>
              </a:solidFill>
              <a:cs typeface="微软雅黑" panose="020B0503020204020204" pitchFamily="34" charset="-122"/>
              <a:sym typeface="+mn-ea"/>
            </a:endParaRPr>
          </a:p>
          <a:p>
            <a:pPr marL="0" marR="0" lvl="0" indent="0" algn="l" defTabSz="914400" rtl="0" eaLnBrk="1" fontAlgn="auto" latinLnBrk="0" hangingPunct="1">
              <a:lnSpc>
                <a:spcPct val="200000"/>
              </a:lnSpc>
              <a:spcBef>
                <a:spcPts val="1000"/>
              </a:spcBef>
              <a:spcAft>
                <a:spcPts val="600"/>
              </a:spcAft>
              <a:buClr>
                <a:srgbClr val="0070C0"/>
              </a:buClr>
              <a:buSzPct val="75000"/>
              <a:buNone/>
              <a:defRPr/>
            </a:pPr>
            <a:r>
              <a:rPr lang="zh-CN" altLang="en-US" sz="4800" b="1" dirty="0">
                <a:ln>
                  <a:noFill/>
                </a:ln>
                <a:solidFill>
                  <a:schemeClr val="bg2">
                    <a:lumMod val="10000"/>
                  </a:schemeClr>
                </a:solidFill>
                <a:effectLst/>
                <a:uLnTx/>
                <a:uFillTx/>
                <a:sym typeface="+mn-ea"/>
              </a:rPr>
              <a:t>名词解释</a:t>
            </a:r>
            <a:endParaRPr lang="zh-CN" sz="6700" b="1" dirty="0">
              <a:ln>
                <a:noFill/>
              </a:ln>
              <a:solidFill>
                <a:schemeClr val="bg2">
                  <a:lumMod val="10000"/>
                </a:schemeClr>
              </a:solidFill>
              <a:effectLst/>
              <a:uLnTx/>
              <a:uFillTx/>
              <a:sym typeface="+mn-ea"/>
            </a:endParaRPr>
          </a:p>
          <a:p>
            <a:pPr marL="366395" marR="0" lvl="1" indent="-247015" algn="l" defTabSz="914400" rtl="0" eaLnBrk="1" fontAlgn="auto" latinLnBrk="0" hangingPunct="1">
              <a:lnSpc>
                <a:spcPct val="110000"/>
              </a:lnSpc>
              <a:spcBef>
                <a:spcPts val="500"/>
              </a:spcBef>
              <a:spcAft>
                <a:spcPct val="0"/>
              </a:spcAft>
              <a:buClrTx/>
              <a:buSzPct val="75000"/>
              <a:buFont typeface="Arial" panose="020B0604020202090204" pitchFamily="34" charset="0"/>
              <a:buChar char="•"/>
              <a:tabLst>
                <a:tab pos="716280" algn="l"/>
              </a:tabLst>
              <a:defRPr/>
            </a:pPr>
            <a:r>
              <a:rPr lang="zh-CN" altLang="en-US" sz="4000" dirty="0">
                <a:ln>
                  <a:noFill/>
                </a:ln>
                <a:solidFill>
                  <a:schemeClr val="bg2">
                    <a:lumMod val="10000"/>
                  </a:schemeClr>
                </a:solidFill>
                <a:effectLst/>
                <a:uLnTx/>
                <a:uFillTx/>
                <a:cs typeface="微软雅黑" panose="020B0503020204020204" pitchFamily="34" charset="-122"/>
                <a:sym typeface="+mn-ea"/>
              </a:rPr>
              <a:t>非零元数：稀疏矩阵中除</a:t>
            </a:r>
            <a:r>
              <a:rPr lang="en-US" altLang="zh-CN" sz="4000" dirty="0">
                <a:ln>
                  <a:noFill/>
                </a:ln>
                <a:solidFill>
                  <a:schemeClr val="bg2">
                    <a:lumMod val="10000"/>
                  </a:schemeClr>
                </a:solidFill>
                <a:effectLst/>
                <a:uLnTx/>
                <a:uFillTx/>
                <a:cs typeface="微软雅黑" panose="020B0503020204020204" pitchFamily="34" charset="-122"/>
                <a:sym typeface="+mn-ea"/>
              </a:rPr>
              <a:t>0</a:t>
            </a:r>
            <a:r>
              <a:rPr lang="zh-CN" altLang="en-US" sz="4000" dirty="0">
                <a:ln>
                  <a:noFill/>
                </a:ln>
                <a:solidFill>
                  <a:schemeClr val="bg2">
                    <a:lumMod val="10000"/>
                  </a:schemeClr>
                </a:solidFill>
                <a:effectLst/>
                <a:uLnTx/>
                <a:uFillTx/>
                <a:cs typeface="微软雅黑" panose="020B0503020204020204" pitchFamily="34" charset="-122"/>
                <a:sym typeface="+mn-ea"/>
              </a:rPr>
              <a:t>以外的元素个数</a:t>
            </a:r>
            <a:endParaRPr lang="en-US" altLang="zh-CN" sz="4000" dirty="0">
              <a:ln>
                <a:noFill/>
              </a:ln>
              <a:solidFill>
                <a:schemeClr val="bg2">
                  <a:lumMod val="10000"/>
                </a:schemeClr>
              </a:solidFill>
              <a:effectLst/>
              <a:uLnTx/>
              <a:uFillTx/>
              <a:cs typeface="微软雅黑" panose="020B0503020204020204" pitchFamily="34" charset="-122"/>
              <a:sym typeface="+mn-ea"/>
            </a:endParaRPr>
          </a:p>
          <a:p>
            <a:pPr marL="366395" marR="0" lvl="1" indent="-247015" algn="l" defTabSz="914400" rtl="0" eaLnBrk="1" fontAlgn="auto" latinLnBrk="0" hangingPunct="1">
              <a:lnSpc>
                <a:spcPct val="110000"/>
              </a:lnSpc>
              <a:spcBef>
                <a:spcPts val="500"/>
              </a:spcBef>
              <a:spcAft>
                <a:spcPct val="0"/>
              </a:spcAft>
              <a:buClrTx/>
              <a:buSzPct val="75000"/>
              <a:buFont typeface="Arial" panose="020B0604020202090204" pitchFamily="34" charset="0"/>
              <a:buChar char="•"/>
              <a:tabLst>
                <a:tab pos="716280" algn="l"/>
              </a:tabLst>
              <a:defRPr/>
            </a:pPr>
            <a:r>
              <a:rPr lang="zh-CN" altLang="en-US" sz="4000" dirty="0">
                <a:ln>
                  <a:noFill/>
                </a:ln>
                <a:solidFill>
                  <a:schemeClr val="bg2">
                    <a:lumMod val="10000"/>
                  </a:schemeClr>
                </a:solidFill>
                <a:effectLst/>
                <a:uLnTx/>
                <a:uFillTx/>
                <a:cs typeface="微软雅黑" panose="020B0503020204020204" pitchFamily="34" charset="-122"/>
                <a:sym typeface="+mn-ea"/>
              </a:rPr>
              <a:t>平均每行非零元数：非零元数</a:t>
            </a:r>
            <a:r>
              <a:rPr lang="en-US" altLang="zh-CN" sz="4000" dirty="0">
                <a:ln>
                  <a:noFill/>
                </a:ln>
                <a:solidFill>
                  <a:schemeClr val="bg2">
                    <a:lumMod val="10000"/>
                  </a:schemeClr>
                </a:solidFill>
                <a:effectLst/>
                <a:uLnTx/>
                <a:uFillTx/>
                <a:cs typeface="微软雅黑" panose="020B0503020204020204" pitchFamily="34" charset="-122"/>
                <a:sym typeface="+mn-ea"/>
              </a:rPr>
              <a:t>/row</a:t>
            </a:r>
          </a:p>
          <a:p>
            <a:pPr marL="366395" marR="0" lvl="1" indent="-247015" algn="l" defTabSz="914400" rtl="0" eaLnBrk="1" fontAlgn="auto" latinLnBrk="0" hangingPunct="1">
              <a:lnSpc>
                <a:spcPct val="110000"/>
              </a:lnSpc>
              <a:spcBef>
                <a:spcPts val="500"/>
              </a:spcBef>
              <a:spcAft>
                <a:spcPct val="0"/>
              </a:spcAft>
              <a:buClrTx/>
              <a:buSzPct val="75000"/>
              <a:buFont typeface="Arial" panose="020B0604020202090204" pitchFamily="34" charset="0"/>
              <a:buChar char="•"/>
              <a:tabLst>
                <a:tab pos="716280" algn="l"/>
              </a:tabLst>
              <a:defRPr/>
            </a:pPr>
            <a:r>
              <a:rPr lang="zh-CN" altLang="en-US" sz="4000" dirty="0">
                <a:solidFill>
                  <a:schemeClr val="bg2">
                    <a:lumMod val="10000"/>
                  </a:schemeClr>
                </a:solidFill>
                <a:sym typeface="+mn-ea"/>
              </a:rPr>
              <a:t>矩阵填充率：非零元占整个矩阵的比率</a:t>
            </a:r>
            <a:endParaRPr lang="en-US" altLang="zh-CN" sz="4000" dirty="0">
              <a:solidFill>
                <a:schemeClr val="bg2">
                  <a:lumMod val="10000"/>
                </a:schemeClr>
              </a:solidFill>
              <a:sym typeface="+mn-ea"/>
            </a:endParaRPr>
          </a:p>
          <a:p>
            <a:pPr marL="366395" marR="0" lvl="1" indent="-247015" algn="l" defTabSz="914400" rtl="0" eaLnBrk="1" fontAlgn="auto" latinLnBrk="0" hangingPunct="1">
              <a:lnSpc>
                <a:spcPct val="110000"/>
              </a:lnSpc>
              <a:spcBef>
                <a:spcPts val="500"/>
              </a:spcBef>
              <a:spcAft>
                <a:spcPct val="0"/>
              </a:spcAft>
              <a:buClrTx/>
              <a:buSzPct val="75000"/>
              <a:buFont typeface="Arial" panose="020B0604020202090204" pitchFamily="34" charset="0"/>
              <a:buChar char="•"/>
              <a:tabLst>
                <a:tab pos="716280" algn="l"/>
              </a:tabLst>
              <a:defRPr/>
            </a:pPr>
            <a:r>
              <a:rPr lang="zh-CN" altLang="en-US" sz="4000" dirty="0">
                <a:solidFill>
                  <a:schemeClr val="bg2">
                    <a:lumMod val="10000"/>
                  </a:schemeClr>
                </a:solidFill>
                <a:sym typeface="+mn-ea"/>
              </a:rPr>
              <a:t>稀疏模式：非零元的分布方式，不同稀疏模式需要使用不同的存储格式</a:t>
            </a:r>
            <a:endParaRPr lang="en-US" altLang="zh-CN" sz="4000" dirty="0">
              <a:solidFill>
                <a:schemeClr val="bg2">
                  <a:lumMod val="10000"/>
                </a:schemeClr>
              </a:solidFill>
              <a:sym typeface="+mn-ea"/>
            </a:endParaRPr>
          </a:p>
          <a:p>
            <a:pPr marL="366395" marR="0" lvl="1" indent="-247015" algn="l" defTabSz="914400" rtl="0" eaLnBrk="1" fontAlgn="auto" latinLnBrk="0" hangingPunct="1">
              <a:lnSpc>
                <a:spcPct val="110000"/>
              </a:lnSpc>
              <a:spcBef>
                <a:spcPts val="500"/>
              </a:spcBef>
              <a:spcAft>
                <a:spcPct val="0"/>
              </a:spcAft>
              <a:buClrTx/>
              <a:buSzPct val="75000"/>
              <a:buFont typeface="Arial" panose="020B0604020202090204" pitchFamily="34" charset="0"/>
              <a:buChar char="•"/>
              <a:tabLst>
                <a:tab pos="716280" algn="l"/>
              </a:tabLst>
              <a:defRPr/>
            </a:pPr>
            <a:r>
              <a:rPr lang="zh-CN" altLang="en-US" sz="4000" dirty="0">
                <a:solidFill>
                  <a:schemeClr val="bg2">
                    <a:lumMod val="10000"/>
                  </a:schemeClr>
                </a:solidFill>
                <a:sym typeface="+mn-ea"/>
              </a:rPr>
              <a:t>行带宽：对于非零元数不为</a:t>
            </a:r>
            <a:r>
              <a:rPr lang="en-US" altLang="zh-CN" sz="4000" dirty="0">
                <a:solidFill>
                  <a:schemeClr val="bg2">
                    <a:lumMod val="10000"/>
                  </a:schemeClr>
                </a:solidFill>
                <a:sym typeface="+mn-ea"/>
              </a:rPr>
              <a:t>0</a:t>
            </a:r>
            <a:r>
              <a:rPr lang="zh-CN" altLang="en-US" sz="4000" dirty="0">
                <a:solidFill>
                  <a:schemeClr val="bg2">
                    <a:lumMod val="10000"/>
                  </a:schemeClr>
                </a:solidFill>
                <a:sym typeface="+mn-ea"/>
              </a:rPr>
              <a:t>的任意行，相邻非</a:t>
            </a:r>
            <a:r>
              <a:rPr lang="en-US" altLang="zh-CN" sz="4000" dirty="0">
                <a:solidFill>
                  <a:schemeClr val="bg2">
                    <a:lumMod val="10000"/>
                  </a:schemeClr>
                </a:solidFill>
                <a:sym typeface="+mn-ea"/>
              </a:rPr>
              <a:t>0</a:t>
            </a:r>
            <a:r>
              <a:rPr lang="zh-CN" altLang="en-US" sz="4000" dirty="0">
                <a:solidFill>
                  <a:schemeClr val="bg2">
                    <a:lumMod val="10000"/>
                  </a:schemeClr>
                </a:solidFill>
                <a:sym typeface="+mn-ea"/>
              </a:rPr>
              <a:t>元素的最大距离（从列号看）</a:t>
            </a:r>
            <a:endParaRPr lang="en-US" altLang="zh-CN" dirty="0"/>
          </a:p>
          <a:p>
            <a:pPr marL="366395" marR="0" lvl="1" indent="-247015" algn="l" defTabSz="914400" rtl="0" eaLnBrk="1" fontAlgn="auto" latinLnBrk="0" hangingPunct="1">
              <a:lnSpc>
                <a:spcPct val="110000"/>
              </a:lnSpc>
              <a:spcBef>
                <a:spcPts val="500"/>
              </a:spcBef>
              <a:spcAft>
                <a:spcPct val="0"/>
              </a:spcAft>
              <a:buClrTx/>
              <a:buSzPct val="75000"/>
              <a:buFont typeface="Arial" panose="020B0604020202090204" pitchFamily="34" charset="0"/>
              <a:buChar char="•"/>
              <a:tabLst>
                <a:tab pos="716280" algn="l"/>
              </a:tabLst>
              <a:defRPr/>
            </a:pPr>
            <a:endParaRPr kumimoji="0" lang="zh-CN" altLang="zh-CN" b="0" i="0" u="none" strike="noStrike" kern="1200" cap="none" spc="0" normalizeH="0" baseline="0" noProof="1">
              <a:ln>
                <a:noFill/>
              </a:ln>
              <a:solidFill>
                <a:schemeClr val="bg2">
                  <a:lumMod val="10000"/>
                </a:schemeClr>
              </a:solidFill>
              <a:effectLst/>
              <a:uLnTx/>
              <a:uFillTx/>
              <a:latin typeface="微软雅黑" panose="020B0503020204020204" pitchFamily="34" charset="-122"/>
              <a:ea typeface="微软雅黑" panose="020B0503020204020204" pitchFamily="34" charset="-122"/>
              <a:cs typeface="+mn-cs"/>
              <a:sym typeface="+mn-ea"/>
            </a:endParaRPr>
          </a:p>
        </p:txBody>
      </p:sp>
      <p:sp>
        <p:nvSpPr>
          <p:cNvPr id="4" name="灯片编号占位符 1">
            <a:extLst>
              <a:ext uri="{FF2B5EF4-FFF2-40B4-BE49-F238E27FC236}">
                <a16:creationId xmlns:a16="http://schemas.microsoft.com/office/drawing/2014/main" id="{39829A42-45E6-477C-9E95-E91EA4383A28}"/>
              </a:ext>
            </a:extLst>
          </p:cNvPr>
          <p:cNvSpPr txBox="1">
            <a:spLocks/>
          </p:cNvSpPr>
          <p:nvPr/>
        </p:nvSpPr>
        <p:spPr>
          <a:xfrm>
            <a:off x="17476788" y="12712700"/>
            <a:ext cx="5691187" cy="730250"/>
          </a:xfrm>
          <a:prstGeom prst="rect">
            <a:avLst/>
          </a:prstGeom>
        </p:spPr>
        <p:txBody>
          <a:bodyPr/>
          <a:lstStyle>
            <a:defPPr>
              <a:defRPr lang="en-US"/>
            </a:defPPr>
            <a:lvl1pPr algn="l" defTabSz="1087120" rtl="0" fontAlgn="base">
              <a:spcBef>
                <a:spcPct val="0"/>
              </a:spcBef>
              <a:spcAft>
                <a:spcPct val="0"/>
              </a:spcAft>
              <a:defRPr sz="4300" kern="1200">
                <a:solidFill>
                  <a:schemeClr val="tx1"/>
                </a:solidFill>
                <a:latin typeface="Calibri" charset="0"/>
                <a:ea typeface="MS PGothic" charset="0"/>
                <a:cs typeface="MS PGothic" charset="0"/>
              </a:defRPr>
            </a:lvl1pPr>
            <a:lvl2pPr marL="1087755" indent="-630555" algn="l" defTabSz="1087120" rtl="0" fontAlgn="base">
              <a:spcBef>
                <a:spcPct val="0"/>
              </a:spcBef>
              <a:spcAft>
                <a:spcPct val="0"/>
              </a:spcAft>
              <a:defRPr sz="4300" kern="1200">
                <a:solidFill>
                  <a:schemeClr val="tx1"/>
                </a:solidFill>
                <a:latin typeface="Calibri" charset="0"/>
                <a:ea typeface="MS PGothic" charset="0"/>
                <a:cs typeface="MS PGothic" charset="0"/>
              </a:defRPr>
            </a:lvl2pPr>
            <a:lvl3pPr marL="2176780" indent="-1262380" algn="l" defTabSz="1087120" rtl="0" fontAlgn="base">
              <a:spcBef>
                <a:spcPct val="0"/>
              </a:spcBef>
              <a:spcAft>
                <a:spcPct val="0"/>
              </a:spcAft>
              <a:defRPr sz="4300" kern="1200">
                <a:solidFill>
                  <a:schemeClr val="tx1"/>
                </a:solidFill>
                <a:latin typeface="Calibri" charset="0"/>
                <a:ea typeface="MS PGothic" charset="0"/>
                <a:cs typeface="MS PGothic" charset="0"/>
              </a:defRPr>
            </a:lvl3pPr>
            <a:lvl4pPr marL="3265805" indent="-1894205" algn="l" defTabSz="1087120" rtl="0" fontAlgn="base">
              <a:spcBef>
                <a:spcPct val="0"/>
              </a:spcBef>
              <a:spcAft>
                <a:spcPct val="0"/>
              </a:spcAft>
              <a:defRPr sz="4300" kern="1200">
                <a:solidFill>
                  <a:schemeClr val="tx1"/>
                </a:solidFill>
                <a:latin typeface="Calibri" charset="0"/>
                <a:ea typeface="MS PGothic" charset="0"/>
                <a:cs typeface="MS PGothic" charset="0"/>
              </a:defRPr>
            </a:lvl4pPr>
            <a:lvl5pPr marL="4354830" indent="-2526030" algn="l" defTabSz="1087120" rtl="0" fontAlgn="base">
              <a:spcBef>
                <a:spcPct val="0"/>
              </a:spcBef>
              <a:spcAft>
                <a:spcPct val="0"/>
              </a:spcAft>
              <a:defRPr sz="4300" kern="1200">
                <a:solidFill>
                  <a:schemeClr val="tx1"/>
                </a:solidFill>
                <a:latin typeface="Calibri" charset="0"/>
                <a:ea typeface="MS PGothic" charset="0"/>
                <a:cs typeface="MS PGothic" charset="0"/>
              </a:defRPr>
            </a:lvl5pPr>
            <a:lvl6pPr marL="2286000" algn="l" defTabSz="457200" rtl="0" eaLnBrk="1" latinLnBrk="0" hangingPunct="1">
              <a:defRPr sz="4300" kern="1200">
                <a:solidFill>
                  <a:schemeClr val="tx1"/>
                </a:solidFill>
                <a:latin typeface="Calibri" charset="0"/>
                <a:ea typeface="MS PGothic" charset="0"/>
                <a:cs typeface="MS PGothic" charset="0"/>
              </a:defRPr>
            </a:lvl6pPr>
            <a:lvl7pPr marL="2743200" algn="l" defTabSz="457200" rtl="0" eaLnBrk="1" latinLnBrk="0" hangingPunct="1">
              <a:defRPr sz="4300" kern="1200">
                <a:solidFill>
                  <a:schemeClr val="tx1"/>
                </a:solidFill>
                <a:latin typeface="Calibri" charset="0"/>
                <a:ea typeface="MS PGothic" charset="0"/>
                <a:cs typeface="MS PGothic" charset="0"/>
              </a:defRPr>
            </a:lvl7pPr>
            <a:lvl8pPr marL="3200400" algn="l" defTabSz="457200" rtl="0" eaLnBrk="1" latinLnBrk="0" hangingPunct="1">
              <a:defRPr sz="4300" kern="1200">
                <a:solidFill>
                  <a:schemeClr val="tx1"/>
                </a:solidFill>
                <a:latin typeface="Calibri" charset="0"/>
                <a:ea typeface="MS PGothic" charset="0"/>
                <a:cs typeface="MS PGothic" charset="0"/>
              </a:defRPr>
            </a:lvl8pPr>
            <a:lvl9pPr marL="3657600" algn="l" defTabSz="457200" rtl="0" eaLnBrk="1" latinLnBrk="0" hangingPunct="1">
              <a:defRPr sz="4300" kern="1200">
                <a:solidFill>
                  <a:schemeClr val="tx1"/>
                </a:solidFill>
                <a:latin typeface="Calibri" charset="0"/>
                <a:ea typeface="MS PGothic" charset="0"/>
                <a:cs typeface="MS PGothic" charset="0"/>
              </a:defRPr>
            </a:lvl9pPr>
          </a:lstStyle>
          <a:p>
            <a:pPr algn="r"/>
            <a:fld id="{0C913308-F349-4B6D-A68A-DD1791B4A57B}" type="slidenum">
              <a:rPr lang="zh-CN" altLang="en-US" smtClean="0"/>
              <a:pPr algn="r"/>
              <a:t>3</a:t>
            </a:fld>
            <a:endParaRPr lang="zh-CN" altLang="en-US"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788824" y="597135"/>
            <a:ext cx="16459200" cy="1152526"/>
          </a:xfrm>
        </p:spPr>
        <p:txBody>
          <a:bodyPr>
            <a:normAutofit fontScale="90000"/>
          </a:bodyPr>
          <a:lstStyle/>
          <a:p>
            <a:pPr algn="l">
              <a:lnSpc>
                <a:spcPct val="90000"/>
              </a:lnSpc>
            </a:pPr>
            <a:r>
              <a:rPr lang="en-US" altLang="zh-CN" sz="6000" b="1" kern="0" dirty="0">
                <a:solidFill>
                  <a:srgbClr val="0066FF"/>
                </a:solidFill>
                <a:latin typeface="Times New Roman" panose="02020603050405020304" pitchFamily="18" charset="0"/>
                <a:ea typeface="宋体" pitchFamily="2" charset="-122"/>
                <a:cs typeface="Times New Roman" panose="02020603050405020304" pitchFamily="18" charset="0"/>
                <a:sym typeface="Arial" charset="0"/>
              </a:rPr>
              <a:t>Step 2 </a:t>
            </a:r>
            <a:r>
              <a:rPr lang="zh-CN" altLang="en-US" sz="6000" b="1" kern="0" dirty="0">
                <a:solidFill>
                  <a:srgbClr val="0066FF"/>
                </a:solidFill>
                <a:latin typeface="Times New Roman" panose="02020603050405020304" pitchFamily="18" charset="0"/>
                <a:ea typeface="宋体" pitchFamily="2" charset="-122"/>
                <a:cs typeface="Times New Roman" panose="02020603050405020304" pitchFamily="18" charset="0"/>
                <a:sym typeface="Arial" charset="0"/>
              </a:rPr>
              <a:t>：</a:t>
            </a:r>
            <a:br>
              <a:rPr lang="en-US" altLang="zh-CN" sz="6400" b="1" kern="0" dirty="0">
                <a:solidFill>
                  <a:srgbClr val="0066FF"/>
                </a:solidFill>
                <a:latin typeface="Times New Roman" panose="02020603050405020304" pitchFamily="18" charset="0"/>
                <a:ea typeface="宋体" pitchFamily="2" charset="-122"/>
                <a:cs typeface="Times New Roman" panose="02020603050405020304" pitchFamily="18" charset="0"/>
                <a:sym typeface="Arial" charset="0"/>
              </a:rPr>
            </a:br>
            <a:r>
              <a:rPr lang="en-US" altLang="zh-CN" sz="5300" b="1" kern="0" dirty="0">
                <a:solidFill>
                  <a:srgbClr val="121520"/>
                </a:solidFill>
                <a:latin typeface="Times New Roman" panose="02020603050405020304" pitchFamily="18" charset="0"/>
                <a:ea typeface="宋体" pitchFamily="2" charset="-122"/>
                <a:cs typeface="Times New Roman" panose="02020603050405020304" pitchFamily="18" charset="0"/>
                <a:sym typeface="Arial" charset="0"/>
              </a:rPr>
              <a:t>Segmented sum/scan</a:t>
            </a:r>
            <a:endParaRPr lang="en-US" altLang="zh-CN" sz="6400" b="1" kern="0" dirty="0">
              <a:solidFill>
                <a:srgbClr val="121520"/>
              </a:solidFill>
              <a:latin typeface="Times New Roman" panose="02020603050405020304" pitchFamily="18" charset="0"/>
              <a:ea typeface="宋体" pitchFamily="2" charset="-122"/>
              <a:cs typeface="Times New Roman" panose="02020603050405020304" pitchFamily="18" charset="0"/>
              <a:sym typeface="Arial" charset="0"/>
            </a:endParaRPr>
          </a:p>
        </p:txBody>
      </p:sp>
      <p:sp>
        <p:nvSpPr>
          <p:cNvPr id="5" name="Rectangle 3"/>
          <p:cNvSpPr txBox="1">
            <a:spLocks noChangeArrowheads="1"/>
          </p:cNvSpPr>
          <p:nvPr/>
        </p:nvSpPr>
        <p:spPr>
          <a:xfrm>
            <a:off x="1702634" y="2107728"/>
            <a:ext cx="16306800" cy="1058764"/>
          </a:xfrm>
          <a:prstGeom prst="rect">
            <a:avLst/>
          </a:prstGeom>
        </p:spPr>
        <p:txBody>
          <a:bodyPr vert="horz" lIns="182880" tIns="91440" rIns="182880" bIns="9144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n-US" altLang="zh-CN" sz="4800" dirty="0">
                <a:solidFill>
                  <a:srgbClr val="121520"/>
                </a:solidFill>
                <a:latin typeface="Times New Roman" panose="02020603050405020304" pitchFamily="18" charset="0"/>
                <a:ea typeface="宋体" charset="-122"/>
                <a:cs typeface="Times New Roman" panose="02020603050405020304" pitchFamily="18" charset="0"/>
              </a:rPr>
              <a:t>1. Serial segmented sum/scan in each thread</a:t>
            </a:r>
            <a:endParaRPr lang="en-US" altLang="zh-CN" sz="4800" dirty="0">
              <a:solidFill>
                <a:srgbClr val="121520"/>
              </a:solidFill>
              <a:latin typeface="Times New Roman" panose="02020603050405020304" pitchFamily="18" charset="0"/>
              <a:ea typeface="宋体"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6" name="TextBox 25"/>
              <p:cNvSpPr txBox="1"/>
              <p:nvPr/>
            </p:nvSpPr>
            <p:spPr>
              <a:xfrm>
                <a:off x="2656096" y="5702795"/>
                <a:ext cx="16945472" cy="4154984"/>
              </a:xfrm>
              <a:prstGeom prst="rect">
                <a:avLst/>
              </a:prstGeom>
              <a:solidFill>
                <a:schemeClr val="bg1"/>
              </a:solidFill>
              <a:ln>
                <a:solidFill>
                  <a:schemeClr val="tx1"/>
                </a:solidFill>
              </a:ln>
            </p:spPr>
            <p:txBody>
              <a:bodyPr wrap="square" rtlCol="0">
                <a:spAutoFit/>
              </a:bodyPr>
              <a:lstStyle/>
              <a:p>
                <a:pPr algn="r"/>
                <a14:m>
                  <m:oMathPara xmlns:m="http://schemas.openxmlformats.org/officeDocument/2006/math">
                    <m:oMathParaPr>
                      <m:jc m:val="right"/>
                    </m:oMathParaPr>
                    <m:oMath xmlns:m="http://schemas.openxmlformats.org/officeDocument/2006/math">
                      <m:r>
                        <a:rPr lang="en-US" altLang="zh-CN" sz="4400" i="1" smtClean="0">
                          <a:solidFill>
                            <a:srgbClr val="121520"/>
                          </a:solidFill>
                          <a:latin typeface="Cambria Math"/>
                        </a:rPr>
                        <m:t>𝐼𝑛𝑡𝑒𝑟𝑚𝑒𝑑𝑖𝑎𝑡𝑒</m:t>
                      </m:r>
                      <m:r>
                        <a:rPr lang="en-US" altLang="zh-CN" sz="4400" i="1" smtClean="0">
                          <a:solidFill>
                            <a:srgbClr val="121520"/>
                          </a:solidFill>
                          <a:latin typeface="Cambria Math"/>
                        </a:rPr>
                        <m:t> </m:t>
                      </m:r>
                      <m:d>
                        <m:dPr>
                          <m:begChr m:val="["/>
                          <m:endChr m:val="]"/>
                          <m:ctrlPr>
                            <a:rPr lang="en-US" altLang="zh-CN" sz="4400" i="1">
                              <a:solidFill>
                                <a:srgbClr val="121520"/>
                              </a:solidFill>
                              <a:latin typeface="Cambria Math" panose="02040503050406030204" pitchFamily="18" charset="0"/>
                            </a:rPr>
                          </m:ctrlPr>
                        </m:dPr>
                        <m:e>
                          <m:r>
                            <a:rPr lang="en-US" altLang="zh-CN" sz="4400" i="1">
                              <a:solidFill>
                                <a:srgbClr val="121520"/>
                              </a:solidFill>
                              <a:latin typeface="Cambria Math"/>
                            </a:rPr>
                            <m:t>10 18   8  42  27   5   28 36  40 16  63 36   5  24 56 12</m:t>
                          </m:r>
                        </m:e>
                      </m:d>
                    </m:oMath>
                  </m:oMathPara>
                </a14:m>
                <a:endParaRPr lang="en-US" altLang="zh-CN" sz="4400" i="1" dirty="0">
                  <a:solidFill>
                    <a:srgbClr val="121520"/>
                  </a:solidFill>
                </a:endParaRPr>
              </a:p>
              <a:p>
                <a:pPr algn="r"/>
                <a:endParaRPr lang="en-US" altLang="zh-CN" sz="4400" i="1" dirty="0">
                  <a:solidFill>
                    <a:srgbClr val="121520"/>
                  </a:solidFill>
                </a:endParaRPr>
              </a:p>
              <a:p>
                <a:pPr algn="r"/>
                <a14:m>
                  <m:oMath xmlns:m="http://schemas.openxmlformats.org/officeDocument/2006/math">
                    <m:r>
                      <a:rPr lang="en-US" altLang="zh-CN" sz="4400" i="1">
                        <a:solidFill>
                          <a:srgbClr val="121520"/>
                        </a:solidFill>
                        <a:latin typeface="Cambria Math"/>
                      </a:rPr>
                      <m:t>𝐵</m:t>
                    </m:r>
                    <m:r>
                      <m:rPr>
                        <m:sty m:val="p"/>
                      </m:rPr>
                      <a:rPr lang="en-US" altLang="zh-CN" sz="4400">
                        <a:solidFill>
                          <a:srgbClr val="121520"/>
                        </a:solidFill>
                        <a:latin typeface="Cambria Math"/>
                      </a:rPr>
                      <m:t>it</m:t>
                    </m:r>
                    <m:r>
                      <a:rPr lang="en-US" altLang="zh-CN" sz="4400">
                        <a:solidFill>
                          <a:srgbClr val="121520"/>
                        </a:solidFill>
                        <a:latin typeface="Cambria Math"/>
                      </a:rPr>
                      <m:t> </m:t>
                    </m:r>
                    <m:r>
                      <m:rPr>
                        <m:sty m:val="p"/>
                      </m:rPr>
                      <a:rPr lang="en-US" altLang="zh-CN" sz="4400">
                        <a:solidFill>
                          <a:srgbClr val="121520"/>
                        </a:solidFill>
                        <a:latin typeface="Cambria Math"/>
                      </a:rPr>
                      <m:t>Flag</m:t>
                    </m:r>
                    <m:r>
                      <a:rPr lang="en-US" altLang="zh-CN" sz="4400">
                        <a:solidFill>
                          <a:srgbClr val="121520"/>
                        </a:solidFill>
                        <a:latin typeface="Cambria Math"/>
                      </a:rPr>
                      <m:t>=</m:t>
                    </m:r>
                  </m:oMath>
                </a14:m>
                <a:r>
                  <a:rPr lang="en-US" altLang="zh-CN" sz="4400" dirty="0">
                    <a:solidFill>
                      <a:srgbClr val="121520"/>
                    </a:solidFill>
                    <a:latin typeface="Cambria Math"/>
                  </a:rPr>
                  <a:t>[ 1    1    1    1    0    1    0    1    1     0    1    1   1    1   1   0 ]</a:t>
                </a:r>
              </a:p>
              <a:p>
                <a:pPr algn="r"/>
                <a:endParaRPr lang="en-US" altLang="zh-CN" sz="4400" dirty="0">
                  <a:solidFill>
                    <a:srgbClr val="121520"/>
                  </a:solidFill>
                  <a:latin typeface="Cambria Math"/>
                </a:endParaRPr>
              </a:p>
              <a:p>
                <a:pPr algn="r"/>
                <a:endParaRPr lang="en-US" altLang="zh-CN" sz="4400" dirty="0">
                  <a:solidFill>
                    <a:srgbClr val="121520"/>
                  </a:solidFill>
                  <a:latin typeface="Cambria Math"/>
                </a:endParaRPr>
              </a:p>
              <a:p>
                <a:pPr algn="r"/>
                <a14:m>
                  <m:oMathPara xmlns:m="http://schemas.openxmlformats.org/officeDocument/2006/math">
                    <m:oMathParaPr>
                      <m:jc m:val="right"/>
                    </m:oMathParaPr>
                    <m:oMath xmlns:m="http://schemas.openxmlformats.org/officeDocument/2006/math">
                      <m:r>
                        <a:rPr lang="en-US" altLang="zh-CN" sz="4400" i="1">
                          <a:solidFill>
                            <a:srgbClr val="121520"/>
                          </a:solidFill>
                          <a:latin typeface="Cambria Math"/>
                        </a:rPr>
                        <m:t>𝐼𝑛𝑡𝑒𝑟𝑚𝑒𝑑𝑖𝑎𝑡𝑒</m:t>
                      </m:r>
                      <m:r>
                        <a:rPr lang="en-US" altLang="zh-CN" sz="4400" i="1">
                          <a:solidFill>
                            <a:srgbClr val="121520"/>
                          </a:solidFill>
                          <a:latin typeface="Cambria Math"/>
                        </a:rPr>
                        <m:t>[                                                                                                    ]</m:t>
                      </m:r>
                    </m:oMath>
                  </m:oMathPara>
                </a14:m>
                <a:endParaRPr lang="en-US" altLang="zh-CN" sz="4400" i="1" dirty="0">
                  <a:solidFill>
                    <a:srgbClr val="121520"/>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656096" y="5702795"/>
                <a:ext cx="16945472" cy="4154984"/>
              </a:xfrm>
              <a:prstGeom prst="rect">
                <a:avLst/>
              </a:prstGeom>
              <a:blipFill>
                <a:blip r:embed="rId3"/>
                <a:stretch>
                  <a:fillRect r="-1438"/>
                </a:stretch>
              </a:blipFill>
              <a:ln>
                <a:solidFill>
                  <a:schemeClr val="tx1"/>
                </a:solidFill>
              </a:ln>
            </p:spPr>
            <p:txBody>
              <a:bodyPr/>
              <a:lstStyle/>
              <a:p>
                <a:r>
                  <a:rPr lang="zh-CN" altLang="en-US">
                    <a:noFill/>
                  </a:rPr>
                  <a:t> </a:t>
                </a:r>
              </a:p>
            </p:txBody>
          </p:sp>
        </mc:Fallback>
      </mc:AlternateContent>
      <p:cxnSp>
        <p:nvCxnSpPr>
          <p:cNvPr id="27" name="直接连接符 26"/>
          <p:cNvCxnSpPr/>
          <p:nvPr/>
        </p:nvCxnSpPr>
        <p:spPr>
          <a:xfrm>
            <a:off x="9856896" y="5524298"/>
            <a:ext cx="0" cy="4655198"/>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下箭头 27"/>
          <p:cNvSpPr/>
          <p:nvPr/>
        </p:nvSpPr>
        <p:spPr>
          <a:xfrm>
            <a:off x="6832561" y="7942397"/>
            <a:ext cx="2880322" cy="750252"/>
          </a:xfrm>
          <a:prstGeom prst="downArrow">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2060"/>
                </a:solidFill>
              </a:rPr>
              <a:t>Scan</a:t>
            </a:r>
            <a:endParaRPr lang="zh-CN" altLang="en-US" sz="2800" dirty="0">
              <a:solidFill>
                <a:srgbClr val="002060"/>
              </a:solidFill>
            </a:endParaRPr>
          </a:p>
        </p:txBody>
      </p:sp>
      <p:cxnSp>
        <p:nvCxnSpPr>
          <p:cNvPr id="29" name="直接连接符 28"/>
          <p:cNvCxnSpPr/>
          <p:nvPr/>
        </p:nvCxnSpPr>
        <p:spPr>
          <a:xfrm>
            <a:off x="13169264" y="5524298"/>
            <a:ext cx="0" cy="4655198"/>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6337616" y="5524298"/>
            <a:ext cx="0" cy="4655198"/>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下箭头 32"/>
          <p:cNvSpPr/>
          <p:nvPr/>
        </p:nvSpPr>
        <p:spPr>
          <a:xfrm>
            <a:off x="10144929" y="7942397"/>
            <a:ext cx="2880322" cy="750252"/>
          </a:xfrm>
          <a:prstGeom prst="downArrow">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2060"/>
                </a:solidFill>
              </a:rPr>
              <a:t>Scan</a:t>
            </a:r>
            <a:endParaRPr lang="zh-CN" altLang="en-US" sz="2800" dirty="0">
              <a:solidFill>
                <a:srgbClr val="002060"/>
              </a:solidFill>
            </a:endParaRPr>
          </a:p>
        </p:txBody>
      </p:sp>
      <p:sp>
        <p:nvSpPr>
          <p:cNvPr id="34" name="下箭头 33"/>
          <p:cNvSpPr/>
          <p:nvPr/>
        </p:nvSpPr>
        <p:spPr>
          <a:xfrm>
            <a:off x="13379775" y="7949225"/>
            <a:ext cx="2880322" cy="750252"/>
          </a:xfrm>
          <a:prstGeom prst="downArrow">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2060"/>
                </a:solidFill>
              </a:rPr>
              <a:t>Scan</a:t>
            </a:r>
            <a:endParaRPr lang="zh-CN" altLang="en-US" sz="2800" dirty="0">
              <a:solidFill>
                <a:srgbClr val="002060"/>
              </a:solidFill>
            </a:endParaRPr>
          </a:p>
        </p:txBody>
      </p:sp>
      <p:sp>
        <p:nvSpPr>
          <p:cNvPr id="35" name="下箭头 34"/>
          <p:cNvSpPr/>
          <p:nvPr/>
        </p:nvSpPr>
        <p:spPr>
          <a:xfrm>
            <a:off x="16617083" y="7999327"/>
            <a:ext cx="2880322" cy="750252"/>
          </a:xfrm>
          <a:prstGeom prst="downArrow">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2060"/>
                </a:solidFill>
              </a:rPr>
              <a:t>Scan</a:t>
            </a:r>
            <a:endParaRPr lang="zh-CN" altLang="en-US" sz="2800" dirty="0">
              <a:solidFill>
                <a:srgbClr val="002060"/>
              </a:solidFill>
            </a:endParaRPr>
          </a:p>
        </p:txBody>
      </p:sp>
      <p:sp>
        <p:nvSpPr>
          <p:cNvPr id="2" name="TextBox 1"/>
          <p:cNvSpPr txBox="1"/>
          <p:nvPr/>
        </p:nvSpPr>
        <p:spPr>
          <a:xfrm>
            <a:off x="2578548" y="3344989"/>
            <a:ext cx="13877517" cy="1323439"/>
          </a:xfrm>
          <a:prstGeom prst="rect">
            <a:avLst/>
          </a:prstGeom>
          <a:noFill/>
        </p:spPr>
        <p:txBody>
          <a:bodyPr wrap="none" rtlCol="0">
            <a:spAutoFit/>
          </a:bodyPr>
          <a:lstStyle/>
          <a:p>
            <a:r>
              <a:rPr lang="en-US" altLang="zh-CN" sz="4000" b="1" dirty="0">
                <a:solidFill>
                  <a:srgbClr val="121520"/>
                </a:solidFill>
                <a:latin typeface="Times New Roman" panose="02020603050405020304" pitchFamily="18" charset="0"/>
                <a:cs typeface="Times New Roman" panose="02020603050405020304" pitchFamily="18" charset="0"/>
              </a:rPr>
              <a:t>Serial Segmented Scan (</a:t>
            </a:r>
            <a:r>
              <a:rPr lang="en-US" altLang="zh-CN" sz="4000" dirty="0">
                <a:solidFill>
                  <a:srgbClr val="121520"/>
                </a:solidFill>
                <a:latin typeface="Times New Roman" panose="02020603050405020304" pitchFamily="18" charset="0"/>
                <a:cs typeface="Times New Roman" panose="02020603050405020304" pitchFamily="18" charset="0"/>
              </a:rPr>
              <a:t>intermediate[-1]=0</a:t>
            </a:r>
            <a:r>
              <a:rPr lang="en-US" altLang="zh-CN" sz="4000" b="1" dirty="0">
                <a:solidFill>
                  <a:srgbClr val="121520"/>
                </a:solidFill>
                <a:latin typeface="Times New Roman" panose="02020603050405020304" pitchFamily="18" charset="0"/>
                <a:cs typeface="Times New Roman" panose="02020603050405020304" pitchFamily="18" charset="0"/>
              </a:rPr>
              <a:t>):</a:t>
            </a:r>
          </a:p>
          <a:p>
            <a:r>
              <a:rPr lang="en-US" altLang="zh-CN" sz="4000" dirty="0">
                <a:solidFill>
                  <a:srgbClr val="121520"/>
                </a:solidFill>
                <a:latin typeface="Times New Roman" panose="02020603050405020304" pitchFamily="18" charset="0"/>
                <a:cs typeface="Times New Roman" panose="02020603050405020304" pitchFamily="18" charset="0"/>
              </a:rPr>
              <a:t>Intermediate[</a:t>
            </a:r>
            <a:r>
              <a:rPr lang="en-US" altLang="zh-CN" sz="4000" dirty="0" err="1">
                <a:solidFill>
                  <a:srgbClr val="121520"/>
                </a:solidFill>
                <a:latin typeface="Times New Roman" panose="02020603050405020304" pitchFamily="18" charset="0"/>
                <a:cs typeface="Times New Roman" panose="02020603050405020304" pitchFamily="18" charset="0"/>
              </a:rPr>
              <a:t>i</a:t>
            </a:r>
            <a:r>
              <a:rPr lang="en-US" altLang="zh-CN" sz="4000" dirty="0">
                <a:solidFill>
                  <a:srgbClr val="121520"/>
                </a:solidFill>
                <a:latin typeface="Times New Roman" panose="02020603050405020304" pitchFamily="18" charset="0"/>
                <a:cs typeface="Times New Roman" panose="02020603050405020304" pitchFamily="18" charset="0"/>
              </a:rPr>
              <a:t>] = intermediate[i-1] * </a:t>
            </a:r>
            <a:r>
              <a:rPr lang="en-US" altLang="zh-CN" sz="4000" dirty="0" err="1">
                <a:solidFill>
                  <a:srgbClr val="121520"/>
                </a:solidFill>
                <a:latin typeface="Times New Roman" panose="02020603050405020304" pitchFamily="18" charset="0"/>
                <a:cs typeface="Times New Roman" panose="02020603050405020304" pitchFamily="18" charset="0"/>
              </a:rPr>
              <a:t>BitFlag</a:t>
            </a:r>
            <a:r>
              <a:rPr lang="en-US" altLang="zh-CN" sz="4000" dirty="0">
                <a:solidFill>
                  <a:srgbClr val="121520"/>
                </a:solidFill>
                <a:latin typeface="Times New Roman" panose="02020603050405020304" pitchFamily="18" charset="0"/>
                <a:cs typeface="Times New Roman" panose="02020603050405020304" pitchFamily="18" charset="0"/>
              </a:rPr>
              <a:t>[i-1] + Intermediate[</a:t>
            </a:r>
            <a:r>
              <a:rPr lang="en-US" altLang="zh-CN" sz="4000" dirty="0" err="1">
                <a:solidFill>
                  <a:srgbClr val="121520"/>
                </a:solidFill>
                <a:latin typeface="Times New Roman" panose="02020603050405020304" pitchFamily="18" charset="0"/>
                <a:cs typeface="Times New Roman" panose="02020603050405020304" pitchFamily="18" charset="0"/>
              </a:rPr>
              <a:t>i</a:t>
            </a:r>
            <a:r>
              <a:rPr lang="en-US" altLang="zh-CN" sz="4000" dirty="0">
                <a:solidFill>
                  <a:srgbClr val="121520"/>
                </a:solidFill>
                <a:latin typeface="Times New Roman" panose="02020603050405020304" pitchFamily="18" charset="0"/>
                <a:cs typeface="Times New Roman" panose="02020603050405020304" pitchFamily="18" charset="0"/>
              </a:rPr>
              <a:t>]</a:t>
            </a:r>
            <a:endParaRPr lang="zh-CN" altLang="en-US" sz="4000" dirty="0">
              <a:solidFill>
                <a:srgbClr val="12152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1" name="TextBox 40"/>
              <p:cNvSpPr txBox="1"/>
              <p:nvPr/>
            </p:nvSpPr>
            <p:spPr>
              <a:xfrm>
                <a:off x="6688545" y="9171383"/>
                <a:ext cx="12694181"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i="1">
                          <a:latin typeface="Cambria Math"/>
                        </a:rPr>
                        <m:t>                                                    </m:t>
                      </m:r>
                      <m:r>
                        <a:rPr lang="en-US" altLang="zh-CN" sz="4400" i="1" smtClean="0">
                          <a:solidFill>
                            <a:srgbClr val="121520"/>
                          </a:solidFill>
                          <a:latin typeface="Cambria Math"/>
                        </a:rPr>
                        <m:t>40 56  63 99   5  29 85 97</m:t>
                      </m:r>
                    </m:oMath>
                  </m:oMathPara>
                </a14:m>
                <a:endParaRPr lang="zh-CN" altLang="en-US" sz="4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6688545" y="9171383"/>
                <a:ext cx="12694181" cy="677108"/>
              </a:xfrm>
              <a:prstGeom prst="rect">
                <a:avLst/>
              </a:prstGeom>
              <a:blipFill>
                <a:blip r:embed="rId4"/>
                <a:stretch>
                  <a:fillRect/>
                </a:stretch>
              </a:blipFill>
            </p:spPr>
            <p:txBody>
              <a:bodyPr/>
              <a:lstStyle/>
              <a:p>
                <a:r>
                  <a:rPr lang="zh-CN" altLang="en-US">
                    <a:noFill/>
                  </a:rPr>
                  <a:t> </a:t>
                </a:r>
              </a:p>
            </p:txBody>
          </p:sp>
        </mc:Fallback>
      </mc:AlternateContent>
      <p:sp>
        <p:nvSpPr>
          <p:cNvPr id="38" name="TextBox 37"/>
          <p:cNvSpPr txBox="1"/>
          <p:nvPr/>
        </p:nvSpPr>
        <p:spPr>
          <a:xfrm>
            <a:off x="11729105" y="9171383"/>
            <a:ext cx="570669" cy="677108"/>
          </a:xfrm>
          <a:prstGeom prst="rect">
            <a:avLst/>
          </a:prstGeom>
          <a:noFill/>
        </p:spPr>
        <p:txBody>
          <a:bodyPr wrap="none" lIns="0" tIns="0" rIns="0" bIns="0" rtlCol="0">
            <a:spAutoFit/>
          </a:bodyPr>
          <a:lstStyle/>
          <a:p>
            <a:r>
              <a:rPr lang="en-US" altLang="zh-CN" sz="4400" dirty="0">
                <a:solidFill>
                  <a:srgbClr val="0070C0"/>
                </a:solidFill>
              </a:rPr>
              <a:t>33</a:t>
            </a:r>
            <a:endParaRPr lang="zh-CN" altLang="en-US" sz="4400" dirty="0">
              <a:solidFill>
                <a:srgbClr val="0070C0"/>
              </a:solidFill>
            </a:endParaRPr>
          </a:p>
        </p:txBody>
      </p:sp>
      <p:sp>
        <p:nvSpPr>
          <p:cNvPr id="39" name="TextBox 38"/>
          <p:cNvSpPr txBox="1"/>
          <p:nvPr/>
        </p:nvSpPr>
        <p:spPr>
          <a:xfrm>
            <a:off x="12593201" y="9171383"/>
            <a:ext cx="570669" cy="677108"/>
          </a:xfrm>
          <a:prstGeom prst="rect">
            <a:avLst/>
          </a:prstGeom>
          <a:noFill/>
        </p:spPr>
        <p:txBody>
          <a:bodyPr wrap="none" lIns="0" tIns="0" rIns="0" bIns="0" rtlCol="0">
            <a:spAutoFit/>
          </a:bodyPr>
          <a:lstStyle/>
          <a:p>
            <a:r>
              <a:rPr lang="en-US" altLang="zh-CN" sz="4400" dirty="0">
                <a:solidFill>
                  <a:srgbClr val="0070C0"/>
                </a:solidFill>
              </a:rPr>
              <a:t>36</a:t>
            </a:r>
            <a:endParaRPr lang="zh-CN" altLang="en-US" sz="4400" dirty="0">
              <a:solidFill>
                <a:srgbClr val="0070C0"/>
              </a:solidFill>
            </a:endParaRPr>
          </a:p>
        </p:txBody>
      </p:sp>
      <p:sp>
        <p:nvSpPr>
          <p:cNvPr id="37" name="TextBox 36"/>
          <p:cNvSpPr txBox="1"/>
          <p:nvPr/>
        </p:nvSpPr>
        <p:spPr>
          <a:xfrm>
            <a:off x="11011721" y="9171383"/>
            <a:ext cx="285335" cy="677108"/>
          </a:xfrm>
          <a:prstGeom prst="rect">
            <a:avLst/>
          </a:prstGeom>
          <a:noFill/>
        </p:spPr>
        <p:txBody>
          <a:bodyPr wrap="none" lIns="0" tIns="0" rIns="0" bIns="0" rtlCol="0">
            <a:spAutoFit/>
          </a:bodyPr>
          <a:lstStyle/>
          <a:p>
            <a:r>
              <a:rPr lang="en-US" altLang="zh-CN" sz="4400" dirty="0">
                <a:solidFill>
                  <a:srgbClr val="0070C0"/>
                </a:solidFill>
              </a:rPr>
              <a:t>5</a:t>
            </a:r>
            <a:endParaRPr lang="zh-CN" altLang="en-US" sz="4400" dirty="0">
              <a:solidFill>
                <a:srgbClr val="0070C0"/>
              </a:solidFill>
            </a:endParaRPr>
          </a:p>
        </p:txBody>
      </p:sp>
      <p:sp>
        <p:nvSpPr>
          <p:cNvPr id="36" name="TextBox 35"/>
          <p:cNvSpPr txBox="1"/>
          <p:nvPr/>
        </p:nvSpPr>
        <p:spPr>
          <a:xfrm>
            <a:off x="10000913" y="9171383"/>
            <a:ext cx="570669" cy="677108"/>
          </a:xfrm>
          <a:prstGeom prst="rect">
            <a:avLst/>
          </a:prstGeom>
          <a:noFill/>
        </p:spPr>
        <p:txBody>
          <a:bodyPr wrap="none" lIns="0" tIns="0" rIns="0" bIns="0" rtlCol="0">
            <a:spAutoFit/>
          </a:bodyPr>
          <a:lstStyle/>
          <a:p>
            <a:r>
              <a:rPr lang="en-US" altLang="zh-CN" sz="4400" dirty="0">
                <a:solidFill>
                  <a:srgbClr val="0070C0"/>
                </a:solidFill>
              </a:rPr>
              <a:t>27</a:t>
            </a:r>
            <a:endParaRPr lang="zh-CN" altLang="en-US" sz="4400" dirty="0">
              <a:solidFill>
                <a:srgbClr val="0070C0"/>
              </a:solidFill>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30</a:t>
            </a:fld>
            <a:endParaRPr lang="zh-CN" altLang="en-US"/>
          </a:p>
        </p:txBody>
      </p:sp>
      <mc:AlternateContent xmlns:mc="http://schemas.openxmlformats.org/markup-compatibility/2006" xmlns:a14="http://schemas.microsoft.com/office/drawing/2010/main">
        <mc:Choice Requires="a14">
          <p:sp>
            <p:nvSpPr>
              <p:cNvPr id="21" name="TextBox 20"/>
              <p:cNvSpPr txBox="1"/>
              <p:nvPr/>
            </p:nvSpPr>
            <p:spPr>
              <a:xfrm>
                <a:off x="6688544" y="9171383"/>
                <a:ext cx="3129062"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i="1">
                          <a:solidFill>
                            <a:srgbClr val="0070C0"/>
                          </a:solidFill>
                          <a:latin typeface="Cambria Math"/>
                        </a:rPr>
                        <m:t>10 28 36  78</m:t>
                      </m:r>
                    </m:oMath>
                  </m:oMathPara>
                </a14:m>
                <a:endParaRPr lang="zh-CN" altLang="en-US" sz="4400" dirty="0">
                  <a:solidFill>
                    <a:srgbClr val="0070C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688544" y="9171383"/>
                <a:ext cx="3129062" cy="677108"/>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9016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6" presetClass="emph" presetSubtype="0" fill="hold" grpId="1" nodeType="clickEffect">
                                  <p:stCondLst>
                                    <p:cond delay="0"/>
                                  </p:stCondLst>
                                  <p:childTnLst>
                                    <p:animEffect transition="out" filter="fade">
                                      <p:cBhvr>
                                        <p:cTn id="22" dur="500" tmFilter="0, 0; .2, .5; .8, .5; 1, 0"/>
                                        <p:tgtEl>
                                          <p:spTgt spid="2"/>
                                        </p:tgtEl>
                                      </p:cBhvr>
                                    </p:animEffect>
                                    <p:animScale>
                                      <p:cBhvr>
                                        <p:cTn id="23" dur="250" autoRev="1" fill="hold"/>
                                        <p:tgtEl>
                                          <p:spTgt spid="2"/>
                                        </p:tgtEl>
                                      </p:cBhvr>
                                      <p:by x="105000" y="105000"/>
                                    </p:animScale>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2" nodeType="clickEffect">
                                  <p:stCondLst>
                                    <p:cond delay="0"/>
                                  </p:stCondLst>
                                  <p:childTnLst>
                                    <p:animEffect transition="out" filter="fade">
                                      <p:cBhvr>
                                        <p:cTn id="31" dur="500" tmFilter="0, 0; .2, .5; .8, .5; 1, 0"/>
                                        <p:tgtEl>
                                          <p:spTgt spid="2"/>
                                        </p:tgtEl>
                                      </p:cBhvr>
                                    </p:animEffect>
                                    <p:animScale>
                                      <p:cBhvr>
                                        <p:cTn id="32" dur="250" autoRev="1" fill="hold"/>
                                        <p:tgtEl>
                                          <p:spTgt spid="2"/>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6" presetClass="emph" presetSubtype="0" fill="hold" grpId="3" nodeType="clickEffect">
                                  <p:stCondLst>
                                    <p:cond delay="0"/>
                                  </p:stCondLst>
                                  <p:childTnLst>
                                    <p:animEffect transition="out" filter="fade">
                                      <p:cBhvr>
                                        <p:cTn id="40" dur="500" tmFilter="0, 0; .2, .5; .8, .5; 1, 0"/>
                                        <p:tgtEl>
                                          <p:spTgt spid="2"/>
                                        </p:tgtEl>
                                      </p:cBhvr>
                                    </p:animEffect>
                                    <p:animScale>
                                      <p:cBhvr>
                                        <p:cTn id="41" dur="250" autoRev="1" fill="hold"/>
                                        <p:tgtEl>
                                          <p:spTgt spid="2"/>
                                        </p:tgtEl>
                                      </p:cBhvr>
                                      <p:by x="105000" y="105000"/>
                                    </p:animScale>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6" presetClass="emph" presetSubtype="0" fill="hold" grpId="4" nodeType="clickEffect">
                                  <p:stCondLst>
                                    <p:cond delay="0"/>
                                  </p:stCondLst>
                                  <p:childTnLst>
                                    <p:animEffect transition="out" filter="fade">
                                      <p:cBhvr>
                                        <p:cTn id="49" dur="500" tmFilter="0, 0; .2, .5; .8, .5; 1, 0"/>
                                        <p:tgtEl>
                                          <p:spTgt spid="2"/>
                                        </p:tgtEl>
                                      </p:cBhvr>
                                    </p:animEffect>
                                    <p:animScale>
                                      <p:cBhvr>
                                        <p:cTn id="50" dur="250" autoRev="1" fill="hold"/>
                                        <p:tgtEl>
                                          <p:spTgt spid="2"/>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1000"/>
                                        <p:tgtEl>
                                          <p:spTgt spid="34"/>
                                        </p:tgtEl>
                                      </p:cBhvr>
                                    </p:animEffect>
                                    <p:anim calcmode="lin" valueType="num">
                                      <p:cBhvr>
                                        <p:cTn id="60" dur="1000" fill="hold"/>
                                        <p:tgtEl>
                                          <p:spTgt spid="34"/>
                                        </p:tgtEl>
                                        <p:attrNameLst>
                                          <p:attrName>ppt_x</p:attrName>
                                        </p:attrNameLst>
                                      </p:cBhvr>
                                      <p:tavLst>
                                        <p:tav tm="0">
                                          <p:val>
                                            <p:strVal val="#ppt_x"/>
                                          </p:val>
                                        </p:tav>
                                        <p:tav tm="100000">
                                          <p:val>
                                            <p:strVal val="#ppt_x"/>
                                          </p:val>
                                        </p:tav>
                                      </p:tavLst>
                                    </p:anim>
                                    <p:anim calcmode="lin" valueType="num">
                                      <p:cBhvr>
                                        <p:cTn id="61" dur="1000" fill="hold"/>
                                        <p:tgtEl>
                                          <p:spTgt spid="3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1000"/>
                                        <p:tgtEl>
                                          <p:spTgt spid="35"/>
                                        </p:tgtEl>
                                      </p:cBhvr>
                                    </p:animEffect>
                                    <p:anim calcmode="lin" valueType="num">
                                      <p:cBhvr>
                                        <p:cTn id="65" dur="1000" fill="hold"/>
                                        <p:tgtEl>
                                          <p:spTgt spid="35"/>
                                        </p:tgtEl>
                                        <p:attrNameLst>
                                          <p:attrName>ppt_x</p:attrName>
                                        </p:attrNameLst>
                                      </p:cBhvr>
                                      <p:tavLst>
                                        <p:tav tm="0">
                                          <p:val>
                                            <p:strVal val="#ppt_x"/>
                                          </p:val>
                                        </p:tav>
                                        <p:tav tm="100000">
                                          <p:val>
                                            <p:strVal val="#ppt_x"/>
                                          </p:val>
                                        </p:tav>
                                      </p:tavLst>
                                    </p:anim>
                                    <p:anim calcmode="lin" valueType="num">
                                      <p:cBhvr>
                                        <p:cTn id="66" dur="1000" fill="hold"/>
                                        <p:tgtEl>
                                          <p:spTgt spid="35"/>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1000"/>
                                        <p:tgtEl>
                                          <p:spTgt spid="41"/>
                                        </p:tgtEl>
                                      </p:cBhvr>
                                    </p:animEffect>
                                    <p:anim calcmode="lin" valueType="num">
                                      <p:cBhvr>
                                        <p:cTn id="70" dur="1000" fill="hold"/>
                                        <p:tgtEl>
                                          <p:spTgt spid="41"/>
                                        </p:tgtEl>
                                        <p:attrNameLst>
                                          <p:attrName>ppt_x</p:attrName>
                                        </p:attrNameLst>
                                      </p:cBhvr>
                                      <p:tavLst>
                                        <p:tav tm="0">
                                          <p:val>
                                            <p:strVal val="#ppt_x"/>
                                          </p:val>
                                        </p:tav>
                                        <p:tav tm="100000">
                                          <p:val>
                                            <p:strVal val="#ppt_x"/>
                                          </p:val>
                                        </p:tav>
                                      </p:tavLst>
                                    </p:anim>
                                    <p:anim calcmode="lin" valueType="num">
                                      <p:cBhvr>
                                        <p:cTn id="71"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3" grpId="0" animBg="1"/>
      <p:bldP spid="34" grpId="0" animBg="1"/>
      <p:bldP spid="35" grpId="0" animBg="1"/>
      <p:bldP spid="2" grpId="0"/>
      <p:bldP spid="2" grpId="1"/>
      <p:bldP spid="2" grpId="2"/>
      <p:bldP spid="2" grpId="3"/>
      <p:bldP spid="2" grpId="4"/>
      <p:bldP spid="41" grpId="0"/>
      <p:bldP spid="38" grpId="0"/>
      <p:bldP spid="39" grpId="0"/>
      <p:bldP spid="37" grpId="0"/>
      <p:bldP spid="36" grpId="0"/>
      <p:bldP spid="2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759729" y="800632"/>
            <a:ext cx="16459200" cy="1152526"/>
          </a:xfrm>
        </p:spPr>
        <p:txBody>
          <a:bodyPr>
            <a:normAutofit fontScale="90000"/>
          </a:bodyPr>
          <a:lstStyle/>
          <a:p>
            <a:pPr algn="l">
              <a:lnSpc>
                <a:spcPct val="90000"/>
              </a:lnSpc>
            </a:pPr>
            <a:r>
              <a:rPr lang="en-US" altLang="zh-CN" sz="4900" b="1" kern="0" dirty="0">
                <a:solidFill>
                  <a:srgbClr val="0066FF"/>
                </a:solidFill>
                <a:ea typeface="宋体" pitchFamily="2" charset="-122"/>
                <a:cs typeface="Times New Roman" pitchFamily="18" charset="0"/>
                <a:sym typeface="Arial" charset="0"/>
              </a:rPr>
              <a:t>Step 2 </a:t>
            </a:r>
            <a:r>
              <a:rPr lang="zh-CN" altLang="en-US" sz="4800" b="1" kern="0" dirty="0">
                <a:solidFill>
                  <a:srgbClr val="0066FF"/>
                </a:solidFill>
                <a:ea typeface="宋体" pitchFamily="2" charset="-122"/>
                <a:cs typeface="Times New Roman" pitchFamily="18" charset="0"/>
                <a:sym typeface="Arial" charset="0"/>
              </a:rPr>
              <a:t>：</a:t>
            </a:r>
            <a:br>
              <a:rPr lang="en-US" altLang="zh-CN" sz="4800" b="1" kern="0" dirty="0">
                <a:solidFill>
                  <a:srgbClr val="0066FF"/>
                </a:solidFill>
                <a:ea typeface="宋体" pitchFamily="2" charset="-122"/>
                <a:cs typeface="Times New Roman" pitchFamily="18" charset="0"/>
                <a:sym typeface="Arial" charset="0"/>
              </a:rPr>
            </a:br>
            <a:r>
              <a:rPr lang="en-US" altLang="zh-CN" sz="5300" dirty="0">
                <a:solidFill>
                  <a:srgbClr val="121520"/>
                </a:solidFill>
                <a:latin typeface="Times New Roman" panose="02020603050405020304" pitchFamily="18" charset="0"/>
                <a:ea typeface="宋体" charset="-122"/>
                <a:cs typeface="Times New Roman" panose="02020603050405020304" pitchFamily="18" charset="0"/>
                <a:sym typeface="Arial" charset="0"/>
              </a:rPr>
              <a:t>Segmented sum/scan</a:t>
            </a:r>
            <a:endParaRPr lang="en-US" altLang="zh-CN" sz="5600" dirty="0">
              <a:solidFill>
                <a:srgbClr val="121520"/>
              </a:solidFill>
              <a:latin typeface="Times New Roman" panose="02020603050405020304" pitchFamily="18" charset="0"/>
              <a:ea typeface="宋体" charset="-122"/>
              <a:cs typeface="Times New Roman" panose="02020603050405020304" pitchFamily="18" charset="0"/>
              <a:sym typeface="Arial" charset="0"/>
            </a:endParaRPr>
          </a:p>
        </p:txBody>
      </p:sp>
      <p:sp>
        <p:nvSpPr>
          <p:cNvPr id="5" name="Rectangle 3"/>
          <p:cNvSpPr txBox="1">
            <a:spLocks noChangeArrowheads="1"/>
          </p:cNvSpPr>
          <p:nvPr/>
        </p:nvSpPr>
        <p:spPr>
          <a:xfrm>
            <a:off x="1759729" y="2264080"/>
            <a:ext cx="19146780" cy="1899955"/>
          </a:xfrm>
          <a:prstGeom prst="rect">
            <a:avLst/>
          </a:prstGeom>
        </p:spPr>
        <p:txBody>
          <a:bodyPr vert="horz" lIns="182880" tIns="91440" rIns="182880" bIns="9144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n-US" altLang="zh-CN" sz="4800" dirty="0">
                <a:solidFill>
                  <a:srgbClr val="121520"/>
                </a:solidFill>
                <a:latin typeface="Times New Roman" panose="02020603050405020304" pitchFamily="18" charset="0"/>
                <a:ea typeface="宋体" charset="-122"/>
                <a:cs typeface="Times New Roman" panose="02020603050405020304" pitchFamily="18" charset="0"/>
              </a:rPr>
              <a:t>2. Generate last partial sum and perform parallel segmented scan among threads for the last partial sum</a:t>
            </a:r>
            <a:endParaRPr lang="en-US" altLang="zh-CN" sz="4800" dirty="0">
              <a:solidFill>
                <a:srgbClr val="121520"/>
              </a:solidFill>
              <a:latin typeface="Times New Roman" panose="02020603050405020304" pitchFamily="18" charset="0"/>
              <a:ea typeface="宋体"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TextBox 48"/>
              <p:cNvSpPr txBox="1"/>
              <p:nvPr/>
            </p:nvSpPr>
            <p:spPr>
              <a:xfrm>
                <a:off x="3745059" y="4616451"/>
                <a:ext cx="16945472" cy="7971413"/>
              </a:xfrm>
              <a:prstGeom prst="rect">
                <a:avLst/>
              </a:prstGeom>
              <a:solidFill>
                <a:schemeClr val="bg1"/>
              </a:solidFill>
              <a:ln>
                <a:solidFill>
                  <a:schemeClr val="tx1"/>
                </a:solidFill>
              </a:ln>
            </p:spPr>
            <p:txBody>
              <a:bodyPr wrap="square" rtlCol="0">
                <a:spAutoFit/>
              </a:bodyPr>
              <a:lstStyle/>
              <a:p>
                <a:pPr algn="r"/>
                <a14:m>
                  <m:oMathPara xmlns:m="http://schemas.openxmlformats.org/officeDocument/2006/math">
                    <m:oMathParaPr>
                      <m:jc m:val="right"/>
                    </m:oMathParaPr>
                    <m:oMath xmlns:m="http://schemas.openxmlformats.org/officeDocument/2006/math">
                      <m:r>
                        <a:rPr lang="en-US" altLang="zh-CN" sz="4400" i="1" smtClean="0">
                          <a:solidFill>
                            <a:srgbClr val="121520"/>
                          </a:solidFill>
                          <a:latin typeface="Cambria Math"/>
                        </a:rPr>
                        <m:t>𝐼𝑛𝑡𝑒𝑟𝑚𝑒𝑑𝑖𝑎𝑡𝑒</m:t>
                      </m:r>
                      <m:r>
                        <a:rPr lang="en-US" altLang="zh-CN" sz="4400" i="1" smtClean="0">
                          <a:solidFill>
                            <a:srgbClr val="121520"/>
                          </a:solidFill>
                          <a:latin typeface="Cambria Math"/>
                        </a:rPr>
                        <m:t> </m:t>
                      </m:r>
                      <m:d>
                        <m:dPr>
                          <m:begChr m:val="["/>
                          <m:endChr m:val="]"/>
                          <m:ctrlPr>
                            <a:rPr lang="en-US" altLang="zh-CN" sz="4400" i="1">
                              <a:solidFill>
                                <a:srgbClr val="121520"/>
                              </a:solidFill>
                              <a:latin typeface="Cambria Math" panose="02040503050406030204" pitchFamily="18" charset="0"/>
                            </a:rPr>
                          </m:ctrlPr>
                        </m:dPr>
                        <m:e>
                          <m:r>
                            <a:rPr lang="en-US" altLang="zh-CN" sz="4400" i="1">
                              <a:solidFill>
                                <a:srgbClr val="121520"/>
                              </a:solidFill>
                              <a:latin typeface="Cambria Math"/>
                            </a:rPr>
                            <m:t>10 18   8  42  27   5   28 36  40 16  63 36   5  24 56 12</m:t>
                          </m:r>
                        </m:e>
                      </m:d>
                    </m:oMath>
                  </m:oMathPara>
                </a14:m>
                <a:endParaRPr lang="en-US" altLang="zh-CN" sz="4400" i="1" dirty="0">
                  <a:solidFill>
                    <a:srgbClr val="121520"/>
                  </a:solidFill>
                </a:endParaRPr>
              </a:p>
              <a:p>
                <a:pPr algn="r"/>
                <a:endParaRPr lang="en-US" altLang="zh-CN" sz="4400" i="1" dirty="0">
                  <a:solidFill>
                    <a:srgbClr val="121520"/>
                  </a:solidFill>
                </a:endParaRPr>
              </a:p>
              <a:p>
                <a:pPr algn="r"/>
                <a14:m>
                  <m:oMath xmlns:m="http://schemas.openxmlformats.org/officeDocument/2006/math">
                    <m:r>
                      <a:rPr lang="en-US" altLang="zh-CN" sz="4400" i="1">
                        <a:solidFill>
                          <a:srgbClr val="121520"/>
                        </a:solidFill>
                        <a:latin typeface="Cambria Math"/>
                      </a:rPr>
                      <m:t>𝐵</m:t>
                    </m:r>
                    <m:r>
                      <m:rPr>
                        <m:sty m:val="p"/>
                      </m:rPr>
                      <a:rPr lang="en-US" altLang="zh-CN" sz="4400">
                        <a:solidFill>
                          <a:srgbClr val="121520"/>
                        </a:solidFill>
                        <a:latin typeface="Cambria Math"/>
                      </a:rPr>
                      <m:t>it</m:t>
                    </m:r>
                    <m:r>
                      <a:rPr lang="en-US" altLang="zh-CN" sz="4400">
                        <a:solidFill>
                          <a:srgbClr val="121520"/>
                        </a:solidFill>
                        <a:latin typeface="Cambria Math"/>
                      </a:rPr>
                      <m:t> </m:t>
                    </m:r>
                    <m:r>
                      <m:rPr>
                        <m:sty m:val="p"/>
                      </m:rPr>
                      <a:rPr lang="en-US" altLang="zh-CN" sz="4400">
                        <a:solidFill>
                          <a:srgbClr val="121520"/>
                        </a:solidFill>
                        <a:latin typeface="Cambria Math"/>
                      </a:rPr>
                      <m:t>Flag</m:t>
                    </m:r>
                    <m:r>
                      <a:rPr lang="en-US" altLang="zh-CN" sz="4400">
                        <a:solidFill>
                          <a:srgbClr val="121520"/>
                        </a:solidFill>
                        <a:latin typeface="Cambria Math"/>
                      </a:rPr>
                      <m:t>=</m:t>
                    </m:r>
                  </m:oMath>
                </a14:m>
                <a:r>
                  <a:rPr lang="en-US" altLang="zh-CN" sz="4400" dirty="0">
                    <a:solidFill>
                      <a:srgbClr val="121520"/>
                    </a:solidFill>
                    <a:latin typeface="Cambria Math"/>
                  </a:rPr>
                  <a:t>[ 1   1    1    1    0    1    0    1    1     0    1    1   1    1   1   0 ]</a:t>
                </a:r>
              </a:p>
              <a:p>
                <a:pPr algn="r"/>
                <a:endParaRPr lang="en-US" altLang="zh-CN" sz="4400" dirty="0">
                  <a:latin typeface="Cambria Math"/>
                </a:endParaRPr>
              </a:p>
              <a:p>
                <a:pPr algn="r"/>
                <a:endParaRPr lang="en-US" altLang="zh-CN" sz="4400" dirty="0">
                  <a:latin typeface="Cambria Math"/>
                </a:endParaRPr>
              </a:p>
              <a:p>
                <a:pPr algn="r"/>
                <a14:m>
                  <m:oMathPara xmlns:m="http://schemas.openxmlformats.org/officeDocument/2006/math">
                    <m:oMathParaPr>
                      <m:jc m:val="right"/>
                    </m:oMathParaPr>
                    <m:oMath xmlns:m="http://schemas.openxmlformats.org/officeDocument/2006/math">
                      <m:r>
                        <a:rPr lang="en-US" altLang="zh-CN" sz="4400" i="1" smtClean="0">
                          <a:solidFill>
                            <a:srgbClr val="121520"/>
                          </a:solidFill>
                          <a:latin typeface="Cambria Math"/>
                        </a:rPr>
                        <m:t>𝐼𝑛𝑡𝑒𝑟𝑚𝑒𝑑𝑖𝑎𝑡𝑒</m:t>
                      </m:r>
                      <m:r>
                        <a:rPr lang="en-US" altLang="zh-CN" sz="4400" i="1" smtClean="0">
                          <a:solidFill>
                            <a:srgbClr val="121520"/>
                          </a:solidFill>
                          <a:latin typeface="Cambria Math"/>
                        </a:rPr>
                        <m:t> </m:t>
                      </m:r>
                      <m:d>
                        <m:dPr>
                          <m:begChr m:val="["/>
                          <m:endChr m:val="]"/>
                          <m:ctrlPr>
                            <a:rPr lang="en-US" altLang="zh-CN" sz="4400" i="1">
                              <a:solidFill>
                                <a:srgbClr val="121520"/>
                              </a:solidFill>
                              <a:latin typeface="Cambria Math" panose="02040503050406030204" pitchFamily="18" charset="0"/>
                            </a:rPr>
                          </m:ctrlPr>
                        </m:dPr>
                        <m:e>
                          <m:r>
                            <a:rPr lang="en-US" altLang="zh-CN" sz="4400" i="1">
                              <a:solidFill>
                                <a:srgbClr val="121520"/>
                              </a:solidFill>
                              <a:latin typeface="Cambria Math"/>
                            </a:rPr>
                            <m:t>10 28 36  </m:t>
                          </m:r>
                          <m:r>
                            <a:rPr lang="en-US" altLang="zh-CN" sz="4400" i="1" smtClean="0">
                              <a:solidFill>
                                <a:srgbClr val="0070C0"/>
                              </a:solidFill>
                              <a:latin typeface="Cambria Math"/>
                            </a:rPr>
                            <m:t>78</m:t>
                          </m:r>
                          <m:r>
                            <a:rPr lang="en-US" altLang="zh-CN" sz="4400" i="1">
                              <a:solidFill>
                                <a:srgbClr val="121520"/>
                              </a:solidFill>
                              <a:latin typeface="Cambria Math"/>
                            </a:rPr>
                            <m:t>  27   5   33 </m:t>
                          </m:r>
                          <m:r>
                            <a:rPr lang="en-US" altLang="zh-CN" sz="4400" i="1" smtClean="0">
                              <a:solidFill>
                                <a:srgbClr val="0070C0"/>
                              </a:solidFill>
                              <a:latin typeface="Cambria Math"/>
                            </a:rPr>
                            <m:t>36</m:t>
                          </m:r>
                          <m:r>
                            <a:rPr lang="en-US" altLang="zh-CN" sz="4400" i="1">
                              <a:solidFill>
                                <a:srgbClr val="121520"/>
                              </a:solidFill>
                              <a:latin typeface="Cambria Math"/>
                            </a:rPr>
                            <m:t>  40 56  63 </m:t>
                          </m:r>
                          <m:r>
                            <a:rPr lang="en-US" altLang="zh-CN" sz="4400" i="1" smtClean="0">
                              <a:solidFill>
                                <a:srgbClr val="0070C0"/>
                              </a:solidFill>
                              <a:latin typeface="Cambria Math"/>
                            </a:rPr>
                            <m:t>99</m:t>
                          </m:r>
                          <m:r>
                            <a:rPr lang="en-US" altLang="zh-CN" sz="4400" i="1">
                              <a:solidFill>
                                <a:srgbClr val="121520"/>
                              </a:solidFill>
                              <a:latin typeface="Cambria Math"/>
                            </a:rPr>
                            <m:t>   5  29 85 </m:t>
                          </m:r>
                          <m:r>
                            <a:rPr lang="en-US" altLang="zh-CN" sz="4400" i="1" smtClean="0">
                              <a:solidFill>
                                <a:srgbClr val="0070C0"/>
                              </a:solidFill>
                              <a:latin typeface="Cambria Math"/>
                            </a:rPr>
                            <m:t>97</m:t>
                          </m:r>
                        </m:e>
                      </m:d>
                    </m:oMath>
                  </m:oMathPara>
                </a14:m>
                <a:endParaRPr lang="en-US" altLang="zh-CN" sz="4400" i="1" dirty="0"/>
              </a:p>
              <a:p>
                <a:pPr algn="r"/>
                <a:endParaRPr lang="en-US" altLang="zh-CN" sz="4400" i="1" dirty="0"/>
              </a:p>
              <a:p>
                <a:r>
                  <a:rPr lang="en-US" altLang="zh-CN" sz="4400" dirty="0"/>
                  <a:t>           </a:t>
                </a:r>
                <a:r>
                  <a:rPr lang="en-US" altLang="zh-CN" sz="4400" dirty="0">
                    <a:solidFill>
                      <a:srgbClr val="121520"/>
                    </a:solidFill>
                  </a:rPr>
                  <a:t>Partial</a:t>
                </a:r>
                <a:r>
                  <a:rPr lang="en-US" altLang="zh-CN" sz="4400" dirty="0"/>
                  <a:t> </a:t>
                </a:r>
                <a:r>
                  <a:rPr lang="en-US" altLang="zh-CN" sz="4400" dirty="0">
                    <a:solidFill>
                      <a:srgbClr val="121520"/>
                    </a:solidFill>
                  </a:rPr>
                  <a:t>Sums</a:t>
                </a:r>
              </a:p>
              <a:p>
                <a:r>
                  <a:rPr lang="en-US" altLang="zh-CN" sz="4000" dirty="0">
                    <a:solidFill>
                      <a:srgbClr val="000000"/>
                    </a:solidFill>
                  </a:rPr>
                  <a:t>Head Flag(</a:t>
                </a:r>
                <a:r>
                  <a:rPr lang="en-US" altLang="zh-CN" sz="2400" dirty="0">
                    <a:solidFill>
                      <a:srgbClr val="000000"/>
                    </a:solidFill>
                  </a:rPr>
                  <a:t>Exist ‘0’  in Bit Flag?</a:t>
                </a:r>
                <a:r>
                  <a:rPr lang="en-US" altLang="zh-CN" sz="4000" dirty="0">
                    <a:solidFill>
                      <a:srgbClr val="000000"/>
                    </a:solidFill>
                  </a:rPr>
                  <a:t>)</a:t>
                </a:r>
              </a:p>
              <a:p>
                <a:endParaRPr lang="en-US" altLang="zh-CN" sz="4000" dirty="0">
                  <a:solidFill>
                    <a:srgbClr val="000000"/>
                  </a:solidFill>
                </a:endParaRPr>
              </a:p>
              <a:p>
                <a:endParaRPr lang="en-US" altLang="zh-CN" sz="4000" i="1" dirty="0"/>
              </a:p>
              <a:p>
                <a:r>
                  <a:rPr lang="en-US" altLang="zh-CN" sz="4000" dirty="0"/>
                  <a:t>           </a:t>
                </a:r>
                <a:r>
                  <a:rPr lang="en-US" altLang="zh-CN" sz="4000" dirty="0">
                    <a:solidFill>
                      <a:srgbClr val="121520"/>
                    </a:solidFill>
                  </a:rPr>
                  <a:t>Partial</a:t>
                </a:r>
                <a:r>
                  <a:rPr lang="en-US" altLang="zh-CN" sz="4000" dirty="0"/>
                  <a:t> </a:t>
                </a:r>
                <a:r>
                  <a:rPr lang="en-US" altLang="zh-CN" sz="4000" dirty="0">
                    <a:solidFill>
                      <a:srgbClr val="121520"/>
                    </a:solidFill>
                  </a:rPr>
                  <a:t>Sums</a:t>
                </a:r>
                <a:r>
                  <a:rPr lang="en-US" altLang="zh-CN" sz="4000" dirty="0"/>
                  <a:t>                                                                                       </a:t>
                </a:r>
                <a:endParaRPr lang="en-US" altLang="zh-CN" sz="4400" i="1" dirty="0"/>
              </a:p>
            </p:txBody>
          </p:sp>
        </mc:Choice>
        <mc:Fallback xmlns="">
          <p:sp>
            <p:nvSpPr>
              <p:cNvPr id="49" name="TextBox 48"/>
              <p:cNvSpPr txBox="1">
                <a:spLocks noRot="1" noChangeAspect="1" noMove="1" noResize="1" noEditPoints="1" noAdjustHandles="1" noChangeArrowheads="1" noChangeShapeType="1" noTextEdit="1"/>
              </p:cNvSpPr>
              <p:nvPr/>
            </p:nvSpPr>
            <p:spPr>
              <a:xfrm>
                <a:off x="3745059" y="4616451"/>
                <a:ext cx="16945472" cy="7971413"/>
              </a:xfrm>
              <a:prstGeom prst="rect">
                <a:avLst/>
              </a:prstGeom>
              <a:blipFill>
                <a:blip r:embed="rId3"/>
                <a:stretch>
                  <a:fillRect l="-1222" r="-1438" b="-2214"/>
                </a:stretch>
              </a:blipFill>
              <a:ln>
                <a:solidFill>
                  <a:schemeClr val="tx1"/>
                </a:solidFill>
              </a:ln>
            </p:spPr>
            <p:txBody>
              <a:bodyPr/>
              <a:lstStyle/>
              <a:p>
                <a:r>
                  <a:rPr lang="zh-CN" altLang="en-US">
                    <a:noFill/>
                  </a:rPr>
                  <a:t> </a:t>
                </a:r>
              </a:p>
            </p:txBody>
          </p:sp>
        </mc:Fallback>
      </mc:AlternateContent>
      <p:cxnSp>
        <p:nvCxnSpPr>
          <p:cNvPr id="50" name="直接连接符 49"/>
          <p:cNvCxnSpPr/>
          <p:nvPr/>
        </p:nvCxnSpPr>
        <p:spPr>
          <a:xfrm>
            <a:off x="11041459" y="3977681"/>
            <a:ext cx="0" cy="4655198"/>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下箭头 50"/>
          <p:cNvSpPr/>
          <p:nvPr/>
        </p:nvSpPr>
        <p:spPr>
          <a:xfrm>
            <a:off x="7921524" y="6856052"/>
            <a:ext cx="2880322" cy="750252"/>
          </a:xfrm>
          <a:prstGeom prst="downArrow">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2060"/>
                </a:solidFill>
              </a:rPr>
              <a:t>Scan</a:t>
            </a:r>
            <a:endParaRPr lang="zh-CN" altLang="en-US" sz="2800" dirty="0">
              <a:solidFill>
                <a:srgbClr val="002060"/>
              </a:solidFill>
            </a:endParaRPr>
          </a:p>
        </p:txBody>
      </p:sp>
      <p:cxnSp>
        <p:nvCxnSpPr>
          <p:cNvPr id="52" name="直接连接符 51"/>
          <p:cNvCxnSpPr/>
          <p:nvPr/>
        </p:nvCxnSpPr>
        <p:spPr>
          <a:xfrm>
            <a:off x="14353827" y="3977681"/>
            <a:ext cx="0" cy="4655198"/>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7522179" y="3977681"/>
            <a:ext cx="0" cy="4655198"/>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 name="下箭头 53"/>
          <p:cNvSpPr/>
          <p:nvPr/>
        </p:nvSpPr>
        <p:spPr>
          <a:xfrm>
            <a:off x="11233892" y="6856052"/>
            <a:ext cx="2880322" cy="750252"/>
          </a:xfrm>
          <a:prstGeom prst="downArrow">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2060"/>
                </a:solidFill>
              </a:rPr>
              <a:t>Scan</a:t>
            </a:r>
            <a:endParaRPr lang="zh-CN" altLang="en-US" sz="2800" dirty="0">
              <a:solidFill>
                <a:srgbClr val="002060"/>
              </a:solidFill>
            </a:endParaRPr>
          </a:p>
        </p:txBody>
      </p:sp>
      <p:sp>
        <p:nvSpPr>
          <p:cNvPr id="55" name="下箭头 54"/>
          <p:cNvSpPr/>
          <p:nvPr/>
        </p:nvSpPr>
        <p:spPr>
          <a:xfrm>
            <a:off x="14468738" y="6862880"/>
            <a:ext cx="2880322" cy="750252"/>
          </a:xfrm>
          <a:prstGeom prst="downArrow">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2060"/>
                </a:solidFill>
              </a:rPr>
              <a:t>Scan</a:t>
            </a:r>
            <a:endParaRPr lang="zh-CN" altLang="en-US" sz="2800" dirty="0">
              <a:solidFill>
                <a:srgbClr val="002060"/>
              </a:solidFill>
            </a:endParaRPr>
          </a:p>
        </p:txBody>
      </p:sp>
      <p:sp>
        <p:nvSpPr>
          <p:cNvPr id="56" name="下箭头 55"/>
          <p:cNvSpPr/>
          <p:nvPr/>
        </p:nvSpPr>
        <p:spPr>
          <a:xfrm>
            <a:off x="17706046" y="6912982"/>
            <a:ext cx="2880322" cy="750252"/>
          </a:xfrm>
          <a:prstGeom prst="downArrow">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2060"/>
                </a:solidFill>
              </a:rPr>
              <a:t>Scan</a:t>
            </a:r>
            <a:endParaRPr lang="zh-CN" altLang="en-US" sz="2800" dirty="0">
              <a:solidFill>
                <a:srgbClr val="002060"/>
              </a:solidFill>
            </a:endParaRPr>
          </a:p>
        </p:txBody>
      </p:sp>
      <p:sp>
        <p:nvSpPr>
          <p:cNvPr id="3" name="TextBox 2"/>
          <p:cNvSpPr txBox="1"/>
          <p:nvPr/>
        </p:nvSpPr>
        <p:spPr>
          <a:xfrm>
            <a:off x="9989329" y="9190481"/>
            <a:ext cx="10132902" cy="769441"/>
          </a:xfrm>
          <a:prstGeom prst="rect">
            <a:avLst/>
          </a:prstGeom>
          <a:noFill/>
        </p:spPr>
        <p:txBody>
          <a:bodyPr wrap="none" rtlCol="0">
            <a:spAutoFit/>
          </a:bodyPr>
          <a:lstStyle/>
          <a:p>
            <a:r>
              <a:rPr lang="en-US" altLang="zh-CN" sz="4400" dirty="0">
                <a:solidFill>
                  <a:srgbClr val="0070C0"/>
                </a:solidFill>
              </a:rPr>
              <a:t>78                     36                     99                    0</a:t>
            </a:r>
            <a:endParaRPr lang="zh-CN" altLang="en-US" sz="8600" dirty="0">
              <a:solidFill>
                <a:srgbClr val="0070C0"/>
              </a:solidFill>
            </a:endParaRPr>
          </a:p>
        </p:txBody>
      </p:sp>
      <p:sp>
        <p:nvSpPr>
          <p:cNvPr id="57" name="TextBox 56"/>
          <p:cNvSpPr txBox="1"/>
          <p:nvPr/>
        </p:nvSpPr>
        <p:spPr>
          <a:xfrm>
            <a:off x="9989327" y="9926167"/>
            <a:ext cx="470000" cy="769441"/>
          </a:xfrm>
          <a:prstGeom prst="rect">
            <a:avLst/>
          </a:prstGeom>
          <a:noFill/>
        </p:spPr>
        <p:txBody>
          <a:bodyPr wrap="none" rtlCol="0">
            <a:spAutoFit/>
          </a:bodyPr>
          <a:lstStyle/>
          <a:p>
            <a:r>
              <a:rPr lang="en-US" altLang="zh-CN" sz="4400" dirty="0">
                <a:solidFill>
                  <a:srgbClr val="0070C0"/>
                </a:solidFill>
              </a:rPr>
              <a:t>0</a:t>
            </a:r>
            <a:endParaRPr lang="zh-CN" altLang="en-US" sz="8600" dirty="0">
              <a:solidFill>
                <a:srgbClr val="0070C0"/>
              </a:solidFill>
            </a:endParaRPr>
          </a:p>
        </p:txBody>
      </p:sp>
      <p:sp>
        <p:nvSpPr>
          <p:cNvPr id="58" name="TextBox 57"/>
          <p:cNvSpPr txBox="1"/>
          <p:nvPr/>
        </p:nvSpPr>
        <p:spPr>
          <a:xfrm>
            <a:off x="13318895" y="9916949"/>
            <a:ext cx="470000" cy="769441"/>
          </a:xfrm>
          <a:prstGeom prst="rect">
            <a:avLst/>
          </a:prstGeom>
          <a:noFill/>
        </p:spPr>
        <p:txBody>
          <a:bodyPr wrap="none" rtlCol="0">
            <a:spAutoFit/>
          </a:bodyPr>
          <a:lstStyle/>
          <a:p>
            <a:r>
              <a:rPr lang="en-US" altLang="zh-CN" sz="4400" dirty="0">
                <a:solidFill>
                  <a:srgbClr val="0070C0"/>
                </a:solidFill>
              </a:rPr>
              <a:t>1</a:t>
            </a:r>
            <a:endParaRPr lang="zh-CN" altLang="en-US" sz="8600" dirty="0">
              <a:solidFill>
                <a:srgbClr val="0070C0"/>
              </a:solidFill>
            </a:endParaRPr>
          </a:p>
        </p:txBody>
      </p:sp>
      <p:sp>
        <p:nvSpPr>
          <p:cNvPr id="59" name="TextBox 58"/>
          <p:cNvSpPr txBox="1"/>
          <p:nvPr/>
        </p:nvSpPr>
        <p:spPr>
          <a:xfrm>
            <a:off x="16694391" y="9910561"/>
            <a:ext cx="470000" cy="769441"/>
          </a:xfrm>
          <a:prstGeom prst="rect">
            <a:avLst/>
          </a:prstGeom>
          <a:noFill/>
        </p:spPr>
        <p:txBody>
          <a:bodyPr wrap="none" rtlCol="0">
            <a:spAutoFit/>
          </a:bodyPr>
          <a:lstStyle/>
          <a:p>
            <a:r>
              <a:rPr lang="en-US" altLang="zh-CN" sz="4400" dirty="0">
                <a:solidFill>
                  <a:srgbClr val="0070C0"/>
                </a:solidFill>
              </a:rPr>
              <a:t>1</a:t>
            </a:r>
            <a:endParaRPr lang="zh-CN" altLang="en-US" sz="8600" dirty="0">
              <a:solidFill>
                <a:srgbClr val="0070C0"/>
              </a:solidFill>
            </a:endParaRPr>
          </a:p>
        </p:txBody>
      </p:sp>
      <p:sp>
        <p:nvSpPr>
          <p:cNvPr id="60" name="TextBox 59"/>
          <p:cNvSpPr txBox="1"/>
          <p:nvPr/>
        </p:nvSpPr>
        <p:spPr>
          <a:xfrm>
            <a:off x="19586819" y="9910561"/>
            <a:ext cx="470000" cy="769441"/>
          </a:xfrm>
          <a:prstGeom prst="rect">
            <a:avLst/>
          </a:prstGeom>
          <a:noFill/>
        </p:spPr>
        <p:txBody>
          <a:bodyPr wrap="none" rtlCol="0">
            <a:spAutoFit/>
          </a:bodyPr>
          <a:lstStyle/>
          <a:p>
            <a:r>
              <a:rPr lang="en-US" altLang="zh-CN" sz="4400" dirty="0">
                <a:solidFill>
                  <a:srgbClr val="0070C0"/>
                </a:solidFill>
              </a:rPr>
              <a:t>1</a:t>
            </a:r>
            <a:endParaRPr lang="zh-CN" altLang="en-US" sz="8600" dirty="0">
              <a:solidFill>
                <a:srgbClr val="0070C0"/>
              </a:solidFill>
            </a:endParaRPr>
          </a:p>
        </p:txBody>
      </p:sp>
      <p:sp>
        <p:nvSpPr>
          <p:cNvPr id="61" name="右箭头 60"/>
          <p:cNvSpPr/>
          <p:nvPr/>
        </p:nvSpPr>
        <p:spPr>
          <a:xfrm>
            <a:off x="10583662" y="10775152"/>
            <a:ext cx="9147174" cy="8636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4800" dirty="0">
                <a:solidFill>
                  <a:srgbClr val="121520"/>
                </a:solidFill>
                <a:latin typeface="Times New Roman" panose="02020603050405020304" pitchFamily="18" charset="0"/>
                <a:cs typeface="Times New Roman" panose="02020603050405020304" pitchFamily="18" charset="0"/>
              </a:rPr>
              <a:t>Parallel segmented scan</a:t>
            </a:r>
            <a:endParaRPr lang="zh-CN" altLang="en-US" sz="4800" dirty="0">
              <a:solidFill>
                <a:srgbClr val="121520"/>
              </a:solidFill>
              <a:latin typeface="Times New Roman" panose="02020603050405020304" pitchFamily="18" charset="0"/>
              <a:cs typeface="Times New Roman" panose="02020603050405020304" pitchFamily="18" charset="0"/>
            </a:endParaRPr>
          </a:p>
        </p:txBody>
      </p:sp>
      <p:sp>
        <p:nvSpPr>
          <p:cNvPr id="62" name="TextBox 61"/>
          <p:cNvSpPr txBox="1"/>
          <p:nvPr/>
        </p:nvSpPr>
        <p:spPr>
          <a:xfrm>
            <a:off x="9923917" y="11638753"/>
            <a:ext cx="10132902" cy="769441"/>
          </a:xfrm>
          <a:prstGeom prst="rect">
            <a:avLst/>
          </a:prstGeom>
          <a:noFill/>
        </p:spPr>
        <p:txBody>
          <a:bodyPr wrap="none" rtlCol="0">
            <a:spAutoFit/>
          </a:bodyPr>
          <a:lstStyle/>
          <a:p>
            <a:r>
              <a:rPr lang="en-US" altLang="zh-CN" sz="4400" dirty="0">
                <a:solidFill>
                  <a:srgbClr val="0070C0"/>
                </a:solidFill>
              </a:rPr>
              <a:t>78                     36                     99                    0</a:t>
            </a:r>
            <a:endParaRPr lang="zh-CN" altLang="en-US" sz="8600" dirty="0">
              <a:solidFill>
                <a:srgbClr val="0070C0"/>
              </a:solidFill>
            </a:endParaRPr>
          </a:p>
        </p:txBody>
      </p:sp>
      <p:sp>
        <p:nvSpPr>
          <p:cNvPr id="8" name="灯片编号占位符 7"/>
          <p:cNvSpPr>
            <a:spLocks noGrp="1"/>
          </p:cNvSpPr>
          <p:nvPr>
            <p:ph type="sldNum" sz="quarter" idx="12"/>
          </p:nvPr>
        </p:nvSpPr>
        <p:spPr>
          <a:xfrm>
            <a:off x="16427151" y="12753977"/>
            <a:ext cx="4267200" cy="730250"/>
          </a:xfrm>
        </p:spPr>
        <p:txBody>
          <a:bodyPr/>
          <a:lstStyle/>
          <a:p>
            <a:fld id="{0C913308-F349-4B6D-A68A-DD1791B4A57B}" type="slidenum">
              <a:rPr lang="zh-CN" altLang="en-US" smtClean="0"/>
              <a:pPr/>
              <a:t>31</a:t>
            </a:fld>
            <a:endParaRPr lang="zh-CN" altLang="en-US" dirty="0"/>
          </a:p>
        </p:txBody>
      </p:sp>
    </p:spTree>
    <p:extLst>
      <p:ext uri="{BB962C8B-B14F-4D97-AF65-F5344CB8AC3E}">
        <p14:creationId xmlns:p14="http://schemas.microsoft.com/office/powerpoint/2010/main" val="346598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7" grpId="0"/>
      <p:bldP spid="58" grpId="0"/>
      <p:bldP spid="59" grpId="0"/>
      <p:bldP spid="60" grpId="0"/>
      <p:bldP spid="61" grpId="0" animBg="1"/>
      <p:bldP spid="6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759729" y="592566"/>
            <a:ext cx="16459200" cy="1152526"/>
          </a:xfrm>
        </p:spPr>
        <p:txBody>
          <a:bodyPr>
            <a:normAutofit fontScale="90000"/>
          </a:bodyPr>
          <a:lstStyle/>
          <a:p>
            <a:pPr algn="l">
              <a:lnSpc>
                <a:spcPct val="90000"/>
              </a:lnSpc>
            </a:pPr>
            <a:r>
              <a:rPr lang="en-US" altLang="zh-CN" sz="6000" b="1" kern="0" dirty="0">
                <a:solidFill>
                  <a:srgbClr val="0066FF"/>
                </a:solidFill>
                <a:latin typeface="Times New Roman" panose="02020603050405020304" pitchFamily="18" charset="0"/>
                <a:ea typeface="宋体" pitchFamily="2" charset="-122"/>
                <a:cs typeface="Times New Roman" panose="02020603050405020304" pitchFamily="18" charset="0"/>
                <a:sym typeface="Arial" charset="0"/>
              </a:rPr>
              <a:t>Step 2</a:t>
            </a:r>
            <a:r>
              <a:rPr lang="zh-CN" altLang="en-US" sz="6000" b="1" kern="0" dirty="0">
                <a:solidFill>
                  <a:srgbClr val="0066FF"/>
                </a:solidFill>
                <a:latin typeface="Times New Roman" panose="02020603050405020304" pitchFamily="18" charset="0"/>
                <a:ea typeface="宋体" pitchFamily="2" charset="-122"/>
                <a:cs typeface="Times New Roman" panose="02020603050405020304" pitchFamily="18" charset="0"/>
                <a:sym typeface="Arial" charset="0"/>
              </a:rPr>
              <a:t>：</a:t>
            </a:r>
            <a:br>
              <a:rPr lang="en-US" altLang="zh-CN" sz="6400" b="1" kern="0" dirty="0">
                <a:solidFill>
                  <a:srgbClr val="0066FF"/>
                </a:solidFill>
                <a:ea typeface="宋体" pitchFamily="2" charset="-122"/>
                <a:cs typeface="Times New Roman" pitchFamily="18" charset="0"/>
                <a:sym typeface="Arial" charset="0"/>
              </a:rPr>
            </a:br>
            <a:r>
              <a:rPr lang="en-US" altLang="zh-CN" sz="5300" dirty="0">
                <a:solidFill>
                  <a:srgbClr val="121520"/>
                </a:solidFill>
                <a:latin typeface="Times New Roman" panose="02020603050405020304" pitchFamily="18" charset="0"/>
                <a:ea typeface="宋体" charset="-122"/>
                <a:cs typeface="Times New Roman" panose="02020603050405020304" pitchFamily="18" charset="0"/>
                <a:sym typeface="Arial" charset="0"/>
              </a:rPr>
              <a:t>Segmented sum/scan</a:t>
            </a:r>
            <a:endParaRPr lang="en-US" altLang="zh-CN" sz="5600" dirty="0">
              <a:solidFill>
                <a:srgbClr val="121520"/>
              </a:solidFill>
              <a:latin typeface="Times New Roman" panose="02020603050405020304" pitchFamily="18" charset="0"/>
              <a:ea typeface="宋体" charset="-122"/>
              <a:cs typeface="Times New Roman" panose="02020603050405020304" pitchFamily="18" charset="0"/>
              <a:sym typeface="Arial" charset="0"/>
            </a:endParaRPr>
          </a:p>
        </p:txBody>
      </p:sp>
      <p:sp>
        <p:nvSpPr>
          <p:cNvPr id="5" name="Rectangle 3"/>
          <p:cNvSpPr txBox="1">
            <a:spLocks noChangeArrowheads="1"/>
          </p:cNvSpPr>
          <p:nvPr/>
        </p:nvSpPr>
        <p:spPr>
          <a:xfrm>
            <a:off x="1759728" y="2183968"/>
            <a:ext cx="19354597" cy="1691284"/>
          </a:xfrm>
          <a:prstGeom prst="rect">
            <a:avLst/>
          </a:prstGeom>
        </p:spPr>
        <p:txBody>
          <a:bodyPr vert="horz" lIns="182880" tIns="91440" rIns="182880" bIns="9144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n-US" altLang="zh-CN" sz="4800" dirty="0">
                <a:solidFill>
                  <a:srgbClr val="121520"/>
                </a:solidFill>
                <a:ea typeface="宋体" charset="-122"/>
              </a:rPr>
              <a:t>2. Generate last partial sum and perform parallel segmented scan among threads for the last partial sum</a:t>
            </a:r>
            <a:endParaRPr lang="en-US" altLang="zh-CN" sz="4800" dirty="0">
              <a:solidFill>
                <a:srgbClr val="121520"/>
              </a:solidFill>
              <a:ea typeface="宋体" pitchFamily="2" charset="-122"/>
            </a:endParaRPr>
          </a:p>
        </p:txBody>
      </p:sp>
      <mc:AlternateContent xmlns:mc="http://schemas.openxmlformats.org/markup-compatibility/2006" xmlns:a14="http://schemas.microsoft.com/office/drawing/2010/main">
        <mc:Choice Requires="a14">
          <p:sp>
            <p:nvSpPr>
              <p:cNvPr id="49" name="TextBox 48"/>
              <p:cNvSpPr txBox="1"/>
              <p:nvPr/>
            </p:nvSpPr>
            <p:spPr>
              <a:xfrm>
                <a:off x="3745059" y="4616451"/>
                <a:ext cx="16945472" cy="7971413"/>
              </a:xfrm>
              <a:prstGeom prst="rect">
                <a:avLst/>
              </a:prstGeom>
              <a:solidFill>
                <a:schemeClr val="bg1"/>
              </a:solidFill>
              <a:ln>
                <a:solidFill>
                  <a:schemeClr val="tx1"/>
                </a:solidFill>
              </a:ln>
            </p:spPr>
            <p:txBody>
              <a:bodyPr wrap="square" rtlCol="0">
                <a:spAutoFit/>
              </a:bodyPr>
              <a:lstStyle/>
              <a:p>
                <a:pPr algn="r"/>
                <a14:m>
                  <m:oMathPara xmlns:m="http://schemas.openxmlformats.org/officeDocument/2006/math">
                    <m:oMathParaPr>
                      <m:jc m:val="right"/>
                    </m:oMathParaPr>
                    <m:oMath xmlns:m="http://schemas.openxmlformats.org/officeDocument/2006/math">
                      <m:r>
                        <a:rPr lang="en-US" altLang="zh-CN" sz="4400" i="1" smtClean="0">
                          <a:solidFill>
                            <a:srgbClr val="121520"/>
                          </a:solidFill>
                          <a:latin typeface="Cambria Math"/>
                        </a:rPr>
                        <m:t>𝐼𝑛𝑡𝑒𝑟𝑚𝑒𝑑𝑖𝑎𝑡𝑒</m:t>
                      </m:r>
                      <m:r>
                        <a:rPr lang="en-US" altLang="zh-CN" sz="4400" i="1" smtClean="0">
                          <a:solidFill>
                            <a:srgbClr val="121520"/>
                          </a:solidFill>
                          <a:latin typeface="Cambria Math"/>
                        </a:rPr>
                        <m:t> </m:t>
                      </m:r>
                      <m:d>
                        <m:dPr>
                          <m:begChr m:val="["/>
                          <m:endChr m:val="]"/>
                          <m:ctrlPr>
                            <a:rPr lang="en-US" altLang="zh-CN" sz="4400" i="1">
                              <a:solidFill>
                                <a:srgbClr val="121520"/>
                              </a:solidFill>
                              <a:latin typeface="Cambria Math" panose="02040503050406030204" pitchFamily="18" charset="0"/>
                            </a:rPr>
                          </m:ctrlPr>
                        </m:dPr>
                        <m:e>
                          <m:r>
                            <a:rPr lang="en-US" altLang="zh-CN" sz="4400" i="1">
                              <a:solidFill>
                                <a:srgbClr val="121520"/>
                              </a:solidFill>
                              <a:latin typeface="Cambria Math"/>
                            </a:rPr>
                            <m:t>10 18   8  42  27   5   28 36  40 16  63 36   5  24 56 12</m:t>
                          </m:r>
                        </m:e>
                      </m:d>
                    </m:oMath>
                  </m:oMathPara>
                </a14:m>
                <a:endParaRPr lang="en-US" altLang="zh-CN" sz="4400" i="1" dirty="0">
                  <a:solidFill>
                    <a:srgbClr val="121520"/>
                  </a:solidFill>
                </a:endParaRPr>
              </a:p>
              <a:p>
                <a:pPr algn="r"/>
                <a:endParaRPr lang="en-US" altLang="zh-CN" sz="4400" i="1" dirty="0">
                  <a:solidFill>
                    <a:srgbClr val="121520"/>
                  </a:solidFill>
                </a:endParaRPr>
              </a:p>
              <a:p>
                <a:pPr algn="r"/>
                <a14:m>
                  <m:oMath xmlns:m="http://schemas.openxmlformats.org/officeDocument/2006/math">
                    <m:r>
                      <a:rPr lang="en-US" altLang="zh-CN" sz="4400" i="1" smtClean="0">
                        <a:solidFill>
                          <a:srgbClr val="121520"/>
                        </a:solidFill>
                        <a:latin typeface="Cambria Math"/>
                      </a:rPr>
                      <m:t>𝐵</m:t>
                    </m:r>
                    <m:r>
                      <m:rPr>
                        <m:sty m:val="p"/>
                      </m:rPr>
                      <a:rPr lang="en-US" altLang="zh-CN" sz="4400">
                        <a:solidFill>
                          <a:srgbClr val="121520"/>
                        </a:solidFill>
                        <a:latin typeface="Cambria Math"/>
                      </a:rPr>
                      <m:t>it</m:t>
                    </m:r>
                    <m:r>
                      <a:rPr lang="en-US" altLang="zh-CN" sz="4400">
                        <a:solidFill>
                          <a:srgbClr val="121520"/>
                        </a:solidFill>
                        <a:latin typeface="Cambria Math"/>
                      </a:rPr>
                      <m:t> </m:t>
                    </m:r>
                    <m:r>
                      <m:rPr>
                        <m:sty m:val="p"/>
                      </m:rPr>
                      <a:rPr lang="en-US" altLang="zh-CN" sz="4400">
                        <a:solidFill>
                          <a:srgbClr val="121520"/>
                        </a:solidFill>
                        <a:latin typeface="Cambria Math"/>
                      </a:rPr>
                      <m:t>Flag</m:t>
                    </m:r>
                    <m:r>
                      <a:rPr lang="en-US" altLang="zh-CN" sz="4400">
                        <a:solidFill>
                          <a:srgbClr val="121520"/>
                        </a:solidFill>
                        <a:latin typeface="Cambria Math"/>
                      </a:rPr>
                      <m:t>=</m:t>
                    </m:r>
                  </m:oMath>
                </a14:m>
                <a:r>
                  <a:rPr lang="en-US" altLang="zh-CN" sz="4400" dirty="0">
                    <a:solidFill>
                      <a:srgbClr val="121520"/>
                    </a:solidFill>
                    <a:latin typeface="Cambria Math"/>
                  </a:rPr>
                  <a:t>[ 1   1    1    1    0    1    0    1    1     0    1    1   1    1   1   0 </a:t>
                </a:r>
                <a:r>
                  <a:rPr lang="en-US" altLang="zh-CN" sz="4400" dirty="0">
                    <a:latin typeface="Cambria Math"/>
                  </a:rPr>
                  <a:t>]</a:t>
                </a:r>
              </a:p>
              <a:p>
                <a:pPr algn="r"/>
                <a:endParaRPr lang="en-US" altLang="zh-CN" sz="4400" dirty="0">
                  <a:latin typeface="Cambria Math"/>
                </a:endParaRPr>
              </a:p>
              <a:p>
                <a:pPr algn="r"/>
                <a:endParaRPr lang="en-US" altLang="zh-CN" sz="4400" dirty="0">
                  <a:latin typeface="Cambria Math"/>
                </a:endParaRPr>
              </a:p>
              <a:p>
                <a:pPr algn="r"/>
                <a14:m>
                  <m:oMathPara xmlns:m="http://schemas.openxmlformats.org/officeDocument/2006/math">
                    <m:oMathParaPr>
                      <m:jc m:val="right"/>
                    </m:oMathParaPr>
                    <m:oMath xmlns:m="http://schemas.openxmlformats.org/officeDocument/2006/math">
                      <m:r>
                        <a:rPr lang="en-US" altLang="zh-CN" sz="4400" i="1" smtClean="0">
                          <a:solidFill>
                            <a:srgbClr val="121520"/>
                          </a:solidFill>
                          <a:latin typeface="Cambria Math"/>
                        </a:rPr>
                        <m:t>𝐼𝑛𝑡𝑒𝑟𝑚𝑒𝑑𝑖𝑎𝑡𝑒</m:t>
                      </m:r>
                      <m:r>
                        <a:rPr lang="en-US" altLang="zh-CN" sz="4400" i="1" smtClean="0">
                          <a:solidFill>
                            <a:srgbClr val="121520"/>
                          </a:solidFill>
                          <a:latin typeface="Cambria Math"/>
                        </a:rPr>
                        <m:t> </m:t>
                      </m:r>
                      <m:d>
                        <m:dPr>
                          <m:begChr m:val="["/>
                          <m:endChr m:val="]"/>
                          <m:ctrlPr>
                            <a:rPr lang="en-US" altLang="zh-CN" sz="4400" i="1">
                              <a:solidFill>
                                <a:srgbClr val="121520"/>
                              </a:solidFill>
                              <a:latin typeface="Cambria Math" panose="02040503050406030204" pitchFamily="18" charset="0"/>
                            </a:rPr>
                          </m:ctrlPr>
                        </m:dPr>
                        <m:e>
                          <m:r>
                            <a:rPr lang="en-US" altLang="zh-CN" sz="4400" i="1">
                              <a:solidFill>
                                <a:srgbClr val="121520"/>
                              </a:solidFill>
                              <a:latin typeface="Cambria Math"/>
                            </a:rPr>
                            <m:t>10 28 36  </m:t>
                          </m:r>
                          <m:r>
                            <a:rPr lang="en-US" altLang="zh-CN" sz="4400" i="1" smtClean="0">
                              <a:solidFill>
                                <a:srgbClr val="206BA9"/>
                              </a:solidFill>
                              <a:latin typeface="Cambria Math"/>
                            </a:rPr>
                            <m:t>78</m:t>
                          </m:r>
                          <m:r>
                            <a:rPr lang="en-US" altLang="zh-CN" sz="4400" i="1">
                              <a:solidFill>
                                <a:srgbClr val="121520"/>
                              </a:solidFill>
                              <a:latin typeface="Cambria Math"/>
                            </a:rPr>
                            <m:t>  27   5   33 </m:t>
                          </m:r>
                          <m:r>
                            <a:rPr lang="en-US" altLang="zh-CN" sz="4400" i="1" smtClean="0">
                              <a:solidFill>
                                <a:srgbClr val="206BA9"/>
                              </a:solidFill>
                              <a:latin typeface="Cambria Math"/>
                            </a:rPr>
                            <m:t>36</m:t>
                          </m:r>
                          <m:r>
                            <a:rPr lang="en-US" altLang="zh-CN" sz="4400" i="1">
                              <a:solidFill>
                                <a:srgbClr val="121520"/>
                              </a:solidFill>
                              <a:latin typeface="Cambria Math"/>
                            </a:rPr>
                            <m:t>  40 56  63 </m:t>
                          </m:r>
                          <m:r>
                            <a:rPr lang="en-US" altLang="zh-CN" sz="4400" i="1" smtClean="0">
                              <a:solidFill>
                                <a:srgbClr val="206BA9"/>
                              </a:solidFill>
                              <a:latin typeface="Cambria Math"/>
                            </a:rPr>
                            <m:t>99</m:t>
                          </m:r>
                          <m:r>
                            <a:rPr lang="en-US" altLang="zh-CN" sz="4400" i="1">
                              <a:solidFill>
                                <a:srgbClr val="121520"/>
                              </a:solidFill>
                              <a:latin typeface="Cambria Math"/>
                            </a:rPr>
                            <m:t>   5  29 85 </m:t>
                          </m:r>
                          <m:r>
                            <a:rPr lang="en-US" altLang="zh-CN" sz="4400" i="1" smtClean="0">
                              <a:solidFill>
                                <a:srgbClr val="206BA9"/>
                              </a:solidFill>
                              <a:latin typeface="Cambria Math"/>
                            </a:rPr>
                            <m:t>97</m:t>
                          </m:r>
                        </m:e>
                      </m:d>
                    </m:oMath>
                  </m:oMathPara>
                </a14:m>
                <a:endParaRPr lang="en-US" altLang="zh-CN" sz="4400" i="1" dirty="0"/>
              </a:p>
              <a:p>
                <a:pPr algn="r"/>
                <a:endParaRPr lang="en-US" altLang="zh-CN" sz="4400" i="1" dirty="0"/>
              </a:p>
              <a:p>
                <a:r>
                  <a:rPr lang="en-US" altLang="zh-CN" sz="4400" dirty="0"/>
                  <a:t>           </a:t>
                </a:r>
                <a:r>
                  <a:rPr lang="en-US" altLang="zh-CN" sz="4400" dirty="0">
                    <a:solidFill>
                      <a:srgbClr val="121520"/>
                    </a:solidFill>
                  </a:rPr>
                  <a:t>Partial Sums</a:t>
                </a:r>
              </a:p>
              <a:p>
                <a:r>
                  <a:rPr lang="en-US" altLang="zh-CN" sz="4000" dirty="0">
                    <a:solidFill>
                      <a:srgbClr val="000000"/>
                    </a:solidFill>
                  </a:rPr>
                  <a:t>Head Flag(</a:t>
                </a:r>
                <a:r>
                  <a:rPr lang="en-US" altLang="zh-CN" sz="2400" dirty="0">
                    <a:solidFill>
                      <a:srgbClr val="000000"/>
                    </a:solidFill>
                  </a:rPr>
                  <a:t>Exist ‘0’  in Bit Flag?</a:t>
                </a:r>
                <a:r>
                  <a:rPr lang="en-US" altLang="zh-CN" sz="4000" dirty="0">
                    <a:solidFill>
                      <a:srgbClr val="000000"/>
                    </a:solidFill>
                  </a:rPr>
                  <a:t>)</a:t>
                </a:r>
              </a:p>
              <a:p>
                <a:endParaRPr lang="en-US" altLang="zh-CN" sz="4000" dirty="0">
                  <a:solidFill>
                    <a:srgbClr val="000000"/>
                  </a:solidFill>
                </a:endParaRPr>
              </a:p>
              <a:p>
                <a:endParaRPr lang="en-US" altLang="zh-CN" sz="4000" i="1" dirty="0"/>
              </a:p>
              <a:p>
                <a:r>
                  <a:rPr lang="en-US" altLang="zh-CN" sz="4000" dirty="0"/>
                  <a:t>           </a:t>
                </a:r>
                <a:r>
                  <a:rPr lang="en-US" altLang="zh-CN" sz="4000" dirty="0">
                    <a:solidFill>
                      <a:srgbClr val="121520"/>
                    </a:solidFill>
                  </a:rPr>
                  <a:t>Partial</a:t>
                </a:r>
                <a:r>
                  <a:rPr lang="en-US" altLang="zh-CN" sz="4000" dirty="0"/>
                  <a:t> </a:t>
                </a:r>
                <a:r>
                  <a:rPr lang="en-US" altLang="zh-CN" sz="4000" dirty="0">
                    <a:solidFill>
                      <a:srgbClr val="121520"/>
                    </a:solidFill>
                  </a:rPr>
                  <a:t>Sums</a:t>
                </a:r>
                <a:r>
                  <a:rPr lang="en-US" altLang="zh-CN" sz="4000" dirty="0"/>
                  <a:t>                                                                                       </a:t>
                </a:r>
                <a:endParaRPr lang="en-US" altLang="zh-CN" sz="4400" i="1" dirty="0"/>
              </a:p>
            </p:txBody>
          </p:sp>
        </mc:Choice>
        <mc:Fallback xmlns="">
          <p:sp>
            <p:nvSpPr>
              <p:cNvPr id="49" name="TextBox 48"/>
              <p:cNvSpPr txBox="1">
                <a:spLocks noRot="1" noChangeAspect="1" noMove="1" noResize="1" noEditPoints="1" noAdjustHandles="1" noChangeArrowheads="1" noChangeShapeType="1" noTextEdit="1"/>
              </p:cNvSpPr>
              <p:nvPr/>
            </p:nvSpPr>
            <p:spPr>
              <a:xfrm>
                <a:off x="3745059" y="4616451"/>
                <a:ext cx="16945472" cy="7971413"/>
              </a:xfrm>
              <a:prstGeom prst="rect">
                <a:avLst/>
              </a:prstGeom>
              <a:blipFill>
                <a:blip r:embed="rId3"/>
                <a:stretch>
                  <a:fillRect l="-1222" r="-1438" b="-2214"/>
                </a:stretch>
              </a:blipFill>
              <a:ln>
                <a:solidFill>
                  <a:schemeClr val="tx1"/>
                </a:solidFill>
              </a:ln>
            </p:spPr>
            <p:txBody>
              <a:bodyPr/>
              <a:lstStyle/>
              <a:p>
                <a:r>
                  <a:rPr lang="zh-CN" altLang="en-US">
                    <a:noFill/>
                  </a:rPr>
                  <a:t> </a:t>
                </a:r>
              </a:p>
            </p:txBody>
          </p:sp>
        </mc:Fallback>
      </mc:AlternateContent>
      <p:cxnSp>
        <p:nvCxnSpPr>
          <p:cNvPr id="50" name="直接连接符 49"/>
          <p:cNvCxnSpPr/>
          <p:nvPr/>
        </p:nvCxnSpPr>
        <p:spPr>
          <a:xfrm>
            <a:off x="11041459" y="3977681"/>
            <a:ext cx="0" cy="4655198"/>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下箭头 50"/>
          <p:cNvSpPr/>
          <p:nvPr/>
        </p:nvSpPr>
        <p:spPr>
          <a:xfrm>
            <a:off x="7921524" y="6856052"/>
            <a:ext cx="2880322" cy="750252"/>
          </a:xfrm>
          <a:prstGeom prst="downArrow">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2060"/>
                </a:solidFill>
              </a:rPr>
              <a:t>Scan</a:t>
            </a:r>
            <a:endParaRPr lang="zh-CN" altLang="en-US" sz="2800" dirty="0">
              <a:solidFill>
                <a:srgbClr val="002060"/>
              </a:solidFill>
            </a:endParaRPr>
          </a:p>
        </p:txBody>
      </p:sp>
      <p:cxnSp>
        <p:nvCxnSpPr>
          <p:cNvPr id="52" name="直接连接符 51"/>
          <p:cNvCxnSpPr/>
          <p:nvPr/>
        </p:nvCxnSpPr>
        <p:spPr>
          <a:xfrm>
            <a:off x="14353827" y="3977681"/>
            <a:ext cx="0" cy="4655198"/>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7522179" y="3977681"/>
            <a:ext cx="0" cy="4655198"/>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 name="下箭头 53"/>
          <p:cNvSpPr/>
          <p:nvPr/>
        </p:nvSpPr>
        <p:spPr>
          <a:xfrm>
            <a:off x="11233892" y="6856052"/>
            <a:ext cx="2880322" cy="750252"/>
          </a:xfrm>
          <a:prstGeom prst="downArrow">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2060"/>
                </a:solidFill>
              </a:rPr>
              <a:t>Scan</a:t>
            </a:r>
            <a:endParaRPr lang="zh-CN" altLang="en-US" sz="2800" dirty="0">
              <a:solidFill>
                <a:srgbClr val="002060"/>
              </a:solidFill>
            </a:endParaRPr>
          </a:p>
        </p:txBody>
      </p:sp>
      <p:sp>
        <p:nvSpPr>
          <p:cNvPr id="55" name="下箭头 54"/>
          <p:cNvSpPr/>
          <p:nvPr/>
        </p:nvSpPr>
        <p:spPr>
          <a:xfrm>
            <a:off x="14468738" y="6862880"/>
            <a:ext cx="2880322" cy="750252"/>
          </a:xfrm>
          <a:prstGeom prst="downArrow">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2060"/>
                </a:solidFill>
              </a:rPr>
              <a:t>Scan</a:t>
            </a:r>
            <a:endParaRPr lang="zh-CN" altLang="en-US" sz="2800" dirty="0">
              <a:solidFill>
                <a:srgbClr val="002060"/>
              </a:solidFill>
            </a:endParaRPr>
          </a:p>
        </p:txBody>
      </p:sp>
      <p:sp>
        <p:nvSpPr>
          <p:cNvPr id="56" name="下箭头 55"/>
          <p:cNvSpPr/>
          <p:nvPr/>
        </p:nvSpPr>
        <p:spPr>
          <a:xfrm>
            <a:off x="17706046" y="6912982"/>
            <a:ext cx="2880322" cy="750252"/>
          </a:xfrm>
          <a:prstGeom prst="downArrow">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2060"/>
                </a:solidFill>
              </a:rPr>
              <a:t>Scan</a:t>
            </a:r>
            <a:endParaRPr lang="zh-CN" altLang="en-US" sz="2800" dirty="0">
              <a:solidFill>
                <a:srgbClr val="002060"/>
              </a:solidFill>
            </a:endParaRPr>
          </a:p>
        </p:txBody>
      </p:sp>
      <p:sp>
        <p:nvSpPr>
          <p:cNvPr id="3" name="TextBox 2"/>
          <p:cNvSpPr txBox="1"/>
          <p:nvPr/>
        </p:nvSpPr>
        <p:spPr>
          <a:xfrm>
            <a:off x="9989329" y="9190481"/>
            <a:ext cx="10132902" cy="769441"/>
          </a:xfrm>
          <a:prstGeom prst="rect">
            <a:avLst/>
          </a:prstGeom>
          <a:noFill/>
        </p:spPr>
        <p:txBody>
          <a:bodyPr wrap="none" rtlCol="0">
            <a:spAutoFit/>
          </a:bodyPr>
          <a:lstStyle/>
          <a:p>
            <a:r>
              <a:rPr lang="en-US" altLang="zh-CN" sz="4400" dirty="0">
                <a:solidFill>
                  <a:srgbClr val="0070C0"/>
                </a:solidFill>
              </a:rPr>
              <a:t>78                     36                     99                    0</a:t>
            </a:r>
            <a:endParaRPr lang="zh-CN" altLang="en-US" sz="8600" dirty="0">
              <a:solidFill>
                <a:srgbClr val="0070C0"/>
              </a:solidFill>
            </a:endParaRPr>
          </a:p>
        </p:txBody>
      </p:sp>
      <p:sp>
        <p:nvSpPr>
          <p:cNvPr id="57" name="TextBox 56"/>
          <p:cNvSpPr txBox="1"/>
          <p:nvPr/>
        </p:nvSpPr>
        <p:spPr>
          <a:xfrm>
            <a:off x="9989327" y="9926167"/>
            <a:ext cx="470000" cy="769441"/>
          </a:xfrm>
          <a:prstGeom prst="rect">
            <a:avLst/>
          </a:prstGeom>
          <a:noFill/>
        </p:spPr>
        <p:txBody>
          <a:bodyPr wrap="none" rtlCol="0">
            <a:spAutoFit/>
          </a:bodyPr>
          <a:lstStyle/>
          <a:p>
            <a:r>
              <a:rPr lang="en-US" altLang="zh-CN" sz="4400" dirty="0">
                <a:solidFill>
                  <a:srgbClr val="0070C0"/>
                </a:solidFill>
              </a:rPr>
              <a:t>0</a:t>
            </a:r>
            <a:endParaRPr lang="zh-CN" altLang="en-US" sz="8600" dirty="0">
              <a:solidFill>
                <a:srgbClr val="0070C0"/>
              </a:solidFill>
            </a:endParaRPr>
          </a:p>
        </p:txBody>
      </p:sp>
      <p:sp>
        <p:nvSpPr>
          <p:cNvPr id="58" name="TextBox 57"/>
          <p:cNvSpPr txBox="1"/>
          <p:nvPr/>
        </p:nvSpPr>
        <p:spPr>
          <a:xfrm>
            <a:off x="13318895" y="9916949"/>
            <a:ext cx="470000" cy="769441"/>
          </a:xfrm>
          <a:prstGeom prst="rect">
            <a:avLst/>
          </a:prstGeom>
          <a:noFill/>
        </p:spPr>
        <p:txBody>
          <a:bodyPr wrap="none" rtlCol="0">
            <a:spAutoFit/>
          </a:bodyPr>
          <a:lstStyle/>
          <a:p>
            <a:r>
              <a:rPr lang="en-US" altLang="zh-CN" sz="4400" dirty="0">
                <a:solidFill>
                  <a:srgbClr val="0070C0"/>
                </a:solidFill>
              </a:rPr>
              <a:t>1</a:t>
            </a:r>
            <a:endParaRPr lang="zh-CN" altLang="en-US" sz="8600" dirty="0">
              <a:solidFill>
                <a:srgbClr val="0070C0"/>
              </a:solidFill>
            </a:endParaRPr>
          </a:p>
        </p:txBody>
      </p:sp>
      <p:sp>
        <p:nvSpPr>
          <p:cNvPr id="59" name="TextBox 58"/>
          <p:cNvSpPr txBox="1"/>
          <p:nvPr/>
        </p:nvSpPr>
        <p:spPr>
          <a:xfrm>
            <a:off x="16694391" y="9910561"/>
            <a:ext cx="470000" cy="769441"/>
          </a:xfrm>
          <a:prstGeom prst="rect">
            <a:avLst/>
          </a:prstGeom>
          <a:noFill/>
        </p:spPr>
        <p:txBody>
          <a:bodyPr wrap="none" rtlCol="0">
            <a:spAutoFit/>
          </a:bodyPr>
          <a:lstStyle/>
          <a:p>
            <a:r>
              <a:rPr lang="en-US" altLang="zh-CN" sz="4400" dirty="0">
                <a:solidFill>
                  <a:srgbClr val="0070C0"/>
                </a:solidFill>
              </a:rPr>
              <a:t>1</a:t>
            </a:r>
            <a:endParaRPr lang="zh-CN" altLang="en-US" sz="8600" dirty="0">
              <a:solidFill>
                <a:srgbClr val="0070C0"/>
              </a:solidFill>
            </a:endParaRPr>
          </a:p>
        </p:txBody>
      </p:sp>
      <p:sp>
        <p:nvSpPr>
          <p:cNvPr id="60" name="TextBox 59"/>
          <p:cNvSpPr txBox="1"/>
          <p:nvPr/>
        </p:nvSpPr>
        <p:spPr>
          <a:xfrm>
            <a:off x="19586819" y="9910561"/>
            <a:ext cx="470000" cy="769441"/>
          </a:xfrm>
          <a:prstGeom prst="rect">
            <a:avLst/>
          </a:prstGeom>
          <a:noFill/>
        </p:spPr>
        <p:txBody>
          <a:bodyPr wrap="none" rtlCol="0">
            <a:spAutoFit/>
          </a:bodyPr>
          <a:lstStyle/>
          <a:p>
            <a:r>
              <a:rPr lang="en-US" altLang="zh-CN" sz="4400" dirty="0">
                <a:solidFill>
                  <a:srgbClr val="0070C0"/>
                </a:solidFill>
              </a:rPr>
              <a:t>1</a:t>
            </a:r>
            <a:endParaRPr lang="zh-CN" altLang="en-US" sz="8600" dirty="0">
              <a:solidFill>
                <a:srgbClr val="0070C0"/>
              </a:solidFill>
            </a:endParaRPr>
          </a:p>
        </p:txBody>
      </p:sp>
      <p:sp>
        <p:nvSpPr>
          <p:cNvPr id="61" name="右箭头 60"/>
          <p:cNvSpPr/>
          <p:nvPr/>
        </p:nvSpPr>
        <p:spPr>
          <a:xfrm>
            <a:off x="10583662" y="10775152"/>
            <a:ext cx="9147174" cy="8636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4800" dirty="0">
                <a:solidFill>
                  <a:srgbClr val="121520"/>
                </a:solidFill>
                <a:latin typeface="Times New Roman" panose="02020603050405020304" pitchFamily="18" charset="0"/>
                <a:cs typeface="Times New Roman" panose="02020603050405020304" pitchFamily="18" charset="0"/>
              </a:rPr>
              <a:t>Parallel segmented scan</a:t>
            </a:r>
            <a:endParaRPr lang="zh-CN" altLang="en-US" sz="4800" dirty="0">
              <a:solidFill>
                <a:srgbClr val="121520"/>
              </a:solidFill>
              <a:latin typeface="Times New Roman" panose="02020603050405020304" pitchFamily="18" charset="0"/>
              <a:cs typeface="Times New Roman" panose="02020603050405020304" pitchFamily="18" charset="0"/>
            </a:endParaRPr>
          </a:p>
        </p:txBody>
      </p:sp>
      <p:sp>
        <p:nvSpPr>
          <p:cNvPr id="62" name="TextBox 61"/>
          <p:cNvSpPr txBox="1"/>
          <p:nvPr/>
        </p:nvSpPr>
        <p:spPr>
          <a:xfrm>
            <a:off x="9923917" y="11638753"/>
            <a:ext cx="10132902" cy="769441"/>
          </a:xfrm>
          <a:prstGeom prst="rect">
            <a:avLst/>
          </a:prstGeom>
          <a:noFill/>
        </p:spPr>
        <p:txBody>
          <a:bodyPr wrap="none" rtlCol="0">
            <a:spAutoFit/>
          </a:bodyPr>
          <a:lstStyle/>
          <a:p>
            <a:r>
              <a:rPr lang="en-US" altLang="zh-CN" sz="4400" dirty="0">
                <a:solidFill>
                  <a:srgbClr val="0070C0"/>
                </a:solidFill>
              </a:rPr>
              <a:t>78                     36                     99                    0</a:t>
            </a:r>
            <a:endParaRPr lang="zh-CN" altLang="en-US" sz="8600" dirty="0">
              <a:solidFill>
                <a:srgbClr val="0070C0"/>
              </a:solidFill>
            </a:endParaRPr>
          </a:p>
        </p:txBody>
      </p:sp>
      <p:sp>
        <p:nvSpPr>
          <p:cNvPr id="8" name="灯片编号占位符 7"/>
          <p:cNvSpPr>
            <a:spLocks noGrp="1"/>
          </p:cNvSpPr>
          <p:nvPr>
            <p:ph type="sldNum" sz="quarter" idx="12"/>
          </p:nvPr>
        </p:nvSpPr>
        <p:spPr>
          <a:xfrm>
            <a:off x="16427151" y="12753977"/>
            <a:ext cx="4267200" cy="730250"/>
          </a:xfrm>
        </p:spPr>
        <p:txBody>
          <a:bodyPr/>
          <a:lstStyle/>
          <a:p>
            <a:fld id="{0C913308-F349-4B6D-A68A-DD1791B4A57B}" type="slidenum">
              <a:rPr lang="zh-CN" altLang="en-US" smtClean="0"/>
              <a:pPr/>
              <a:t>32</a:t>
            </a:fld>
            <a:endParaRPr lang="zh-CN" altLang="en-US" dirty="0"/>
          </a:p>
        </p:txBody>
      </p:sp>
      <p:sp>
        <p:nvSpPr>
          <p:cNvPr id="20" name="TextBox 19"/>
          <p:cNvSpPr txBox="1"/>
          <p:nvPr/>
        </p:nvSpPr>
        <p:spPr>
          <a:xfrm>
            <a:off x="15345681" y="5996227"/>
            <a:ext cx="470000" cy="769441"/>
          </a:xfrm>
          <a:prstGeom prst="rect">
            <a:avLst/>
          </a:prstGeom>
          <a:solidFill>
            <a:schemeClr val="bg1"/>
          </a:solidFill>
        </p:spPr>
        <p:txBody>
          <a:bodyPr wrap="none" rtlCol="0">
            <a:spAutoFit/>
          </a:bodyPr>
          <a:lstStyle/>
          <a:p>
            <a:r>
              <a:rPr lang="en-US" altLang="zh-CN" sz="4400" dirty="0">
                <a:solidFill>
                  <a:srgbClr val="C00000"/>
                </a:solidFill>
              </a:rPr>
              <a:t>1</a:t>
            </a:r>
            <a:endParaRPr lang="zh-CN" altLang="en-US" sz="8600" dirty="0">
              <a:solidFill>
                <a:srgbClr val="C00000"/>
              </a:solidFill>
            </a:endParaRPr>
          </a:p>
        </p:txBody>
      </p:sp>
      <p:sp>
        <p:nvSpPr>
          <p:cNvPr id="21" name="TextBox 20"/>
          <p:cNvSpPr txBox="1"/>
          <p:nvPr/>
        </p:nvSpPr>
        <p:spPr>
          <a:xfrm>
            <a:off x="16694391" y="9882337"/>
            <a:ext cx="470000" cy="769441"/>
          </a:xfrm>
          <a:prstGeom prst="rect">
            <a:avLst/>
          </a:prstGeom>
          <a:solidFill>
            <a:schemeClr val="bg1"/>
          </a:solidFill>
        </p:spPr>
        <p:txBody>
          <a:bodyPr wrap="none" rtlCol="0">
            <a:spAutoFit/>
          </a:bodyPr>
          <a:lstStyle/>
          <a:p>
            <a:r>
              <a:rPr lang="en-US" altLang="zh-CN" sz="4400" dirty="0">
                <a:solidFill>
                  <a:srgbClr val="C00000"/>
                </a:solidFill>
              </a:rPr>
              <a:t>0</a:t>
            </a:r>
            <a:endParaRPr lang="zh-CN" altLang="en-US" sz="8600" dirty="0">
              <a:solidFill>
                <a:srgbClr val="C00000"/>
              </a:solidFill>
            </a:endParaRPr>
          </a:p>
        </p:txBody>
      </p:sp>
      <p:sp>
        <p:nvSpPr>
          <p:cNvPr id="22" name="TextBox 21"/>
          <p:cNvSpPr txBox="1"/>
          <p:nvPr/>
        </p:nvSpPr>
        <p:spPr>
          <a:xfrm>
            <a:off x="16370051" y="11610529"/>
            <a:ext cx="1040670" cy="769441"/>
          </a:xfrm>
          <a:prstGeom prst="rect">
            <a:avLst/>
          </a:prstGeom>
          <a:solidFill>
            <a:schemeClr val="bg1"/>
          </a:solidFill>
        </p:spPr>
        <p:txBody>
          <a:bodyPr wrap="none" rtlCol="0">
            <a:spAutoFit/>
          </a:bodyPr>
          <a:lstStyle/>
          <a:p>
            <a:r>
              <a:rPr lang="en-US" altLang="zh-CN" sz="4400" dirty="0">
                <a:solidFill>
                  <a:srgbClr val="C00000"/>
                </a:solidFill>
              </a:rPr>
              <a:t>135</a:t>
            </a:r>
            <a:endParaRPr lang="zh-CN" altLang="en-US" sz="8600" dirty="0">
              <a:solidFill>
                <a:srgbClr val="C00000"/>
              </a:solidFill>
            </a:endParaRPr>
          </a:p>
        </p:txBody>
      </p:sp>
    </p:spTree>
    <p:extLst>
      <p:ext uri="{BB962C8B-B14F-4D97-AF65-F5344CB8AC3E}">
        <p14:creationId xmlns:p14="http://schemas.microsoft.com/office/powerpoint/2010/main" val="263386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632104" y="439777"/>
            <a:ext cx="17383259" cy="1980792"/>
          </a:xfrm>
        </p:spPr>
        <p:txBody>
          <a:bodyPr>
            <a:normAutofit/>
          </a:bodyPr>
          <a:lstStyle/>
          <a:p>
            <a:pPr algn="l">
              <a:lnSpc>
                <a:spcPct val="90000"/>
              </a:lnSpc>
            </a:pPr>
            <a:r>
              <a:rPr lang="en-US" altLang="zh-CN" sz="6000" b="1" kern="0" dirty="0">
                <a:solidFill>
                  <a:srgbClr val="0066FF"/>
                </a:solidFill>
                <a:latin typeface="Times New Roman" panose="02020603050405020304" pitchFamily="18" charset="0"/>
                <a:ea typeface="宋体" pitchFamily="2" charset="-122"/>
                <a:cs typeface="Times New Roman" panose="02020603050405020304" pitchFamily="18" charset="0"/>
                <a:sym typeface="Arial" charset="0"/>
              </a:rPr>
              <a:t>Step 3 </a:t>
            </a:r>
            <a:r>
              <a:rPr lang="zh-CN" altLang="en-US" sz="6000" b="1" kern="0" dirty="0">
                <a:solidFill>
                  <a:srgbClr val="0066FF"/>
                </a:solidFill>
                <a:latin typeface="Times New Roman" panose="02020603050405020304" pitchFamily="18" charset="0"/>
                <a:ea typeface="宋体" pitchFamily="2" charset="-122"/>
                <a:cs typeface="Times New Roman" panose="02020603050405020304" pitchFamily="18" charset="0"/>
                <a:sym typeface="Arial" charset="0"/>
              </a:rPr>
              <a:t>：</a:t>
            </a:r>
            <a:br>
              <a:rPr lang="en-US" altLang="zh-CN" sz="6400" b="1" kern="0" dirty="0">
                <a:solidFill>
                  <a:srgbClr val="0066FF"/>
                </a:solidFill>
                <a:latin typeface="Times New Roman" panose="02020603050405020304" pitchFamily="18" charset="0"/>
                <a:ea typeface="宋体" pitchFamily="2" charset="-122"/>
                <a:cs typeface="Times New Roman" panose="02020603050405020304" pitchFamily="18" charset="0"/>
                <a:sym typeface="Arial" charset="0"/>
              </a:rPr>
            </a:br>
            <a:r>
              <a:rPr lang="en-US" altLang="zh-CN" sz="5600" dirty="0">
                <a:solidFill>
                  <a:srgbClr val="121520"/>
                </a:solidFill>
                <a:latin typeface="Times New Roman" panose="02020603050405020304" pitchFamily="18" charset="0"/>
                <a:ea typeface="宋体" charset="-122"/>
                <a:cs typeface="Times New Roman" panose="02020603050405020304" pitchFamily="18" charset="0"/>
                <a:sym typeface="Arial" charset="0"/>
              </a:rPr>
              <a:t>Results combination and write the results to global memory.</a:t>
            </a:r>
          </a:p>
        </p:txBody>
      </p:sp>
      <p:sp>
        <p:nvSpPr>
          <p:cNvPr id="5" name="Rectangle 3"/>
          <p:cNvSpPr txBox="1">
            <a:spLocks noChangeArrowheads="1"/>
          </p:cNvSpPr>
          <p:nvPr/>
        </p:nvSpPr>
        <p:spPr>
          <a:xfrm>
            <a:off x="4116387" y="3257599"/>
            <a:ext cx="16306800" cy="10226626"/>
          </a:xfrm>
          <a:prstGeom prst="rect">
            <a:avLst/>
          </a:prstGeom>
        </p:spPr>
        <p:txBody>
          <a:bodyPr vert="horz" lIns="182880" tIns="91440" rIns="182880" bIns="9144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endParaRPr lang="en-US" altLang="zh-CN" sz="5600" dirty="0">
              <a:ea typeface="宋体" charset="-122"/>
            </a:endParaRPr>
          </a:p>
        </p:txBody>
      </p:sp>
      <p:sp>
        <p:nvSpPr>
          <p:cNvPr id="38" name="灯片编号占位符 37"/>
          <p:cNvSpPr>
            <a:spLocks noGrp="1"/>
          </p:cNvSpPr>
          <p:nvPr>
            <p:ph type="sldNum" sz="quarter" idx="12"/>
          </p:nvPr>
        </p:nvSpPr>
        <p:spPr/>
        <p:txBody>
          <a:bodyPr/>
          <a:lstStyle/>
          <a:p>
            <a:fld id="{0C913308-F349-4B6D-A68A-DD1791B4A57B}" type="slidenum">
              <a:rPr lang="zh-CN" altLang="en-US" smtClean="0"/>
              <a:pPr/>
              <a:t>33</a:t>
            </a:fld>
            <a:endParaRPr lang="zh-CN" altLang="en-US"/>
          </a:p>
        </p:txBody>
      </p:sp>
      <mc:AlternateContent xmlns:mc="http://schemas.openxmlformats.org/markup-compatibility/2006" xmlns:a14="http://schemas.microsoft.com/office/drawing/2010/main">
        <mc:Choice Requires="a14">
          <p:sp>
            <p:nvSpPr>
              <p:cNvPr id="39" name="TextBox 38"/>
              <p:cNvSpPr txBox="1"/>
              <p:nvPr/>
            </p:nvSpPr>
            <p:spPr>
              <a:xfrm>
                <a:off x="3840659" y="4300195"/>
                <a:ext cx="16945472" cy="5816977"/>
              </a:xfrm>
              <a:prstGeom prst="rect">
                <a:avLst/>
              </a:prstGeom>
              <a:solidFill>
                <a:schemeClr val="bg1"/>
              </a:solidFill>
              <a:ln>
                <a:solidFill>
                  <a:schemeClr val="tx1"/>
                </a:solidFill>
              </a:ln>
            </p:spPr>
            <p:txBody>
              <a:bodyPr wrap="square" rtlCol="0">
                <a:spAutoFit/>
              </a:bodyPr>
              <a:lstStyle/>
              <a:p>
                <a:pPr algn="r"/>
                <a14:m>
                  <m:oMath xmlns:m="http://schemas.openxmlformats.org/officeDocument/2006/math">
                    <m:r>
                      <a:rPr lang="en-US" altLang="zh-CN" sz="4400" i="1" smtClean="0">
                        <a:solidFill>
                          <a:srgbClr val="121520"/>
                        </a:solidFill>
                        <a:latin typeface="Cambria Math"/>
                      </a:rPr>
                      <m:t>𝐵</m:t>
                    </m:r>
                    <m:r>
                      <m:rPr>
                        <m:sty m:val="p"/>
                      </m:rPr>
                      <a:rPr lang="en-US" altLang="zh-CN" sz="4400">
                        <a:solidFill>
                          <a:srgbClr val="121520"/>
                        </a:solidFill>
                        <a:latin typeface="Cambria Math"/>
                      </a:rPr>
                      <m:t>it</m:t>
                    </m:r>
                    <m:r>
                      <a:rPr lang="en-US" altLang="zh-CN" sz="4400">
                        <a:solidFill>
                          <a:srgbClr val="121520"/>
                        </a:solidFill>
                        <a:latin typeface="Cambria Math"/>
                      </a:rPr>
                      <m:t> </m:t>
                    </m:r>
                    <m:r>
                      <m:rPr>
                        <m:sty m:val="p"/>
                      </m:rPr>
                      <a:rPr lang="en-US" altLang="zh-CN" sz="4400" smtClean="0">
                        <a:solidFill>
                          <a:srgbClr val="121520"/>
                        </a:solidFill>
                        <a:latin typeface="Cambria Math"/>
                      </a:rPr>
                      <m:t>Flag</m:t>
                    </m:r>
                    <m:r>
                      <a:rPr lang="en-US" altLang="zh-CN" sz="4400" smtClean="0">
                        <a:solidFill>
                          <a:srgbClr val="121520"/>
                        </a:solidFill>
                        <a:latin typeface="Cambria Math"/>
                      </a:rPr>
                      <m:t>=</m:t>
                    </m:r>
                  </m:oMath>
                </a14:m>
                <a:r>
                  <a:rPr lang="en-US" altLang="zh-CN" sz="4400" dirty="0">
                    <a:solidFill>
                      <a:srgbClr val="121520"/>
                    </a:solidFill>
                    <a:latin typeface="Cambria Math"/>
                  </a:rPr>
                  <a:t>[ 1   1    1    1           1         1    1           1    1   1    1   1        ]</a:t>
                </a:r>
              </a:p>
              <a:p>
                <a:pPr algn="r"/>
                <a:endParaRPr lang="en-US" altLang="zh-CN" sz="4400" dirty="0">
                  <a:solidFill>
                    <a:srgbClr val="121520"/>
                  </a:solidFill>
                  <a:latin typeface="Cambria Math"/>
                </a:endParaRPr>
              </a:p>
              <a:p>
                <a:pPr algn="r"/>
                <a14:m>
                  <m:oMathPara xmlns:m="http://schemas.openxmlformats.org/officeDocument/2006/math">
                    <m:oMathParaPr>
                      <m:jc m:val="right"/>
                    </m:oMathParaPr>
                    <m:oMath xmlns:m="http://schemas.openxmlformats.org/officeDocument/2006/math">
                      <m:r>
                        <a:rPr lang="en-US" altLang="zh-CN" sz="4400" i="1" smtClean="0">
                          <a:solidFill>
                            <a:srgbClr val="121520"/>
                          </a:solidFill>
                          <a:latin typeface="Cambria Math"/>
                        </a:rPr>
                        <m:t>𝐼𝑛𝑡𝑒𝑟𝑚𝑒𝑑𝑖𝑎𝑡𝑒</m:t>
                      </m:r>
                      <m:r>
                        <a:rPr lang="en-US" altLang="zh-CN" sz="4400" i="1">
                          <a:solidFill>
                            <a:srgbClr val="121520"/>
                          </a:solidFill>
                          <a:latin typeface="Cambria Math"/>
                        </a:rPr>
                        <m:t> </m:t>
                      </m:r>
                      <m:d>
                        <m:dPr>
                          <m:begChr m:val="["/>
                          <m:endChr m:val="]"/>
                          <m:ctrlPr>
                            <a:rPr lang="en-US" altLang="zh-CN" sz="4400" i="1">
                              <a:solidFill>
                                <a:srgbClr val="121520"/>
                              </a:solidFill>
                              <a:latin typeface="Cambria Math" panose="02040503050406030204" pitchFamily="18" charset="0"/>
                            </a:rPr>
                          </m:ctrlPr>
                        </m:dPr>
                        <m:e>
                          <m:r>
                            <a:rPr lang="en-US" altLang="zh-CN" sz="4400" i="1">
                              <a:solidFill>
                                <a:srgbClr val="121520"/>
                              </a:solidFill>
                              <a:latin typeface="Cambria Math"/>
                            </a:rPr>
                            <m:t>10 28 36  78          5        36  40        63 99   5  29 85      </m:t>
                          </m:r>
                        </m:e>
                      </m:d>
                    </m:oMath>
                  </m:oMathPara>
                </a14:m>
                <a:endParaRPr lang="en-US" altLang="zh-CN" sz="4400" i="1" dirty="0">
                  <a:solidFill>
                    <a:srgbClr val="121520"/>
                  </a:solidFill>
                </a:endParaRPr>
              </a:p>
              <a:p>
                <a:endParaRPr lang="en-US" altLang="zh-CN" sz="4000" i="1" dirty="0"/>
              </a:p>
              <a:p>
                <a:pPr lvl="0"/>
                <a:r>
                  <a:rPr lang="en-US" altLang="zh-CN" sz="4000" dirty="0">
                    <a:solidFill>
                      <a:srgbClr val="000000"/>
                    </a:solidFill>
                    <a:latin typeface="Arial"/>
                    <a:cs typeface="Arial"/>
                  </a:rPr>
                  <a:t>     Partial Sums                    </a:t>
                </a:r>
                <a:r>
                  <a:rPr lang="en-US" altLang="zh-CN" sz="4000" dirty="0">
                    <a:solidFill>
                      <a:srgbClr val="0070C0"/>
                    </a:solidFill>
                    <a:latin typeface="Arial"/>
                    <a:cs typeface="Arial"/>
                  </a:rPr>
                  <a:t>78                   36                   99                   0</a:t>
                </a:r>
              </a:p>
              <a:p>
                <a:pPr lvl="0"/>
                <a:endParaRPr lang="en-US" altLang="zh-CN" sz="4000" i="1" dirty="0">
                  <a:solidFill>
                    <a:srgbClr val="000000"/>
                  </a:solidFill>
                  <a:latin typeface="Arial"/>
                  <a:cs typeface="Arial"/>
                </a:endParaRPr>
              </a:p>
              <a:p>
                <a:pPr lvl="0"/>
                <a:endParaRPr lang="en-US" altLang="zh-CN" sz="4000" dirty="0">
                  <a:solidFill>
                    <a:srgbClr val="000000"/>
                  </a:solidFill>
                  <a:latin typeface="Arial"/>
                  <a:cs typeface="Arial"/>
                </a:endParaRPr>
              </a:p>
              <a:p>
                <a:pPr lvl="0"/>
                <a:endParaRPr lang="en-US" altLang="zh-CN" sz="4000" dirty="0">
                  <a:solidFill>
                    <a:srgbClr val="000000"/>
                  </a:solidFill>
                  <a:latin typeface="Arial"/>
                  <a:cs typeface="Arial"/>
                </a:endParaRPr>
              </a:p>
              <a:p>
                <a:pPr lvl="0"/>
                <a:r>
                  <a:rPr lang="en-US" altLang="zh-CN" sz="4000" dirty="0">
                    <a:solidFill>
                      <a:srgbClr val="000000"/>
                    </a:solidFill>
                    <a:latin typeface="Arial"/>
                    <a:cs typeface="Arial"/>
                  </a:rPr>
                  <a:t>Combined results        </a:t>
                </a:r>
                <a:endParaRPr lang="en-US" altLang="zh-CN" sz="4000" dirty="0">
                  <a:solidFill>
                    <a:srgbClr val="0070C0"/>
                  </a:solidFill>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3840659" y="4300195"/>
                <a:ext cx="16945472" cy="5816977"/>
              </a:xfrm>
              <a:prstGeom prst="rect">
                <a:avLst/>
              </a:prstGeom>
              <a:blipFill>
                <a:blip r:embed="rId3"/>
                <a:stretch>
                  <a:fillRect l="-1222" t="-1985" r="-1438" b="-3135"/>
                </a:stretch>
              </a:blipFill>
              <a:ln>
                <a:solidFill>
                  <a:schemeClr val="tx1"/>
                </a:solidFill>
              </a:ln>
            </p:spPr>
            <p:txBody>
              <a:bodyPr/>
              <a:lstStyle/>
              <a:p>
                <a:r>
                  <a:rPr lang="zh-CN" altLang="en-US">
                    <a:noFill/>
                  </a:rPr>
                  <a:t> </a:t>
                </a:r>
              </a:p>
            </p:txBody>
          </p:sp>
        </mc:Fallback>
      </mc:AlternateContent>
      <p:cxnSp>
        <p:nvCxnSpPr>
          <p:cNvPr id="40" name="直接连接符 39"/>
          <p:cNvCxnSpPr/>
          <p:nvPr/>
        </p:nvCxnSpPr>
        <p:spPr>
          <a:xfrm>
            <a:off x="11041459" y="4121697"/>
            <a:ext cx="0" cy="4655198"/>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4353827" y="4121697"/>
            <a:ext cx="0" cy="4655198"/>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7522179" y="4121697"/>
            <a:ext cx="0" cy="4655198"/>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10697928" y="7728055"/>
            <a:ext cx="773546" cy="701674"/>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11471473" y="6541745"/>
            <a:ext cx="0" cy="250711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13201699" y="6541745"/>
            <a:ext cx="0" cy="250711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20258483" y="6682963"/>
            <a:ext cx="0" cy="231886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17176306" y="7666476"/>
            <a:ext cx="3082178" cy="369888"/>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8" name="TextBox 26"/>
          <p:cNvSpPr txBox="1">
            <a:spLocks noChangeArrowheads="1"/>
          </p:cNvSpPr>
          <p:nvPr/>
        </p:nvSpPr>
        <p:spPr bwMode="auto">
          <a:xfrm>
            <a:off x="10897443" y="7290049"/>
            <a:ext cx="45397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sym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sym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sym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sym typeface="Arial" charset="0"/>
              </a:defRPr>
            </a:lvl4pPr>
            <a:lvl5pPr marL="2057400" indent="-228600" eaLnBrk="0" hangingPunct="0">
              <a:spcBef>
                <a:spcPct val="20000"/>
              </a:spcBef>
              <a:buFont typeface="Arial" charset="0"/>
              <a:buChar char="»"/>
              <a:defRPr sz="1000">
                <a:solidFill>
                  <a:schemeClr val="tx1"/>
                </a:solidFill>
                <a:latin typeface="Arial" charset="0"/>
                <a:cs typeface="Arial" charset="0"/>
                <a:sym typeface="Arial" charset="0"/>
              </a:defRPr>
            </a:lvl5pPr>
            <a:lvl6pPr marL="25146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6pPr>
            <a:lvl7pPr marL="29718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7pPr>
            <a:lvl8pPr marL="34290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8pPr>
            <a:lvl9pPr marL="38862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9pPr>
          </a:lstStyle>
          <a:p>
            <a:pPr eaLnBrk="1" hangingPunct="1">
              <a:spcBef>
                <a:spcPct val="0"/>
              </a:spcBef>
              <a:buFontTx/>
              <a:buNone/>
            </a:pPr>
            <a:r>
              <a:rPr lang="en-US" altLang="zh-CN" sz="3600" dirty="0">
                <a:solidFill>
                  <a:srgbClr val="121520"/>
                </a:solidFill>
              </a:rPr>
              <a:t>+</a:t>
            </a:r>
            <a:endParaRPr lang="zh-CN" altLang="en-US" sz="3600" dirty="0">
              <a:solidFill>
                <a:srgbClr val="121520"/>
              </a:solidFill>
            </a:endParaRPr>
          </a:p>
        </p:txBody>
      </p:sp>
      <p:sp>
        <p:nvSpPr>
          <p:cNvPr id="49" name="TextBox 33"/>
          <p:cNvSpPr txBox="1">
            <a:spLocks noChangeArrowheads="1"/>
          </p:cNvSpPr>
          <p:nvPr/>
        </p:nvSpPr>
        <p:spPr bwMode="auto">
          <a:xfrm>
            <a:off x="19394387" y="7386145"/>
            <a:ext cx="45397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sym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sym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sym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sym typeface="Arial" charset="0"/>
              </a:defRPr>
            </a:lvl4pPr>
            <a:lvl5pPr marL="2057400" indent="-228600" eaLnBrk="0" hangingPunct="0">
              <a:spcBef>
                <a:spcPct val="20000"/>
              </a:spcBef>
              <a:buFont typeface="Arial" charset="0"/>
              <a:buChar char="»"/>
              <a:defRPr sz="1000">
                <a:solidFill>
                  <a:schemeClr val="tx1"/>
                </a:solidFill>
                <a:latin typeface="Arial" charset="0"/>
                <a:cs typeface="Arial" charset="0"/>
                <a:sym typeface="Arial" charset="0"/>
              </a:defRPr>
            </a:lvl5pPr>
            <a:lvl6pPr marL="25146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6pPr>
            <a:lvl7pPr marL="29718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7pPr>
            <a:lvl8pPr marL="34290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8pPr>
            <a:lvl9pPr marL="38862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9pPr>
          </a:lstStyle>
          <a:p>
            <a:pPr eaLnBrk="1" hangingPunct="1">
              <a:spcBef>
                <a:spcPct val="0"/>
              </a:spcBef>
              <a:buFontTx/>
              <a:buNone/>
            </a:pPr>
            <a:r>
              <a:rPr lang="en-US" altLang="zh-CN" sz="3600" dirty="0">
                <a:solidFill>
                  <a:srgbClr val="121520"/>
                </a:solidFill>
              </a:rPr>
              <a:t>+</a:t>
            </a:r>
            <a:endParaRPr lang="zh-CN" altLang="en-US" sz="3600" dirty="0">
              <a:solidFill>
                <a:srgbClr val="121520"/>
              </a:solidFill>
            </a:endParaRPr>
          </a:p>
        </p:txBody>
      </p:sp>
      <p:cxnSp>
        <p:nvCxnSpPr>
          <p:cNvPr id="50" name="直接箭头连接符 49"/>
          <p:cNvCxnSpPr/>
          <p:nvPr/>
        </p:nvCxnSpPr>
        <p:spPr>
          <a:xfrm>
            <a:off x="14154311" y="7666140"/>
            <a:ext cx="1495660" cy="45978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15649971" y="6494715"/>
            <a:ext cx="0" cy="250711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TextBox 26"/>
          <p:cNvSpPr txBox="1">
            <a:spLocks noChangeArrowheads="1"/>
          </p:cNvSpPr>
          <p:nvPr/>
        </p:nvSpPr>
        <p:spPr bwMode="auto">
          <a:xfrm>
            <a:off x="15238782" y="7318403"/>
            <a:ext cx="45397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sym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sym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sym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sym typeface="Arial" charset="0"/>
              </a:defRPr>
            </a:lvl4pPr>
            <a:lvl5pPr marL="2057400" indent="-228600" eaLnBrk="0" hangingPunct="0">
              <a:spcBef>
                <a:spcPct val="20000"/>
              </a:spcBef>
              <a:buFont typeface="Arial" charset="0"/>
              <a:buChar char="»"/>
              <a:defRPr sz="1000">
                <a:solidFill>
                  <a:schemeClr val="tx1"/>
                </a:solidFill>
                <a:latin typeface="Arial" charset="0"/>
                <a:cs typeface="Arial" charset="0"/>
                <a:sym typeface="Arial" charset="0"/>
              </a:defRPr>
            </a:lvl5pPr>
            <a:lvl6pPr marL="25146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6pPr>
            <a:lvl7pPr marL="29718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7pPr>
            <a:lvl8pPr marL="34290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8pPr>
            <a:lvl9pPr marL="38862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9pPr>
          </a:lstStyle>
          <a:p>
            <a:pPr eaLnBrk="1" hangingPunct="1">
              <a:spcBef>
                <a:spcPct val="0"/>
              </a:spcBef>
              <a:buFontTx/>
              <a:buNone/>
            </a:pPr>
            <a:r>
              <a:rPr lang="en-US" altLang="zh-CN" sz="3600" dirty="0">
                <a:solidFill>
                  <a:srgbClr val="121520"/>
                </a:solidFill>
              </a:rPr>
              <a:t>+</a:t>
            </a:r>
            <a:endParaRPr lang="zh-CN" altLang="en-US" sz="3600" dirty="0">
              <a:solidFill>
                <a:srgbClr val="121520"/>
              </a:solidFill>
            </a:endParaRPr>
          </a:p>
        </p:txBody>
      </p:sp>
      <p:sp>
        <p:nvSpPr>
          <p:cNvPr id="53" name="TextBox 52"/>
          <p:cNvSpPr txBox="1"/>
          <p:nvPr/>
        </p:nvSpPr>
        <p:spPr>
          <a:xfrm>
            <a:off x="11190870" y="4409728"/>
            <a:ext cx="285335" cy="677108"/>
          </a:xfrm>
          <a:prstGeom prst="rect">
            <a:avLst/>
          </a:prstGeom>
          <a:noFill/>
        </p:spPr>
        <p:txBody>
          <a:bodyPr wrap="none" lIns="0" tIns="0" rIns="0" bIns="0" rtlCol="0">
            <a:spAutoFit/>
          </a:bodyPr>
          <a:lstStyle/>
          <a:p>
            <a:r>
              <a:rPr lang="en-US" altLang="zh-CN" sz="4400" dirty="0">
                <a:solidFill>
                  <a:srgbClr val="0070C0"/>
                </a:solidFill>
              </a:rPr>
              <a:t>0</a:t>
            </a:r>
            <a:endParaRPr lang="zh-CN" altLang="en-US" sz="4400" dirty="0">
              <a:solidFill>
                <a:srgbClr val="0070C0"/>
              </a:solidFill>
            </a:endParaRPr>
          </a:p>
        </p:txBody>
      </p:sp>
      <p:sp>
        <p:nvSpPr>
          <p:cNvPr id="54" name="TextBox 53"/>
          <p:cNvSpPr txBox="1"/>
          <p:nvPr/>
        </p:nvSpPr>
        <p:spPr>
          <a:xfrm>
            <a:off x="13059032" y="4409728"/>
            <a:ext cx="285335" cy="677108"/>
          </a:xfrm>
          <a:prstGeom prst="rect">
            <a:avLst/>
          </a:prstGeom>
          <a:noFill/>
        </p:spPr>
        <p:txBody>
          <a:bodyPr wrap="none" lIns="0" tIns="0" rIns="0" bIns="0" rtlCol="0">
            <a:spAutoFit/>
          </a:bodyPr>
          <a:lstStyle/>
          <a:p>
            <a:r>
              <a:rPr lang="en-US" altLang="zh-CN" sz="4400" dirty="0">
                <a:solidFill>
                  <a:srgbClr val="0070C0"/>
                </a:solidFill>
              </a:rPr>
              <a:t>0</a:t>
            </a:r>
            <a:endParaRPr lang="zh-CN" altLang="en-US" sz="4400" dirty="0">
              <a:solidFill>
                <a:srgbClr val="0070C0"/>
              </a:solidFill>
            </a:endParaRPr>
          </a:p>
        </p:txBody>
      </p:sp>
      <p:sp>
        <p:nvSpPr>
          <p:cNvPr id="55" name="TextBox 54"/>
          <p:cNvSpPr txBox="1"/>
          <p:nvPr/>
        </p:nvSpPr>
        <p:spPr>
          <a:xfrm>
            <a:off x="15364636" y="4409728"/>
            <a:ext cx="285335" cy="677108"/>
          </a:xfrm>
          <a:prstGeom prst="rect">
            <a:avLst/>
          </a:prstGeom>
          <a:noFill/>
        </p:spPr>
        <p:txBody>
          <a:bodyPr wrap="none" lIns="0" tIns="0" rIns="0" bIns="0" rtlCol="0">
            <a:spAutoFit/>
          </a:bodyPr>
          <a:lstStyle/>
          <a:p>
            <a:r>
              <a:rPr lang="en-US" altLang="zh-CN" sz="4400" dirty="0">
                <a:solidFill>
                  <a:srgbClr val="0070C0"/>
                </a:solidFill>
              </a:rPr>
              <a:t>0</a:t>
            </a:r>
            <a:endParaRPr lang="zh-CN" altLang="en-US" sz="4400" dirty="0">
              <a:solidFill>
                <a:srgbClr val="0070C0"/>
              </a:solidFill>
            </a:endParaRPr>
          </a:p>
        </p:txBody>
      </p:sp>
      <p:sp>
        <p:nvSpPr>
          <p:cNvPr id="56" name="TextBox 55"/>
          <p:cNvSpPr txBox="1"/>
          <p:nvPr/>
        </p:nvSpPr>
        <p:spPr>
          <a:xfrm>
            <a:off x="19970452" y="4409728"/>
            <a:ext cx="285335" cy="677108"/>
          </a:xfrm>
          <a:prstGeom prst="rect">
            <a:avLst/>
          </a:prstGeom>
          <a:noFill/>
        </p:spPr>
        <p:txBody>
          <a:bodyPr wrap="none" lIns="0" tIns="0" rIns="0" bIns="0" rtlCol="0">
            <a:spAutoFit/>
          </a:bodyPr>
          <a:lstStyle/>
          <a:p>
            <a:r>
              <a:rPr lang="en-US" altLang="zh-CN" sz="4400" dirty="0">
                <a:solidFill>
                  <a:srgbClr val="0070C0"/>
                </a:solidFill>
              </a:rPr>
              <a:t>0</a:t>
            </a:r>
            <a:endParaRPr lang="zh-CN" altLang="en-US" sz="4400" dirty="0">
              <a:solidFill>
                <a:srgbClr val="0070C0"/>
              </a:solidFill>
            </a:endParaRPr>
          </a:p>
        </p:txBody>
      </p:sp>
      <p:sp>
        <p:nvSpPr>
          <p:cNvPr id="57" name="TextBox 56"/>
          <p:cNvSpPr txBox="1"/>
          <p:nvPr/>
        </p:nvSpPr>
        <p:spPr>
          <a:xfrm>
            <a:off x="11149738" y="5705872"/>
            <a:ext cx="570669" cy="677108"/>
          </a:xfrm>
          <a:prstGeom prst="rect">
            <a:avLst/>
          </a:prstGeom>
          <a:noFill/>
        </p:spPr>
        <p:txBody>
          <a:bodyPr wrap="none" lIns="0" tIns="0" rIns="0" bIns="0" rtlCol="0">
            <a:spAutoFit/>
          </a:bodyPr>
          <a:lstStyle/>
          <a:p>
            <a:r>
              <a:rPr lang="en-US" altLang="zh-CN" sz="4400" dirty="0">
                <a:solidFill>
                  <a:srgbClr val="0070C0"/>
                </a:solidFill>
              </a:rPr>
              <a:t>27</a:t>
            </a:r>
            <a:endParaRPr lang="zh-CN" altLang="en-US" sz="4400" dirty="0">
              <a:solidFill>
                <a:srgbClr val="0070C0"/>
              </a:solidFill>
            </a:endParaRPr>
          </a:p>
        </p:txBody>
      </p:sp>
      <p:sp>
        <p:nvSpPr>
          <p:cNvPr id="58" name="TextBox 57"/>
          <p:cNvSpPr txBox="1"/>
          <p:nvPr/>
        </p:nvSpPr>
        <p:spPr>
          <a:xfrm>
            <a:off x="12916364" y="5705872"/>
            <a:ext cx="570669" cy="677108"/>
          </a:xfrm>
          <a:prstGeom prst="rect">
            <a:avLst/>
          </a:prstGeom>
          <a:noFill/>
        </p:spPr>
        <p:txBody>
          <a:bodyPr wrap="none" lIns="0" tIns="0" rIns="0" bIns="0" rtlCol="0">
            <a:spAutoFit/>
          </a:bodyPr>
          <a:lstStyle/>
          <a:p>
            <a:r>
              <a:rPr lang="en-US" altLang="zh-CN" sz="4400" dirty="0">
                <a:solidFill>
                  <a:srgbClr val="0070C0"/>
                </a:solidFill>
              </a:rPr>
              <a:t>33</a:t>
            </a:r>
            <a:endParaRPr lang="zh-CN" altLang="en-US" sz="4400" dirty="0">
              <a:solidFill>
                <a:srgbClr val="0070C0"/>
              </a:solidFill>
            </a:endParaRPr>
          </a:p>
        </p:txBody>
      </p:sp>
      <p:sp>
        <p:nvSpPr>
          <p:cNvPr id="59" name="TextBox 58"/>
          <p:cNvSpPr txBox="1"/>
          <p:nvPr/>
        </p:nvSpPr>
        <p:spPr>
          <a:xfrm>
            <a:off x="15217924" y="5705872"/>
            <a:ext cx="570669" cy="677108"/>
          </a:xfrm>
          <a:prstGeom prst="rect">
            <a:avLst/>
          </a:prstGeom>
          <a:noFill/>
        </p:spPr>
        <p:txBody>
          <a:bodyPr wrap="none" lIns="0" tIns="0" rIns="0" bIns="0" rtlCol="0">
            <a:spAutoFit/>
          </a:bodyPr>
          <a:lstStyle/>
          <a:p>
            <a:r>
              <a:rPr lang="en-US" altLang="zh-CN" sz="4400" dirty="0">
                <a:solidFill>
                  <a:srgbClr val="0070C0"/>
                </a:solidFill>
              </a:rPr>
              <a:t>56</a:t>
            </a:r>
            <a:endParaRPr lang="zh-CN" altLang="en-US" sz="4400" dirty="0">
              <a:solidFill>
                <a:srgbClr val="0070C0"/>
              </a:solidFill>
            </a:endParaRPr>
          </a:p>
        </p:txBody>
      </p:sp>
      <p:sp>
        <p:nvSpPr>
          <p:cNvPr id="60" name="TextBox 59"/>
          <p:cNvSpPr txBox="1"/>
          <p:nvPr/>
        </p:nvSpPr>
        <p:spPr>
          <a:xfrm>
            <a:off x="19826436" y="5705872"/>
            <a:ext cx="570669" cy="677108"/>
          </a:xfrm>
          <a:prstGeom prst="rect">
            <a:avLst/>
          </a:prstGeom>
          <a:noFill/>
        </p:spPr>
        <p:txBody>
          <a:bodyPr wrap="none" lIns="0" tIns="0" rIns="0" bIns="0" rtlCol="0">
            <a:spAutoFit/>
          </a:bodyPr>
          <a:lstStyle/>
          <a:p>
            <a:r>
              <a:rPr lang="en-US" altLang="zh-CN" sz="4400" dirty="0">
                <a:solidFill>
                  <a:srgbClr val="0070C0"/>
                </a:solidFill>
              </a:rPr>
              <a:t>97</a:t>
            </a:r>
            <a:endParaRPr lang="zh-CN" altLang="en-US" sz="4400" dirty="0">
              <a:solidFill>
                <a:srgbClr val="0070C0"/>
              </a:solidFill>
            </a:endParaRPr>
          </a:p>
        </p:txBody>
      </p:sp>
      <p:sp>
        <p:nvSpPr>
          <p:cNvPr id="61" name="TextBox 60"/>
          <p:cNvSpPr txBox="1"/>
          <p:nvPr/>
        </p:nvSpPr>
        <p:spPr>
          <a:xfrm>
            <a:off x="11041459" y="9306272"/>
            <a:ext cx="856004" cy="677108"/>
          </a:xfrm>
          <a:prstGeom prst="rect">
            <a:avLst/>
          </a:prstGeom>
          <a:noFill/>
        </p:spPr>
        <p:txBody>
          <a:bodyPr wrap="none" lIns="0" tIns="0" rIns="0" bIns="0" rtlCol="0">
            <a:spAutoFit/>
          </a:bodyPr>
          <a:lstStyle/>
          <a:p>
            <a:r>
              <a:rPr lang="en-US" altLang="zh-CN" sz="4400" dirty="0">
                <a:solidFill>
                  <a:srgbClr val="0070C0"/>
                </a:solidFill>
              </a:rPr>
              <a:t>105</a:t>
            </a:r>
            <a:endParaRPr lang="zh-CN" altLang="en-US" sz="4400" dirty="0">
              <a:solidFill>
                <a:srgbClr val="0070C0"/>
              </a:solidFill>
            </a:endParaRPr>
          </a:p>
        </p:txBody>
      </p:sp>
      <p:sp>
        <p:nvSpPr>
          <p:cNvPr id="62" name="TextBox 61"/>
          <p:cNvSpPr txBox="1"/>
          <p:nvPr/>
        </p:nvSpPr>
        <p:spPr>
          <a:xfrm>
            <a:off x="12773696" y="9316144"/>
            <a:ext cx="570669" cy="677108"/>
          </a:xfrm>
          <a:prstGeom prst="rect">
            <a:avLst/>
          </a:prstGeom>
          <a:noFill/>
        </p:spPr>
        <p:txBody>
          <a:bodyPr wrap="none" lIns="0" tIns="0" rIns="0" bIns="0" rtlCol="0">
            <a:spAutoFit/>
          </a:bodyPr>
          <a:lstStyle/>
          <a:p>
            <a:r>
              <a:rPr lang="en-US" altLang="zh-CN" sz="4400" dirty="0">
                <a:solidFill>
                  <a:srgbClr val="0070C0"/>
                </a:solidFill>
              </a:rPr>
              <a:t>33</a:t>
            </a:r>
            <a:endParaRPr lang="zh-CN" altLang="en-US" sz="4400" dirty="0">
              <a:solidFill>
                <a:srgbClr val="0070C0"/>
              </a:solidFill>
            </a:endParaRPr>
          </a:p>
        </p:txBody>
      </p:sp>
      <p:sp>
        <p:nvSpPr>
          <p:cNvPr id="63" name="TextBox 62"/>
          <p:cNvSpPr txBox="1"/>
          <p:nvPr/>
        </p:nvSpPr>
        <p:spPr>
          <a:xfrm>
            <a:off x="15364636" y="9306272"/>
            <a:ext cx="570669" cy="677108"/>
          </a:xfrm>
          <a:prstGeom prst="rect">
            <a:avLst/>
          </a:prstGeom>
          <a:noFill/>
        </p:spPr>
        <p:txBody>
          <a:bodyPr wrap="none" lIns="0" tIns="0" rIns="0" bIns="0" rtlCol="0">
            <a:spAutoFit/>
          </a:bodyPr>
          <a:lstStyle/>
          <a:p>
            <a:r>
              <a:rPr lang="en-US" altLang="zh-CN" sz="4400" dirty="0">
                <a:solidFill>
                  <a:srgbClr val="0070C0"/>
                </a:solidFill>
              </a:rPr>
              <a:t>92</a:t>
            </a:r>
            <a:endParaRPr lang="zh-CN" altLang="en-US" sz="4400" dirty="0">
              <a:solidFill>
                <a:srgbClr val="0070C0"/>
              </a:solidFill>
            </a:endParaRPr>
          </a:p>
        </p:txBody>
      </p:sp>
      <p:sp>
        <p:nvSpPr>
          <p:cNvPr id="64" name="TextBox 63"/>
          <p:cNvSpPr txBox="1"/>
          <p:nvPr/>
        </p:nvSpPr>
        <p:spPr>
          <a:xfrm>
            <a:off x="19852517" y="9349244"/>
            <a:ext cx="856004" cy="677108"/>
          </a:xfrm>
          <a:prstGeom prst="rect">
            <a:avLst/>
          </a:prstGeom>
          <a:noFill/>
        </p:spPr>
        <p:txBody>
          <a:bodyPr wrap="none" lIns="0" tIns="0" rIns="0" bIns="0" rtlCol="0">
            <a:spAutoFit/>
          </a:bodyPr>
          <a:lstStyle/>
          <a:p>
            <a:r>
              <a:rPr lang="en-US" altLang="zh-CN" sz="4400" dirty="0">
                <a:solidFill>
                  <a:srgbClr val="0070C0"/>
                </a:solidFill>
              </a:rPr>
              <a:t>196</a:t>
            </a:r>
            <a:endParaRPr lang="zh-CN" altLang="en-US" sz="4400" dirty="0">
              <a:solidFill>
                <a:srgbClr val="0070C0"/>
              </a:solidFill>
            </a:endParaRPr>
          </a:p>
        </p:txBody>
      </p:sp>
      <p:sp>
        <p:nvSpPr>
          <p:cNvPr id="69" name="矩形 12"/>
          <p:cNvSpPr>
            <a:spLocks noChangeArrowheads="1"/>
          </p:cNvSpPr>
          <p:nvPr/>
        </p:nvSpPr>
        <p:spPr bwMode="auto">
          <a:xfrm>
            <a:off x="4992787" y="3197770"/>
            <a:ext cx="5029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2400">
                <a:solidFill>
                  <a:schemeClr val="tx1"/>
                </a:solidFill>
                <a:latin typeface="Arial" charset="0"/>
                <a:cs typeface="Arial" charset="0"/>
                <a:sym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sym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sym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sym typeface="Arial" charset="0"/>
              </a:defRPr>
            </a:lvl4pPr>
            <a:lvl5pPr marL="2057400" indent="-228600" eaLnBrk="0" hangingPunct="0">
              <a:spcBef>
                <a:spcPct val="20000"/>
              </a:spcBef>
              <a:buFont typeface="Arial" charset="0"/>
              <a:buChar char="»"/>
              <a:defRPr sz="1000">
                <a:solidFill>
                  <a:schemeClr val="tx1"/>
                </a:solidFill>
                <a:latin typeface="Arial" charset="0"/>
                <a:cs typeface="Arial" charset="0"/>
                <a:sym typeface="Arial" charset="0"/>
              </a:defRPr>
            </a:lvl5pPr>
            <a:lvl6pPr marL="25146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6pPr>
            <a:lvl7pPr marL="29718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7pPr>
            <a:lvl8pPr marL="34290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8pPr>
            <a:lvl9pPr marL="38862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9pPr>
          </a:lstStyle>
          <a:p>
            <a:pPr eaLnBrk="1" hangingPunct="1">
              <a:spcBef>
                <a:spcPct val="0"/>
              </a:spcBef>
              <a:buFontTx/>
              <a:buNone/>
            </a:pPr>
            <a:r>
              <a:rPr lang="en-US" altLang="zh-CN" sz="4800" dirty="0">
                <a:solidFill>
                  <a:srgbClr val="121520"/>
                </a:solidFill>
              </a:rPr>
              <a:t>Problem: B*x =?</a:t>
            </a:r>
            <a:endParaRPr lang="zh-CN" altLang="en-US" sz="4800" dirty="0">
              <a:solidFill>
                <a:srgbClr val="121520"/>
              </a:solidFill>
            </a:endParaRPr>
          </a:p>
        </p:txBody>
      </p:sp>
      <p:sp>
        <p:nvSpPr>
          <p:cNvPr id="70" name="矩形 12"/>
          <p:cNvSpPr>
            <a:spLocks noChangeArrowheads="1"/>
          </p:cNvSpPr>
          <p:nvPr/>
        </p:nvSpPr>
        <p:spPr bwMode="auto">
          <a:xfrm>
            <a:off x="11041460" y="3197770"/>
            <a:ext cx="909369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2400">
                <a:solidFill>
                  <a:schemeClr val="tx1"/>
                </a:solidFill>
                <a:latin typeface="Arial" charset="0"/>
                <a:cs typeface="Arial" charset="0"/>
                <a:sym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sym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sym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sym typeface="Arial" charset="0"/>
              </a:defRPr>
            </a:lvl4pPr>
            <a:lvl5pPr marL="2057400" indent="-228600" eaLnBrk="0" hangingPunct="0">
              <a:spcBef>
                <a:spcPct val="20000"/>
              </a:spcBef>
              <a:buFont typeface="Arial" charset="0"/>
              <a:buChar char="»"/>
              <a:defRPr sz="1000">
                <a:solidFill>
                  <a:schemeClr val="tx1"/>
                </a:solidFill>
                <a:latin typeface="Arial" charset="0"/>
                <a:cs typeface="Arial" charset="0"/>
                <a:sym typeface="Arial" charset="0"/>
              </a:defRPr>
            </a:lvl5pPr>
            <a:lvl6pPr marL="25146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6pPr>
            <a:lvl7pPr marL="29718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7pPr>
            <a:lvl8pPr marL="34290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8pPr>
            <a:lvl9pPr marL="38862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9pPr>
          </a:lstStyle>
          <a:p>
            <a:pPr eaLnBrk="1" hangingPunct="1">
              <a:spcBef>
                <a:spcPct val="0"/>
              </a:spcBef>
              <a:buFontTx/>
              <a:buNone/>
            </a:pPr>
            <a:r>
              <a:rPr lang="en-US" altLang="zh-CN" sz="4800" dirty="0">
                <a:solidFill>
                  <a:srgbClr val="121520"/>
                </a:solidFill>
              </a:rPr>
              <a:t>Assume: x=[2  9  6  5  4  8  7  3]</a:t>
            </a:r>
            <a:endParaRPr lang="zh-CN" altLang="en-US" sz="4800" dirty="0">
              <a:solidFill>
                <a:srgbClr val="121520"/>
              </a:solidFill>
            </a:endParaRPr>
          </a:p>
        </p:txBody>
      </p:sp>
      <mc:AlternateContent xmlns:mc="http://schemas.openxmlformats.org/markup-compatibility/2006" xmlns:a14="http://schemas.microsoft.com/office/drawing/2010/main">
        <mc:Choice Requires="a14">
          <p:sp>
            <p:nvSpPr>
              <p:cNvPr id="2" name="矩形 1"/>
              <p:cNvSpPr/>
              <p:nvPr/>
            </p:nvSpPr>
            <p:spPr>
              <a:xfrm>
                <a:off x="3840661" y="10764594"/>
                <a:ext cx="16945472" cy="707886"/>
              </a:xfrm>
              <a:prstGeom prst="rect">
                <a:avLst/>
              </a:prstGeom>
              <a:solidFill>
                <a:schemeClr val="bg1"/>
              </a:solidFill>
              <a:ln>
                <a:noFill/>
              </a:ln>
            </p:spPr>
            <p:txBody>
              <a:bodyPr wrap="square">
                <a:spAutoFit/>
              </a:bodyPr>
              <a:lstStyle/>
              <a:p>
                <a:pPr algn="r"/>
                <a14:m>
                  <m:oMathPara xmlns:m="http://schemas.openxmlformats.org/officeDocument/2006/math">
                    <m:oMathParaPr>
                      <m:jc m:val="left"/>
                    </m:oMathParaPr>
                    <m:oMath xmlns:m="http://schemas.openxmlformats.org/officeDocument/2006/math">
                      <m:r>
                        <a:rPr lang="en-US" altLang="zh-CN" sz="4000">
                          <a:solidFill>
                            <a:srgbClr val="000000"/>
                          </a:solidFill>
                          <a:latin typeface="Cambria Math"/>
                          <a:cs typeface="Arial"/>
                        </a:rPr>
                        <m:t>        </m:t>
                      </m:r>
                      <m:r>
                        <a:rPr lang="en-US" altLang="zh-CN" sz="4000">
                          <a:solidFill>
                            <a:srgbClr val="000000"/>
                          </a:solidFill>
                          <a:latin typeface="Cambria Math"/>
                          <a:cs typeface="Arial"/>
                        </a:rPr>
                        <m:t>𝑅𝑒𝑠𝑢𝑙𝑡</m:t>
                      </m:r>
                      <m:r>
                        <a:rPr lang="en-US" altLang="zh-CN" sz="4000">
                          <a:solidFill>
                            <a:srgbClr val="000000"/>
                          </a:solidFill>
                          <a:latin typeface="Cambria Math"/>
                          <a:cs typeface="Arial"/>
                        </a:rPr>
                        <m:t> </m:t>
                      </m:r>
                      <m:r>
                        <a:rPr lang="en-US" altLang="zh-CN" sz="4000">
                          <a:solidFill>
                            <a:srgbClr val="000000"/>
                          </a:solidFill>
                          <a:latin typeface="Cambria Math"/>
                          <a:cs typeface="Arial"/>
                        </a:rPr>
                        <m:t>𝐸𝑛𝑡𝑟𝑦</m:t>
                      </m:r>
                      <m:r>
                        <a:rPr lang="en-US" altLang="zh-CN" sz="4000">
                          <a:solidFill>
                            <a:srgbClr val="000000"/>
                          </a:solidFill>
                          <a:latin typeface="Cambria Math"/>
                          <a:cs typeface="Arial"/>
                        </a:rPr>
                        <m:t>       0 </m:t>
                      </m:r>
                    </m:oMath>
                  </m:oMathPara>
                </a14:m>
                <a:endParaRPr lang="en-US" altLang="zh-CN" sz="4000" dirty="0">
                  <a:solidFill>
                    <a:srgbClr val="000000"/>
                  </a:solidFill>
                  <a:latin typeface="Arial"/>
                  <a:cs typeface="Arial"/>
                </a:endParaRPr>
              </a:p>
            </p:txBody>
          </p:sp>
        </mc:Choice>
        <mc:Fallback xmlns="">
          <p:sp>
            <p:nvSpPr>
              <p:cNvPr id="2" name="矩形 1"/>
              <p:cNvSpPr>
                <a:spLocks noRot="1" noChangeAspect="1" noMove="1" noResize="1" noEditPoints="1" noAdjustHandles="1" noChangeArrowheads="1" noChangeShapeType="1" noTextEdit="1"/>
              </p:cNvSpPr>
              <p:nvPr/>
            </p:nvSpPr>
            <p:spPr>
              <a:xfrm>
                <a:off x="3840661" y="10764594"/>
                <a:ext cx="16945472" cy="707886"/>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3840661" y="12250469"/>
                <a:ext cx="16945472" cy="707886"/>
              </a:xfrm>
              <a:prstGeom prst="rect">
                <a:avLst/>
              </a:prstGeom>
              <a:solidFill>
                <a:schemeClr val="bg1"/>
              </a:solidFill>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CN" sz="4000" smtClean="0">
                          <a:solidFill>
                            <a:srgbClr val="000000"/>
                          </a:solidFill>
                          <a:latin typeface="Cambria Math"/>
                          <a:cs typeface="Arial"/>
                        </a:rPr>
                        <m:t>        </m:t>
                      </m:r>
                      <m:r>
                        <a:rPr lang="en-US" altLang="zh-CN" sz="4000" b="1">
                          <a:solidFill>
                            <a:srgbClr val="000000"/>
                          </a:solidFill>
                          <a:latin typeface="Cambria Math"/>
                          <a:cs typeface="Arial"/>
                        </a:rPr>
                        <m:t>𝐅𝐢𝐧𝐚𝐥</m:t>
                      </m:r>
                      <m:r>
                        <a:rPr lang="en-US" altLang="zh-CN" sz="4000" b="1">
                          <a:solidFill>
                            <a:srgbClr val="000000"/>
                          </a:solidFill>
                          <a:latin typeface="Cambria Math"/>
                          <a:cs typeface="Arial"/>
                        </a:rPr>
                        <m:t> </m:t>
                      </m:r>
                      <m:r>
                        <a:rPr lang="en-US" altLang="zh-CN" sz="4000" b="1">
                          <a:solidFill>
                            <a:srgbClr val="000000"/>
                          </a:solidFill>
                          <a:latin typeface="Cambria Math"/>
                          <a:cs typeface="Arial"/>
                        </a:rPr>
                        <m:t>𝐑𝐞𝐬𝐮𝐥𝐭</m:t>
                      </m:r>
                      <m:r>
                        <a:rPr lang="en-US" altLang="zh-CN" sz="4000">
                          <a:solidFill>
                            <a:srgbClr val="000000"/>
                          </a:solidFill>
                          <a:latin typeface="Cambria Math"/>
                          <a:cs typeface="Arial"/>
                        </a:rPr>
                        <m:t> </m:t>
                      </m:r>
                      <m:r>
                        <a:rPr lang="en-US" altLang="zh-CN" sz="4000" b="0" i="0" smtClean="0">
                          <a:solidFill>
                            <a:srgbClr val="000000"/>
                          </a:solidFill>
                          <a:latin typeface="Cambria Math" panose="02040503050406030204" pitchFamily="18" charset="0"/>
                          <a:cs typeface="Arial"/>
                        </a:rPr>
                        <m:t> </m:t>
                      </m:r>
                      <m:r>
                        <a:rPr lang="en-US" altLang="zh-CN" sz="4000">
                          <a:solidFill>
                            <a:srgbClr val="000000"/>
                          </a:solidFill>
                          <a:latin typeface="Cambria Math"/>
                          <a:cs typeface="Arial"/>
                        </a:rPr>
                        <m:t> [       ,  ,   ,   ]</m:t>
                      </m:r>
                    </m:oMath>
                  </m:oMathPara>
                </a14:m>
                <a:endParaRPr lang="en-US" altLang="zh-CN" sz="4000" dirty="0">
                  <a:solidFill>
                    <a:srgbClr val="000000"/>
                  </a:solidFill>
                  <a:latin typeface="Arial"/>
                  <a:cs typeface="Arial"/>
                </a:endParaRPr>
              </a:p>
            </p:txBody>
          </p:sp>
        </mc:Choice>
        <mc:Fallback xmlns="">
          <p:sp>
            <p:nvSpPr>
              <p:cNvPr id="71" name="矩形 70"/>
              <p:cNvSpPr>
                <a:spLocks noRot="1" noChangeAspect="1" noMove="1" noResize="1" noEditPoints="1" noAdjustHandles="1" noChangeArrowheads="1" noChangeShapeType="1" noTextEdit="1"/>
              </p:cNvSpPr>
              <p:nvPr/>
            </p:nvSpPr>
            <p:spPr>
              <a:xfrm>
                <a:off x="3840661" y="12250469"/>
                <a:ext cx="16945472" cy="707886"/>
              </a:xfrm>
              <a:prstGeom prst="rect">
                <a:avLst/>
              </a:prstGeom>
              <a:blipFill>
                <a:blip r:embed="rId5"/>
                <a:stretch>
                  <a:fillRect/>
                </a:stretch>
              </a:blipFill>
              <a:ln>
                <a:noFill/>
              </a:ln>
            </p:spPr>
            <p:txBody>
              <a:bodyPr/>
              <a:lstStyle/>
              <a:p>
                <a:r>
                  <a:rPr lang="zh-CN" altLang="en-US">
                    <a:noFill/>
                  </a:rPr>
                  <a:t> </a:t>
                </a:r>
              </a:p>
            </p:txBody>
          </p:sp>
        </mc:Fallback>
      </mc:AlternateContent>
      <p:sp>
        <p:nvSpPr>
          <p:cNvPr id="72" name="TextBox 71"/>
          <p:cNvSpPr txBox="1"/>
          <p:nvPr/>
        </p:nvSpPr>
        <p:spPr>
          <a:xfrm>
            <a:off x="11149736" y="10826150"/>
            <a:ext cx="285335" cy="677108"/>
          </a:xfrm>
          <a:prstGeom prst="rect">
            <a:avLst/>
          </a:prstGeom>
          <a:noFill/>
        </p:spPr>
        <p:txBody>
          <a:bodyPr wrap="none" lIns="0" tIns="0" rIns="0" bIns="0" rtlCol="0">
            <a:spAutoFit/>
          </a:bodyPr>
          <a:lstStyle/>
          <a:p>
            <a:r>
              <a:rPr lang="en-US" altLang="zh-CN" sz="4400" dirty="0">
                <a:solidFill>
                  <a:srgbClr val="121520"/>
                </a:solidFill>
              </a:rPr>
              <a:t>0</a:t>
            </a:r>
            <a:endParaRPr lang="zh-CN" altLang="en-US" sz="4400" dirty="0">
              <a:solidFill>
                <a:srgbClr val="121520"/>
              </a:solidFill>
            </a:endParaRPr>
          </a:p>
        </p:txBody>
      </p:sp>
      <p:sp>
        <p:nvSpPr>
          <p:cNvPr id="73" name="TextBox 72"/>
          <p:cNvSpPr txBox="1"/>
          <p:nvPr/>
        </p:nvSpPr>
        <p:spPr>
          <a:xfrm>
            <a:off x="15503258" y="10764594"/>
            <a:ext cx="285335" cy="677108"/>
          </a:xfrm>
          <a:prstGeom prst="rect">
            <a:avLst/>
          </a:prstGeom>
          <a:noFill/>
        </p:spPr>
        <p:txBody>
          <a:bodyPr wrap="none" lIns="0" tIns="0" rIns="0" bIns="0" rtlCol="0">
            <a:spAutoFit/>
          </a:bodyPr>
          <a:lstStyle/>
          <a:p>
            <a:r>
              <a:rPr lang="en-US" altLang="zh-CN" sz="4400" dirty="0">
                <a:solidFill>
                  <a:srgbClr val="121520"/>
                </a:solidFill>
              </a:rPr>
              <a:t>2</a:t>
            </a:r>
            <a:endParaRPr lang="zh-CN" altLang="en-US" sz="4400" dirty="0">
              <a:solidFill>
                <a:srgbClr val="121520"/>
              </a:solidFill>
            </a:endParaRPr>
          </a:p>
        </p:txBody>
      </p:sp>
      <p:sp>
        <p:nvSpPr>
          <p:cNvPr id="74" name="TextBox 73"/>
          <p:cNvSpPr txBox="1"/>
          <p:nvPr/>
        </p:nvSpPr>
        <p:spPr>
          <a:xfrm>
            <a:off x="20280520" y="10764594"/>
            <a:ext cx="285335" cy="677108"/>
          </a:xfrm>
          <a:prstGeom prst="rect">
            <a:avLst/>
          </a:prstGeom>
          <a:noFill/>
        </p:spPr>
        <p:txBody>
          <a:bodyPr wrap="square" lIns="0" tIns="0" rIns="0" bIns="0" rtlCol="0">
            <a:spAutoFit/>
          </a:bodyPr>
          <a:lstStyle/>
          <a:p>
            <a:r>
              <a:rPr lang="en-US" altLang="zh-CN" sz="4400" dirty="0">
                <a:solidFill>
                  <a:srgbClr val="121520"/>
                </a:solidFill>
              </a:rPr>
              <a:t>3</a:t>
            </a:r>
            <a:endParaRPr lang="zh-CN" altLang="en-US" sz="4400" dirty="0">
              <a:solidFill>
                <a:srgbClr val="121520"/>
              </a:solidFill>
            </a:endParaRPr>
          </a:p>
        </p:txBody>
      </p:sp>
      <p:sp>
        <p:nvSpPr>
          <p:cNvPr id="75" name="TextBox 74"/>
          <p:cNvSpPr txBox="1"/>
          <p:nvPr/>
        </p:nvSpPr>
        <p:spPr>
          <a:xfrm>
            <a:off x="8161139" y="12312024"/>
            <a:ext cx="856004" cy="677108"/>
          </a:xfrm>
          <a:prstGeom prst="rect">
            <a:avLst/>
          </a:prstGeom>
          <a:noFill/>
        </p:spPr>
        <p:txBody>
          <a:bodyPr wrap="none" lIns="0" tIns="0" rIns="0" bIns="0" rtlCol="0">
            <a:spAutoFit/>
          </a:bodyPr>
          <a:lstStyle/>
          <a:p>
            <a:r>
              <a:rPr lang="en-US" altLang="zh-CN" sz="4400" dirty="0">
                <a:solidFill>
                  <a:srgbClr val="121520"/>
                </a:solidFill>
              </a:rPr>
              <a:t>105</a:t>
            </a:r>
            <a:endParaRPr lang="zh-CN" altLang="en-US" sz="4400" dirty="0">
              <a:solidFill>
                <a:srgbClr val="121520"/>
              </a:solidFill>
            </a:endParaRPr>
          </a:p>
        </p:txBody>
      </p:sp>
      <p:sp>
        <p:nvSpPr>
          <p:cNvPr id="76" name="TextBox 75"/>
          <p:cNvSpPr txBox="1"/>
          <p:nvPr/>
        </p:nvSpPr>
        <p:spPr>
          <a:xfrm>
            <a:off x="10473488" y="12312950"/>
            <a:ext cx="570669" cy="677108"/>
          </a:xfrm>
          <a:prstGeom prst="rect">
            <a:avLst/>
          </a:prstGeom>
          <a:noFill/>
        </p:spPr>
        <p:txBody>
          <a:bodyPr wrap="none" lIns="0" tIns="0" rIns="0" bIns="0" rtlCol="0">
            <a:spAutoFit/>
          </a:bodyPr>
          <a:lstStyle/>
          <a:p>
            <a:r>
              <a:rPr lang="en-US" altLang="zh-CN" sz="4400" dirty="0">
                <a:solidFill>
                  <a:srgbClr val="121520"/>
                </a:solidFill>
              </a:rPr>
              <a:t>92</a:t>
            </a:r>
            <a:endParaRPr lang="zh-CN" altLang="en-US" sz="4400" dirty="0">
              <a:solidFill>
                <a:srgbClr val="121520"/>
              </a:solidFill>
            </a:endParaRPr>
          </a:p>
        </p:txBody>
      </p:sp>
      <p:sp>
        <p:nvSpPr>
          <p:cNvPr id="77" name="TextBox 76"/>
          <p:cNvSpPr txBox="1"/>
          <p:nvPr/>
        </p:nvSpPr>
        <p:spPr>
          <a:xfrm>
            <a:off x="11689499" y="12330608"/>
            <a:ext cx="856004" cy="677108"/>
          </a:xfrm>
          <a:prstGeom prst="rect">
            <a:avLst/>
          </a:prstGeom>
          <a:noFill/>
        </p:spPr>
        <p:txBody>
          <a:bodyPr wrap="none" lIns="0" tIns="0" rIns="0" bIns="0" rtlCol="0">
            <a:spAutoFit/>
          </a:bodyPr>
          <a:lstStyle/>
          <a:p>
            <a:r>
              <a:rPr lang="en-US" altLang="zh-CN" sz="4400" dirty="0">
                <a:solidFill>
                  <a:srgbClr val="121520"/>
                </a:solidFill>
              </a:rPr>
              <a:t>196</a:t>
            </a:r>
            <a:endParaRPr lang="zh-CN" altLang="en-US" sz="4400" dirty="0">
              <a:solidFill>
                <a:srgbClr val="121520"/>
              </a:solidFill>
            </a:endParaRPr>
          </a:p>
        </p:txBody>
      </p:sp>
      <p:sp>
        <p:nvSpPr>
          <p:cNvPr id="79" name="TextBox 78"/>
          <p:cNvSpPr txBox="1"/>
          <p:nvPr/>
        </p:nvSpPr>
        <p:spPr>
          <a:xfrm>
            <a:off x="9291036" y="12330608"/>
            <a:ext cx="570669" cy="677108"/>
          </a:xfrm>
          <a:prstGeom prst="rect">
            <a:avLst/>
          </a:prstGeom>
          <a:noFill/>
        </p:spPr>
        <p:txBody>
          <a:bodyPr wrap="none" lIns="0" tIns="0" rIns="0" bIns="0" rtlCol="0">
            <a:spAutoFit/>
          </a:bodyPr>
          <a:lstStyle/>
          <a:p>
            <a:r>
              <a:rPr lang="en-US" altLang="zh-CN" sz="4400" dirty="0">
                <a:solidFill>
                  <a:srgbClr val="121520"/>
                </a:solidFill>
              </a:rPr>
              <a:t>33</a:t>
            </a:r>
            <a:endParaRPr lang="zh-CN" altLang="en-US" sz="4400" dirty="0">
              <a:solidFill>
                <a:srgbClr val="121520"/>
              </a:solidFill>
            </a:endParaRPr>
          </a:p>
        </p:txBody>
      </p:sp>
      <p:sp>
        <p:nvSpPr>
          <p:cNvPr id="80" name="TextBox 79"/>
          <p:cNvSpPr txBox="1"/>
          <p:nvPr/>
        </p:nvSpPr>
        <p:spPr>
          <a:xfrm>
            <a:off x="12698770" y="10887706"/>
            <a:ext cx="851195" cy="677108"/>
          </a:xfrm>
          <a:prstGeom prst="rect">
            <a:avLst/>
          </a:prstGeom>
          <a:noFill/>
        </p:spPr>
        <p:txBody>
          <a:bodyPr wrap="none" lIns="0" tIns="0" rIns="0" bIns="0" rtlCol="0">
            <a:spAutoFit/>
          </a:bodyPr>
          <a:lstStyle/>
          <a:p>
            <a:r>
              <a:rPr lang="en-US" altLang="zh-CN" sz="4400" dirty="0">
                <a:solidFill>
                  <a:srgbClr val="121520"/>
                </a:solidFill>
              </a:rPr>
              <a:t>0+1</a:t>
            </a:r>
            <a:endParaRPr lang="zh-CN" altLang="en-US" sz="4400" dirty="0">
              <a:solidFill>
                <a:srgbClr val="121520"/>
              </a:solidFill>
            </a:endParaRPr>
          </a:p>
        </p:txBody>
      </p:sp>
    </p:spTree>
    <p:extLst>
      <p:ext uri="{BB962C8B-B14F-4D97-AF65-F5344CB8AC3E}">
        <p14:creationId xmlns:p14="http://schemas.microsoft.com/office/powerpoint/2010/main" val="4206022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55"/>
                                        </p:tgtEl>
                                        <p:attrNameLst>
                                          <p:attrName>style.textDecorationUnderline</p:attrName>
                                        </p:attrNameLst>
                                      </p:cBhvr>
                                      <p:to>
                                        <p:strVal val="true"/>
                                      </p:to>
                                    </p:set>
                                  </p:childTnLst>
                                </p:cTn>
                              </p:par>
                              <p:par>
                                <p:cTn id="7" presetID="18" presetClass="emph" presetSubtype="0" fill="hold" grpId="0" nodeType="withEffect">
                                  <p:stCondLst>
                                    <p:cond delay="0"/>
                                  </p:stCondLst>
                                  <p:iterate type="lt">
                                    <p:tmPct val="4000"/>
                                  </p:iterate>
                                  <p:childTnLst>
                                    <p:set>
                                      <p:cBhvr override="childStyle">
                                        <p:cTn id="8" dur="500" fill="hold"/>
                                        <p:tgtEl>
                                          <p:spTgt spid="53"/>
                                        </p:tgtEl>
                                        <p:attrNameLst>
                                          <p:attrName>style.textDecorationUnderline</p:attrName>
                                        </p:attrNameLst>
                                      </p:cBhvr>
                                      <p:to>
                                        <p:strVal val="true"/>
                                      </p:to>
                                    </p:set>
                                  </p:childTnLst>
                                </p:cTn>
                              </p:par>
                              <p:par>
                                <p:cTn id="9" presetID="18" presetClass="emph" presetSubtype="0" fill="hold" grpId="0" nodeType="withEffect">
                                  <p:stCondLst>
                                    <p:cond delay="0"/>
                                  </p:stCondLst>
                                  <p:iterate type="lt">
                                    <p:tmPct val="4000"/>
                                  </p:iterate>
                                  <p:childTnLst>
                                    <p:set>
                                      <p:cBhvr override="childStyle">
                                        <p:cTn id="10" dur="500" fill="hold"/>
                                        <p:tgtEl>
                                          <p:spTgt spid="56"/>
                                        </p:tgtEl>
                                        <p:attrNameLst>
                                          <p:attrName>style.textDecorationUnderline</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18" presetClass="emph" presetSubtype="0" fill="hold" grpId="0" nodeType="clickEffect">
                                  <p:stCondLst>
                                    <p:cond delay="0"/>
                                  </p:stCondLst>
                                  <p:iterate type="lt">
                                    <p:tmPct val="4000"/>
                                  </p:iterate>
                                  <p:childTnLst>
                                    <p:set>
                                      <p:cBhvr override="childStyle">
                                        <p:cTn id="14" dur="500" fill="hold"/>
                                        <p:tgtEl>
                                          <p:spTgt spid="57"/>
                                        </p:tgtEl>
                                        <p:attrNameLst>
                                          <p:attrName>style.textDecorationUnderline</p:attrName>
                                        </p:attrNameLst>
                                      </p:cBhvr>
                                      <p:to>
                                        <p:strVal val="true"/>
                                      </p:to>
                                    </p:set>
                                  </p:childTnLst>
                                </p:cTn>
                              </p:par>
                              <p:par>
                                <p:cTn id="15" presetID="18" presetClass="emph" presetSubtype="0" fill="hold" grpId="0" nodeType="withEffect">
                                  <p:stCondLst>
                                    <p:cond delay="0"/>
                                  </p:stCondLst>
                                  <p:iterate type="lt">
                                    <p:tmPct val="4000"/>
                                  </p:iterate>
                                  <p:childTnLst>
                                    <p:set>
                                      <p:cBhvr override="childStyle">
                                        <p:cTn id="16" dur="500" fill="hold"/>
                                        <p:tgtEl>
                                          <p:spTgt spid="59"/>
                                        </p:tgtEl>
                                        <p:attrNameLst>
                                          <p:attrName>style.textDecorationUnderline</p:attrName>
                                        </p:attrNameLst>
                                      </p:cBhvr>
                                      <p:to>
                                        <p:strVal val="true"/>
                                      </p:to>
                                    </p:set>
                                  </p:childTnLst>
                                </p:cTn>
                              </p:par>
                              <p:par>
                                <p:cTn id="17" presetID="18" presetClass="emph" presetSubtype="0" fill="hold" grpId="0" nodeType="withEffect">
                                  <p:stCondLst>
                                    <p:cond delay="0"/>
                                  </p:stCondLst>
                                  <p:iterate type="lt">
                                    <p:tmPct val="4000"/>
                                  </p:iterate>
                                  <p:childTnLst>
                                    <p:set>
                                      <p:cBhvr override="childStyle">
                                        <p:cTn id="18" dur="500" fill="hold"/>
                                        <p:tgtEl>
                                          <p:spTgt spid="60"/>
                                        </p:tgtEl>
                                        <p:attrNameLst>
                                          <p:attrName>style.textDecorationUnderline</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10"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500"/>
                                        <p:tgtEl>
                                          <p:spTgt spid="51"/>
                                        </p:tgtEl>
                                      </p:cBhvr>
                                    </p:animEffect>
                                  </p:childTnLst>
                                </p:cTn>
                              </p:par>
                              <p:par>
                                <p:cTn id="27" presetID="10"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50"/>
                                        </p:tgtEl>
                                        <p:attrNameLst>
                                          <p:attrName>style.visibility</p:attrName>
                                        </p:attrNameLst>
                                      </p:cBhvr>
                                      <p:to>
                                        <p:strVal val="visible"/>
                                      </p:to>
                                    </p:set>
                                  </p:childTnLst>
                                </p:cTn>
                              </p:par>
                              <p:par>
                                <p:cTn id="36" presetID="10" presetClass="entr" presetSubtype="0"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grpId="1" nodeType="clickEffect">
                                  <p:stCondLst>
                                    <p:cond delay="0"/>
                                  </p:stCondLst>
                                  <p:childTnLst>
                                    <p:animMotion origin="layout" path="M 0.14983 -0.20162 L -1.38889E-6 -2.22222E-6 " pathEditMode="relative" rAng="0" ptsTypes="AA">
                                      <p:cBhvr>
                                        <p:cTn id="76" dur="2000" fill="hold"/>
                                        <p:tgtEl>
                                          <p:spTgt spid="75"/>
                                        </p:tgtEl>
                                        <p:attrNameLst>
                                          <p:attrName>ppt_x</p:attrName>
                                          <p:attrName>ppt_y</p:attrName>
                                        </p:attrNameLst>
                                      </p:cBhvr>
                                      <p:rCtr x="-7500" y="10069"/>
                                    </p:animMotion>
                                  </p:childTnLst>
                                </p:cTn>
                              </p:par>
                              <p:par>
                                <p:cTn id="77" presetID="42" presetClass="path" presetSubtype="0" accel="50000" decel="50000" fill="hold" grpId="1" nodeType="withEffect">
                                  <p:stCondLst>
                                    <p:cond delay="0"/>
                                  </p:stCondLst>
                                  <p:childTnLst>
                                    <p:animMotion origin="layout" path="M 0.2599 -0.19931 L -5.55556E-7 2.59259E-6 " pathEditMode="relative" rAng="0" ptsTypes="AA">
                                      <p:cBhvr>
                                        <p:cTn id="78" dur="2000" fill="hold"/>
                                        <p:tgtEl>
                                          <p:spTgt spid="76"/>
                                        </p:tgtEl>
                                        <p:attrNameLst>
                                          <p:attrName>ppt_x</p:attrName>
                                          <p:attrName>ppt_y</p:attrName>
                                        </p:attrNameLst>
                                      </p:cBhvr>
                                      <p:rCtr x="-13003" y="9954"/>
                                    </p:animMotion>
                                  </p:childTnLst>
                                </p:cTn>
                              </p:par>
                              <p:par>
                                <p:cTn id="79" presetID="42" presetClass="path" presetSubtype="0" accel="50000" decel="50000" fill="hold" grpId="1" nodeType="withEffect">
                                  <p:stCondLst>
                                    <p:cond delay="0"/>
                                  </p:stCondLst>
                                  <p:childTnLst>
                                    <p:animMotion origin="layout" path="M 0.44514 -0.21366 L -0.00364 -0.0037 " pathEditMode="relative" rAng="0" ptsTypes="AA">
                                      <p:cBhvr>
                                        <p:cTn id="80" dur="2000" fill="hold"/>
                                        <p:tgtEl>
                                          <p:spTgt spid="77"/>
                                        </p:tgtEl>
                                        <p:attrNameLst>
                                          <p:attrName>ppt_x</p:attrName>
                                          <p:attrName>ppt_y</p:attrName>
                                        </p:attrNameLst>
                                      </p:cBhvr>
                                      <p:rCtr x="-22448" y="10486"/>
                                    </p:animMotion>
                                  </p:childTnLst>
                                </p:cTn>
                              </p:par>
                            </p:childTnLst>
                          </p:cTn>
                        </p:par>
                      </p:childTnLst>
                    </p:cTn>
                  </p:par>
                  <p:par>
                    <p:cTn id="81" fill="hold">
                      <p:stCondLst>
                        <p:cond delay="indefinite"/>
                      </p:stCondLst>
                      <p:childTnLst>
                        <p:par>
                          <p:cTn id="82" fill="hold">
                            <p:stCondLst>
                              <p:cond delay="0"/>
                            </p:stCondLst>
                            <p:childTnLst>
                              <p:par>
                                <p:cTn id="83" presetID="18" presetClass="emph" presetSubtype="0" fill="hold" grpId="0" nodeType="clickEffect">
                                  <p:stCondLst>
                                    <p:cond delay="0"/>
                                  </p:stCondLst>
                                  <p:iterate type="lt">
                                    <p:tmPct val="4000"/>
                                  </p:iterate>
                                  <p:childTnLst>
                                    <p:set>
                                      <p:cBhvr override="childStyle">
                                        <p:cTn id="84" dur="500" fill="hold"/>
                                        <p:tgtEl>
                                          <p:spTgt spid="54"/>
                                        </p:tgtEl>
                                        <p:attrNameLst>
                                          <p:attrName>style.textDecorationUnderline</p:attrName>
                                        </p:attrNameLst>
                                      </p:cBhvr>
                                      <p:to>
                                        <p:strVal val="true"/>
                                      </p:to>
                                    </p:set>
                                  </p:childTnLst>
                                </p:cTn>
                              </p:par>
                            </p:childTnLst>
                          </p:cTn>
                        </p:par>
                      </p:childTnLst>
                    </p:cTn>
                  </p:par>
                  <p:par>
                    <p:cTn id="85" fill="hold">
                      <p:stCondLst>
                        <p:cond delay="indefinite"/>
                      </p:stCondLst>
                      <p:childTnLst>
                        <p:par>
                          <p:cTn id="86" fill="hold">
                            <p:stCondLst>
                              <p:cond delay="0"/>
                            </p:stCondLst>
                            <p:childTnLst>
                              <p:par>
                                <p:cTn id="87" presetID="18" presetClass="emph" presetSubtype="0" fill="hold" grpId="0" nodeType="clickEffect">
                                  <p:stCondLst>
                                    <p:cond delay="0"/>
                                  </p:stCondLst>
                                  <p:iterate type="lt">
                                    <p:tmPct val="4000"/>
                                  </p:iterate>
                                  <p:childTnLst>
                                    <p:set>
                                      <p:cBhvr override="childStyle">
                                        <p:cTn id="88" dur="500" fill="hold"/>
                                        <p:tgtEl>
                                          <p:spTgt spid="58"/>
                                        </p:tgtEl>
                                        <p:attrNameLst>
                                          <p:attrName>style.textDecorationUnderline</p:attrName>
                                        </p:attrNameLst>
                                      </p:cBhvr>
                                      <p:to>
                                        <p:strVal val="tru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4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8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79"/>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42" presetClass="path" presetSubtype="0" accel="50000" decel="50000" fill="hold" grpId="1" nodeType="clickEffect">
                                  <p:stCondLst>
                                    <p:cond delay="0"/>
                                  </p:stCondLst>
                                  <p:childTnLst>
                                    <p:animMotion origin="layout" path="M 0.19687 -0.20971 L 2.77778E-6 -3.93064E-6 " pathEditMode="relative" rAng="0" ptsTypes="AA">
                                      <p:cBhvr>
                                        <p:cTn id="108" dur="2000" fill="hold"/>
                                        <p:tgtEl>
                                          <p:spTgt spid="79"/>
                                        </p:tgtEl>
                                        <p:attrNameLst>
                                          <p:attrName>ppt_x</p:attrName>
                                          <p:attrName>ppt_y</p:attrName>
                                        </p:attrNameLst>
                                      </p:cBhvr>
                                      <p:rCtr x="-9844" y="104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2" grpId="0"/>
      <p:bldP spid="53" grpId="0"/>
      <p:bldP spid="54" grpId="0"/>
      <p:bldP spid="55" grpId="0"/>
      <p:bldP spid="56" grpId="0"/>
      <p:bldP spid="57" grpId="0"/>
      <p:bldP spid="58" grpId="0"/>
      <p:bldP spid="59" grpId="0"/>
      <p:bldP spid="60" grpId="0"/>
      <p:bldP spid="61" grpId="0"/>
      <p:bldP spid="62" grpId="0"/>
      <p:bldP spid="63" grpId="0"/>
      <p:bldP spid="64" grpId="0"/>
      <p:bldP spid="2" grpId="0" animBg="1"/>
      <p:bldP spid="72" grpId="0"/>
      <p:bldP spid="73" grpId="0"/>
      <p:bldP spid="74" grpId="0"/>
      <p:bldP spid="75" grpId="0"/>
      <p:bldP spid="75" grpId="1"/>
      <p:bldP spid="76" grpId="0"/>
      <p:bldP spid="76" grpId="1"/>
      <p:bldP spid="77" grpId="0"/>
      <p:bldP spid="77" grpId="1"/>
      <p:bldP spid="79" grpId="0"/>
      <p:bldP spid="79" grpId="1"/>
      <p:bldP spid="8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963987" y="3200401"/>
            <a:ext cx="16459200" cy="9051926"/>
          </a:xfrm>
        </p:spPr>
        <p:txBody>
          <a:bodyPr/>
          <a:lstStyle/>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34</a:t>
            </a:fld>
            <a:endParaRPr lang="zh-CN" altLang="en-US"/>
          </a:p>
        </p:txBody>
      </p:sp>
      <p:sp>
        <p:nvSpPr>
          <p:cNvPr id="5" name="矩形 4"/>
          <p:cNvSpPr/>
          <p:nvPr/>
        </p:nvSpPr>
        <p:spPr bwMode="auto">
          <a:xfrm>
            <a:off x="18337255" y="5034407"/>
            <a:ext cx="3000396" cy="553998"/>
          </a:xfrm>
          <a:prstGeom prst="rect">
            <a:avLst/>
          </a:prstGeom>
          <a:solidFill>
            <a:srgbClr val="FFC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rtlCol="0" anchor="t" anchorCtr="0" compatLnSpc="1">
            <a:prstTxWarp prst="textNoShape">
              <a:avLst/>
            </a:prstTxWarp>
            <a:spAutoFit/>
          </a:bodyPr>
          <a:lstStyle/>
          <a:p>
            <a:pPr algn="ctr" defTabSz="1828800"/>
            <a:r>
              <a:rPr lang="en-US" altLang="zh-CN" sz="2400" dirty="0"/>
              <a:t>Local barrier</a:t>
            </a:r>
            <a:endParaRPr lang="zh-CN" altLang="en-US" sz="2400" dirty="0"/>
          </a:p>
        </p:txBody>
      </p:sp>
      <p:sp>
        <p:nvSpPr>
          <p:cNvPr id="6" name="菱形 5"/>
          <p:cNvSpPr/>
          <p:nvPr/>
        </p:nvSpPr>
        <p:spPr bwMode="auto">
          <a:xfrm>
            <a:off x="12850818" y="5496022"/>
            <a:ext cx="3086122" cy="1100495"/>
          </a:xfrm>
          <a:prstGeom prst="diamond">
            <a:avLst/>
          </a:prstGeom>
          <a:solidFill>
            <a:srgbClr val="FFC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rtlCol="0" anchor="t" anchorCtr="0" compatLnSpc="1">
            <a:prstTxWarp prst="textNoShape">
              <a:avLst/>
            </a:prstTxWarp>
            <a:spAutoFit/>
          </a:bodyPr>
          <a:lstStyle/>
          <a:p>
            <a:pPr algn="ctr"/>
            <a:r>
              <a:rPr lang="en-US" altLang="zh-CN" sz="2400" dirty="0"/>
              <a:t>lid == 0?</a:t>
            </a:r>
            <a:endParaRPr lang="zh-CN" altLang="en-US" sz="2400" dirty="0"/>
          </a:p>
        </p:txBody>
      </p:sp>
      <p:sp>
        <p:nvSpPr>
          <p:cNvPr id="7" name="圆角矩形 6"/>
          <p:cNvSpPr/>
          <p:nvPr/>
        </p:nvSpPr>
        <p:spPr bwMode="auto">
          <a:xfrm>
            <a:off x="13593771" y="4436277"/>
            <a:ext cx="1600212" cy="612934"/>
          </a:xfrm>
          <a:prstGeom prst="roundRect">
            <a:avLst/>
          </a:prstGeom>
          <a:solidFill>
            <a:srgbClr val="FFC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rtlCol="0" anchor="t" anchorCtr="0" compatLnSpc="1">
            <a:prstTxWarp prst="textNoShape">
              <a:avLst/>
            </a:prstTxWarp>
            <a:spAutoFit/>
          </a:bodyPr>
          <a:lstStyle/>
          <a:p>
            <a:pPr algn="ctr" defTabSz="1828800"/>
            <a:r>
              <a:rPr kumimoji="1" lang="en-US" altLang="zh-CN" sz="2400" b="1" dirty="0">
                <a:latin typeface="Times New Roman" pitchFamily="18" charset="0"/>
                <a:ea typeface="楷体_GB2312" pitchFamily="49" charset="-122"/>
              </a:rPr>
              <a:t>Start</a:t>
            </a:r>
            <a:endParaRPr kumimoji="1" lang="zh-CN" altLang="en-US" sz="2400" b="1" dirty="0">
              <a:latin typeface="Times New Roman" pitchFamily="18" charset="0"/>
              <a:ea typeface="楷体_GB2312" pitchFamily="49" charset="-122"/>
            </a:endParaRPr>
          </a:p>
        </p:txBody>
      </p:sp>
      <p:sp>
        <p:nvSpPr>
          <p:cNvPr id="8" name="矩形 7"/>
          <p:cNvSpPr/>
          <p:nvPr/>
        </p:nvSpPr>
        <p:spPr bwMode="auto">
          <a:xfrm>
            <a:off x="12622215" y="7050631"/>
            <a:ext cx="3543324" cy="553998"/>
          </a:xfrm>
          <a:prstGeom prst="rect">
            <a:avLst/>
          </a:prstGeom>
          <a:solidFill>
            <a:srgbClr val="FFC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rtlCol="0" anchor="t" anchorCtr="0" compatLnSpc="1">
            <a:prstTxWarp prst="textNoShape">
              <a:avLst/>
            </a:prstTxWarp>
            <a:spAutoFit/>
          </a:bodyPr>
          <a:lstStyle/>
          <a:p>
            <a:pPr algn="ctr" defTabSz="1828800"/>
            <a:r>
              <a:rPr lang="en-US" altLang="zh-CN" sz="2400" dirty="0"/>
              <a:t>Initialize P to zero</a:t>
            </a:r>
            <a:endParaRPr lang="zh-CN" altLang="en-US" sz="2400" dirty="0"/>
          </a:p>
        </p:txBody>
      </p:sp>
      <p:sp>
        <p:nvSpPr>
          <p:cNvPr id="9" name="菱形 8"/>
          <p:cNvSpPr/>
          <p:nvPr/>
        </p:nvSpPr>
        <p:spPr bwMode="auto">
          <a:xfrm>
            <a:off x="12765092" y="8036676"/>
            <a:ext cx="3200422" cy="1100495"/>
          </a:xfrm>
          <a:prstGeom prst="diamond">
            <a:avLst/>
          </a:prstGeom>
          <a:solidFill>
            <a:srgbClr val="FFC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rtlCol="0" anchor="t" anchorCtr="0" compatLnSpc="1">
            <a:prstTxWarp prst="textNoShape">
              <a:avLst/>
            </a:prstTxWarp>
            <a:spAutoFit/>
          </a:bodyPr>
          <a:lstStyle/>
          <a:p>
            <a:pPr algn="ctr"/>
            <a:r>
              <a:rPr lang="en-US" altLang="zh-CN" sz="2400" dirty="0" err="1"/>
              <a:t>gid</a:t>
            </a:r>
            <a:r>
              <a:rPr lang="en-US" altLang="zh-CN" sz="2400" dirty="0"/>
              <a:t>== 0?</a:t>
            </a:r>
            <a:endParaRPr lang="zh-CN" altLang="en-US" sz="2400" dirty="0"/>
          </a:p>
        </p:txBody>
      </p:sp>
      <p:cxnSp>
        <p:nvCxnSpPr>
          <p:cNvPr id="10" name="直接箭头连接符 11"/>
          <p:cNvCxnSpPr>
            <a:stCxn id="6" idx="2"/>
            <a:endCxn id="8" idx="0"/>
          </p:cNvCxnSpPr>
          <p:nvPr/>
        </p:nvCxnSpPr>
        <p:spPr bwMode="auto">
          <a:xfrm flipH="1">
            <a:off x="14393877" y="6596517"/>
            <a:ext cx="2" cy="454114"/>
          </a:xfrm>
          <a:prstGeom prst="straightConnector1">
            <a:avLst/>
          </a:prstGeom>
          <a:ln>
            <a:tailEnd type="arrow"/>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11" name="TextBox 17"/>
          <p:cNvSpPr txBox="1"/>
          <p:nvPr/>
        </p:nvSpPr>
        <p:spPr>
          <a:xfrm>
            <a:off x="14484205" y="6474567"/>
            <a:ext cx="587340" cy="461665"/>
          </a:xfrm>
          <a:prstGeom prst="rect">
            <a:avLst/>
          </a:prstGeom>
          <a:noFill/>
        </p:spPr>
        <p:txBody>
          <a:bodyPr wrap="none" rtlCol="0">
            <a:spAutoFit/>
          </a:bodyPr>
          <a:lstStyle/>
          <a:p>
            <a:pPr algn="ctr"/>
            <a:r>
              <a:rPr lang="en-US" altLang="zh-CN" sz="2400" dirty="0"/>
              <a:t>Yes</a:t>
            </a:r>
            <a:endParaRPr lang="zh-CN" altLang="en-US" sz="2400" dirty="0"/>
          </a:p>
        </p:txBody>
      </p:sp>
      <p:cxnSp>
        <p:nvCxnSpPr>
          <p:cNvPr id="12" name="直接箭头连接符 18"/>
          <p:cNvCxnSpPr>
            <a:stCxn id="8" idx="2"/>
            <a:endCxn id="9" idx="0"/>
          </p:cNvCxnSpPr>
          <p:nvPr/>
        </p:nvCxnSpPr>
        <p:spPr bwMode="auto">
          <a:xfrm flipH="1">
            <a:off x="14365303" y="7604629"/>
            <a:ext cx="28574" cy="432047"/>
          </a:xfrm>
          <a:prstGeom prst="straightConnector1">
            <a:avLst/>
          </a:prstGeom>
          <a:ln>
            <a:tailEnd type="arrow"/>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13" name="直接箭头连接符 19"/>
          <p:cNvCxnSpPr>
            <a:stCxn id="7" idx="2"/>
            <a:endCxn id="6" idx="0"/>
          </p:cNvCxnSpPr>
          <p:nvPr/>
        </p:nvCxnSpPr>
        <p:spPr bwMode="auto">
          <a:xfrm>
            <a:off x="14393877" y="5049211"/>
            <a:ext cx="2" cy="446811"/>
          </a:xfrm>
          <a:prstGeom prst="straightConnector1">
            <a:avLst/>
          </a:prstGeom>
          <a:ln>
            <a:tailEnd type="arrow"/>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14" name="矩形 13"/>
          <p:cNvSpPr/>
          <p:nvPr/>
        </p:nvSpPr>
        <p:spPr bwMode="auto">
          <a:xfrm>
            <a:off x="16937071" y="8346775"/>
            <a:ext cx="1828812" cy="553998"/>
          </a:xfrm>
          <a:prstGeom prst="rect">
            <a:avLst/>
          </a:prstGeom>
          <a:solidFill>
            <a:srgbClr val="FFC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rtlCol="0" anchor="t" anchorCtr="0" compatLnSpc="1">
            <a:prstTxWarp prst="textNoShape">
              <a:avLst/>
            </a:prstTxWarp>
            <a:spAutoFit/>
          </a:bodyPr>
          <a:lstStyle/>
          <a:p>
            <a:pPr algn="ctr" defTabSz="1828800"/>
            <a:r>
              <a:rPr lang="en-US" altLang="zh-CN" sz="2400" dirty="0"/>
              <a:t>G[0] = r</a:t>
            </a:r>
            <a:endParaRPr lang="zh-CN" altLang="en-US" sz="2400" dirty="0"/>
          </a:p>
        </p:txBody>
      </p:sp>
      <p:cxnSp>
        <p:nvCxnSpPr>
          <p:cNvPr id="15" name="直接箭头连接符 23"/>
          <p:cNvCxnSpPr>
            <a:stCxn id="9" idx="2"/>
            <a:endCxn id="18" idx="0"/>
          </p:cNvCxnSpPr>
          <p:nvPr/>
        </p:nvCxnSpPr>
        <p:spPr bwMode="auto">
          <a:xfrm>
            <a:off x="14365303" y="9137171"/>
            <a:ext cx="28576" cy="505748"/>
          </a:xfrm>
          <a:prstGeom prst="straightConnector1">
            <a:avLst/>
          </a:prstGeom>
          <a:ln>
            <a:tailEnd type="arrow"/>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16" name="直接箭头连接符 26"/>
          <p:cNvCxnSpPr>
            <a:stCxn id="9" idx="3"/>
            <a:endCxn id="14" idx="1"/>
          </p:cNvCxnSpPr>
          <p:nvPr/>
        </p:nvCxnSpPr>
        <p:spPr bwMode="auto">
          <a:xfrm>
            <a:off x="15965514" y="8586924"/>
            <a:ext cx="971557" cy="36850"/>
          </a:xfrm>
          <a:prstGeom prst="straightConnector1">
            <a:avLst/>
          </a:prstGeom>
          <a:ln>
            <a:tailEnd type="arrow"/>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17" name="菱形 16"/>
          <p:cNvSpPr/>
          <p:nvPr/>
        </p:nvSpPr>
        <p:spPr bwMode="auto">
          <a:xfrm>
            <a:off x="12051852" y="10572776"/>
            <a:ext cx="4629182" cy="1100495"/>
          </a:xfrm>
          <a:prstGeom prst="diamond">
            <a:avLst/>
          </a:prstGeom>
          <a:solidFill>
            <a:srgbClr val="FFC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rtlCol="0" anchor="t" anchorCtr="0" compatLnSpc="1">
            <a:prstTxWarp prst="textNoShape">
              <a:avLst/>
            </a:prstTxWarp>
            <a:spAutoFit/>
          </a:bodyPr>
          <a:lstStyle/>
          <a:p>
            <a:pPr algn="ctr"/>
            <a:r>
              <a:rPr lang="en-US" altLang="zh-CN" sz="2400" dirty="0"/>
              <a:t>P == </a:t>
            </a:r>
            <a:r>
              <a:rPr lang="en-US" altLang="zh-CN" sz="2400" dirty="0" err="1"/>
              <a:t>init_val</a:t>
            </a:r>
            <a:r>
              <a:rPr lang="en-US" altLang="zh-CN" sz="2400" dirty="0"/>
              <a:t>?</a:t>
            </a:r>
            <a:endParaRPr lang="zh-CN" altLang="en-US" sz="2400" dirty="0"/>
          </a:p>
        </p:txBody>
      </p:sp>
      <p:sp>
        <p:nvSpPr>
          <p:cNvPr id="18" name="矩形 17"/>
          <p:cNvSpPr/>
          <p:nvPr/>
        </p:nvSpPr>
        <p:spPr bwMode="auto">
          <a:xfrm>
            <a:off x="13079420" y="9642919"/>
            <a:ext cx="2628918" cy="553998"/>
          </a:xfrm>
          <a:prstGeom prst="rect">
            <a:avLst/>
          </a:prstGeom>
          <a:solidFill>
            <a:srgbClr val="FFC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rtlCol="0" anchor="t" anchorCtr="0" compatLnSpc="1">
            <a:prstTxWarp prst="textNoShape">
              <a:avLst/>
            </a:prstTxWarp>
            <a:spAutoFit/>
          </a:bodyPr>
          <a:lstStyle/>
          <a:p>
            <a:pPr algn="ctr" defTabSz="1828800"/>
            <a:r>
              <a:rPr lang="en-US" altLang="zh-CN" sz="2400" dirty="0"/>
              <a:t>P = G[</a:t>
            </a:r>
            <a:r>
              <a:rPr lang="en-US" altLang="zh-CN" sz="2400" dirty="0" err="1"/>
              <a:t>gid</a:t>
            </a:r>
            <a:r>
              <a:rPr lang="en-US" altLang="zh-CN" sz="2400" dirty="0"/>
              <a:t> – 1]</a:t>
            </a:r>
            <a:endParaRPr lang="zh-CN" altLang="en-US" sz="2400" dirty="0"/>
          </a:p>
        </p:txBody>
      </p:sp>
      <p:cxnSp>
        <p:nvCxnSpPr>
          <p:cNvPr id="19" name="直接箭头连接符 32"/>
          <p:cNvCxnSpPr>
            <a:stCxn id="18" idx="2"/>
            <a:endCxn id="17" idx="0"/>
          </p:cNvCxnSpPr>
          <p:nvPr/>
        </p:nvCxnSpPr>
        <p:spPr bwMode="auto">
          <a:xfrm flipH="1">
            <a:off x="14366443" y="10196917"/>
            <a:ext cx="27436" cy="375859"/>
          </a:xfrm>
          <a:prstGeom prst="straightConnector1">
            <a:avLst/>
          </a:prstGeom>
          <a:ln>
            <a:tailEnd type="arrow"/>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20" name="形状 38"/>
          <p:cNvCxnSpPr>
            <a:stCxn id="17" idx="2"/>
            <a:endCxn id="17" idx="1"/>
          </p:cNvCxnSpPr>
          <p:nvPr/>
        </p:nvCxnSpPr>
        <p:spPr bwMode="auto">
          <a:xfrm rot="5400000" flipH="1">
            <a:off x="12934024" y="10240853"/>
            <a:ext cx="550247" cy="2314591"/>
          </a:xfrm>
          <a:prstGeom prst="bentConnector4">
            <a:avLst>
              <a:gd name="adj1" fmla="val -41545"/>
              <a:gd name="adj2" fmla="val 109876"/>
            </a:avLst>
          </a:prstGeom>
          <a:solidFill>
            <a:srgbClr val="CCFF66"/>
          </a:solidFill>
          <a:ln w="6350">
            <a:solidFill>
              <a:schemeClr val="tx1"/>
            </a:solidFill>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44"/>
          <p:cNvSpPr txBox="1"/>
          <p:nvPr/>
        </p:nvSpPr>
        <p:spPr>
          <a:xfrm>
            <a:off x="12055313" y="11258975"/>
            <a:ext cx="587340" cy="461665"/>
          </a:xfrm>
          <a:prstGeom prst="rect">
            <a:avLst/>
          </a:prstGeom>
          <a:noFill/>
        </p:spPr>
        <p:txBody>
          <a:bodyPr wrap="none" rtlCol="0">
            <a:spAutoFit/>
          </a:bodyPr>
          <a:lstStyle/>
          <a:p>
            <a:pPr algn="ctr"/>
            <a:r>
              <a:rPr lang="en-US" altLang="zh-CN" sz="2400" dirty="0"/>
              <a:t>Yes</a:t>
            </a:r>
            <a:endParaRPr lang="zh-CN" altLang="en-US" sz="2400" dirty="0"/>
          </a:p>
        </p:txBody>
      </p:sp>
      <p:sp>
        <p:nvSpPr>
          <p:cNvPr id="22" name="矩形 21"/>
          <p:cNvSpPr/>
          <p:nvPr/>
        </p:nvSpPr>
        <p:spPr bwMode="auto">
          <a:xfrm>
            <a:off x="18565858" y="10894243"/>
            <a:ext cx="2628918" cy="553998"/>
          </a:xfrm>
          <a:prstGeom prst="rect">
            <a:avLst/>
          </a:prstGeom>
          <a:solidFill>
            <a:srgbClr val="FFC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rtlCol="0" anchor="t" anchorCtr="0" compatLnSpc="1">
            <a:prstTxWarp prst="textNoShape">
              <a:avLst/>
            </a:prstTxWarp>
            <a:spAutoFit/>
          </a:bodyPr>
          <a:lstStyle/>
          <a:p>
            <a:pPr algn="ctr"/>
            <a:r>
              <a:rPr lang="en-US" altLang="zh-CN" sz="2400" dirty="0"/>
              <a:t>G[</a:t>
            </a:r>
            <a:r>
              <a:rPr lang="en-US" altLang="zh-CN" sz="2400" dirty="0" err="1"/>
              <a:t>gid</a:t>
            </a:r>
            <a:r>
              <a:rPr lang="en-US" altLang="zh-CN" sz="2400" dirty="0"/>
              <a:t>]= P+ r</a:t>
            </a:r>
            <a:endParaRPr lang="zh-CN" altLang="en-US" sz="2400" dirty="0"/>
          </a:p>
        </p:txBody>
      </p:sp>
      <p:cxnSp>
        <p:nvCxnSpPr>
          <p:cNvPr id="23" name="直接箭头连接符 46"/>
          <p:cNvCxnSpPr>
            <a:stCxn id="17" idx="3"/>
            <a:endCxn id="22" idx="1"/>
          </p:cNvCxnSpPr>
          <p:nvPr/>
        </p:nvCxnSpPr>
        <p:spPr bwMode="auto">
          <a:xfrm>
            <a:off x="16681034" y="11123024"/>
            <a:ext cx="1884824" cy="48218"/>
          </a:xfrm>
          <a:prstGeom prst="straightConnector1">
            <a:avLst/>
          </a:prstGeom>
          <a:ln>
            <a:tailEnd type="arrow"/>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24" name="矩形 23"/>
          <p:cNvSpPr/>
          <p:nvPr/>
        </p:nvSpPr>
        <p:spPr bwMode="auto">
          <a:xfrm>
            <a:off x="18565858" y="7338663"/>
            <a:ext cx="2628918" cy="553998"/>
          </a:xfrm>
          <a:prstGeom prst="rect">
            <a:avLst/>
          </a:prstGeom>
          <a:solidFill>
            <a:srgbClr val="FFC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rtlCol="0" anchor="t" anchorCtr="0" compatLnSpc="1">
            <a:prstTxWarp prst="textNoShape">
              <a:avLst/>
            </a:prstTxWarp>
            <a:spAutoFit/>
          </a:bodyPr>
          <a:lstStyle/>
          <a:p>
            <a:pPr algn="ctr"/>
            <a:r>
              <a:rPr lang="en-US" altLang="zh-CN" sz="2400" dirty="0"/>
              <a:t>*s=P</a:t>
            </a:r>
            <a:endParaRPr lang="zh-CN" altLang="en-US" sz="2400" dirty="0"/>
          </a:p>
        </p:txBody>
      </p:sp>
      <p:cxnSp>
        <p:nvCxnSpPr>
          <p:cNvPr id="25" name="直接箭头连接符 70"/>
          <p:cNvCxnSpPr>
            <a:stCxn id="22" idx="0"/>
            <a:endCxn id="24" idx="2"/>
          </p:cNvCxnSpPr>
          <p:nvPr/>
        </p:nvCxnSpPr>
        <p:spPr bwMode="auto">
          <a:xfrm flipV="1">
            <a:off x="19880317" y="7892661"/>
            <a:ext cx="0" cy="3001582"/>
          </a:xfrm>
          <a:prstGeom prst="straightConnector1">
            <a:avLst/>
          </a:prstGeom>
          <a:ln>
            <a:tailEnd type="arrow"/>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26" name="形状 76"/>
          <p:cNvCxnSpPr>
            <a:stCxn id="14" idx="3"/>
            <a:endCxn id="24" idx="2"/>
          </p:cNvCxnSpPr>
          <p:nvPr/>
        </p:nvCxnSpPr>
        <p:spPr bwMode="auto">
          <a:xfrm flipV="1">
            <a:off x="18765883" y="7892661"/>
            <a:ext cx="1114434" cy="731113"/>
          </a:xfrm>
          <a:prstGeom prst="bentConnector2">
            <a:avLst/>
          </a:prstGeom>
          <a:solidFill>
            <a:srgbClr val="CCFF66"/>
          </a:solidFill>
          <a:ln w="6350">
            <a:solidFill>
              <a:schemeClr val="tx1"/>
            </a:solidFill>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形状 83"/>
          <p:cNvCxnSpPr>
            <a:stCxn id="6" idx="3"/>
            <a:endCxn id="5" idx="2"/>
          </p:cNvCxnSpPr>
          <p:nvPr/>
        </p:nvCxnSpPr>
        <p:spPr bwMode="auto">
          <a:xfrm flipV="1">
            <a:off x="15936940" y="5588405"/>
            <a:ext cx="3900513" cy="457865"/>
          </a:xfrm>
          <a:prstGeom prst="bentConnector2">
            <a:avLst/>
          </a:prstGeom>
          <a:solidFill>
            <a:srgbClr val="CCFF66"/>
          </a:solidFill>
          <a:ln w="6350">
            <a:solidFill>
              <a:schemeClr val="tx1"/>
            </a:solidFill>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箭头连接符 85"/>
          <p:cNvCxnSpPr>
            <a:stCxn id="24" idx="0"/>
            <a:endCxn id="5" idx="2"/>
          </p:cNvCxnSpPr>
          <p:nvPr/>
        </p:nvCxnSpPr>
        <p:spPr bwMode="auto">
          <a:xfrm flipH="1" flipV="1">
            <a:off x="19837453" y="5588405"/>
            <a:ext cx="42864" cy="1750258"/>
          </a:xfrm>
          <a:prstGeom prst="straightConnector1">
            <a:avLst/>
          </a:prstGeom>
          <a:ln>
            <a:tailEnd type="arrow"/>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29" name="TextBox 92"/>
          <p:cNvSpPr txBox="1"/>
          <p:nvPr/>
        </p:nvSpPr>
        <p:spPr>
          <a:xfrm>
            <a:off x="17188660" y="5498317"/>
            <a:ext cx="545341" cy="461665"/>
          </a:xfrm>
          <a:prstGeom prst="rect">
            <a:avLst/>
          </a:prstGeom>
          <a:noFill/>
        </p:spPr>
        <p:txBody>
          <a:bodyPr wrap="none" rtlCol="0">
            <a:spAutoFit/>
          </a:bodyPr>
          <a:lstStyle/>
          <a:p>
            <a:pPr algn="ctr"/>
            <a:r>
              <a:rPr lang="en-US" altLang="zh-CN" sz="2400" dirty="0"/>
              <a:t>No</a:t>
            </a:r>
            <a:endParaRPr lang="zh-CN" altLang="en-US" sz="2400" dirty="0"/>
          </a:p>
        </p:txBody>
      </p:sp>
      <p:sp>
        <p:nvSpPr>
          <p:cNvPr id="30" name="矩形 29"/>
          <p:cNvSpPr/>
          <p:nvPr/>
        </p:nvSpPr>
        <p:spPr bwMode="auto">
          <a:xfrm>
            <a:off x="19194512" y="4004229"/>
            <a:ext cx="1295354" cy="553998"/>
          </a:xfrm>
          <a:prstGeom prst="rect">
            <a:avLst/>
          </a:prstGeom>
          <a:solidFill>
            <a:srgbClr val="FFC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rtlCol="0" anchor="t" anchorCtr="0" compatLnSpc="1">
            <a:prstTxWarp prst="textNoShape">
              <a:avLst/>
            </a:prstTxWarp>
            <a:spAutoFit/>
          </a:bodyPr>
          <a:lstStyle/>
          <a:p>
            <a:pPr algn="ctr" defTabSz="1828800"/>
            <a:r>
              <a:rPr lang="en-US" altLang="zh-CN" sz="2400" dirty="0"/>
              <a:t>End</a:t>
            </a:r>
            <a:endParaRPr lang="zh-CN" altLang="en-US" sz="2400" dirty="0"/>
          </a:p>
        </p:txBody>
      </p:sp>
      <p:cxnSp>
        <p:nvCxnSpPr>
          <p:cNvPr id="31" name="直接箭头连接符 129"/>
          <p:cNvCxnSpPr>
            <a:stCxn id="5" idx="0"/>
            <a:endCxn id="30" idx="2"/>
          </p:cNvCxnSpPr>
          <p:nvPr/>
        </p:nvCxnSpPr>
        <p:spPr bwMode="auto">
          <a:xfrm flipV="1">
            <a:off x="19837453" y="4558227"/>
            <a:ext cx="4736" cy="476180"/>
          </a:xfrm>
          <a:prstGeom prst="straightConnector1">
            <a:avLst/>
          </a:prstGeom>
          <a:ln>
            <a:tailEnd type="arrow"/>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32" name="TextBox 132"/>
          <p:cNvSpPr txBox="1"/>
          <p:nvPr/>
        </p:nvSpPr>
        <p:spPr>
          <a:xfrm>
            <a:off x="17417260" y="10722821"/>
            <a:ext cx="545341" cy="461665"/>
          </a:xfrm>
          <a:prstGeom prst="rect">
            <a:avLst/>
          </a:prstGeom>
          <a:noFill/>
        </p:spPr>
        <p:txBody>
          <a:bodyPr wrap="none" rtlCol="0">
            <a:spAutoFit/>
          </a:bodyPr>
          <a:lstStyle/>
          <a:p>
            <a:pPr algn="ctr"/>
            <a:r>
              <a:rPr lang="en-US" altLang="zh-CN" sz="2400" dirty="0"/>
              <a:t>No</a:t>
            </a:r>
            <a:endParaRPr lang="zh-CN" altLang="en-US" sz="2400" dirty="0"/>
          </a:p>
        </p:txBody>
      </p:sp>
      <p:sp>
        <p:nvSpPr>
          <p:cNvPr id="33" name="TextBox 133"/>
          <p:cNvSpPr txBox="1"/>
          <p:nvPr/>
        </p:nvSpPr>
        <p:spPr>
          <a:xfrm>
            <a:off x="14608836" y="9044789"/>
            <a:ext cx="545341" cy="461665"/>
          </a:xfrm>
          <a:prstGeom prst="rect">
            <a:avLst/>
          </a:prstGeom>
          <a:noFill/>
        </p:spPr>
        <p:txBody>
          <a:bodyPr wrap="none" rtlCol="0">
            <a:spAutoFit/>
          </a:bodyPr>
          <a:lstStyle/>
          <a:p>
            <a:pPr algn="ctr"/>
            <a:r>
              <a:rPr lang="en-US" altLang="zh-CN" sz="2400" dirty="0"/>
              <a:t>No</a:t>
            </a:r>
            <a:endParaRPr lang="zh-CN" altLang="en-US" sz="2400" dirty="0"/>
          </a:p>
        </p:txBody>
      </p:sp>
      <p:sp>
        <p:nvSpPr>
          <p:cNvPr id="34" name="TextBox 134"/>
          <p:cNvSpPr txBox="1"/>
          <p:nvPr/>
        </p:nvSpPr>
        <p:spPr>
          <a:xfrm>
            <a:off x="16087761" y="8058743"/>
            <a:ext cx="587340" cy="461665"/>
          </a:xfrm>
          <a:prstGeom prst="rect">
            <a:avLst/>
          </a:prstGeom>
          <a:noFill/>
        </p:spPr>
        <p:txBody>
          <a:bodyPr wrap="none" rtlCol="0">
            <a:spAutoFit/>
          </a:bodyPr>
          <a:lstStyle/>
          <a:p>
            <a:pPr algn="ctr"/>
            <a:r>
              <a:rPr lang="en-US" altLang="zh-CN" sz="2400" dirty="0"/>
              <a:t>Yes</a:t>
            </a:r>
            <a:endParaRPr lang="zh-CN" altLang="en-US" sz="2400" dirty="0"/>
          </a:p>
        </p:txBody>
      </p:sp>
      <p:pic>
        <p:nvPicPr>
          <p:cNvPr id="35" name="Picture 2"/>
          <p:cNvPicPr>
            <a:picLocks noChangeAspect="1" noChangeArrowheads="1"/>
          </p:cNvPicPr>
          <p:nvPr/>
        </p:nvPicPr>
        <p:blipFill>
          <a:blip r:embed="rId2"/>
          <a:srcRect/>
          <a:stretch>
            <a:fillRect/>
          </a:stretch>
        </p:blipFill>
        <p:spPr bwMode="auto">
          <a:xfrm>
            <a:off x="3621751" y="3683696"/>
            <a:ext cx="7857456" cy="8460716"/>
          </a:xfrm>
          <a:prstGeom prst="rect">
            <a:avLst/>
          </a:prstGeom>
          <a:noFill/>
          <a:ln w="9525">
            <a:noFill/>
            <a:miter lim="800000"/>
            <a:headEnd/>
            <a:tailEnd/>
          </a:ln>
          <a:effectLst/>
        </p:spPr>
      </p:pic>
      <p:sp>
        <p:nvSpPr>
          <p:cNvPr id="36" name="矩形 35"/>
          <p:cNvSpPr/>
          <p:nvPr/>
        </p:nvSpPr>
        <p:spPr>
          <a:xfrm>
            <a:off x="1758051" y="529071"/>
            <a:ext cx="18358749" cy="1527662"/>
          </a:xfrm>
          <a:prstGeom prst="rect">
            <a:avLst/>
          </a:prstGeom>
        </p:spPr>
        <p:txBody>
          <a:bodyPr wrap="square">
            <a:spAutoFit/>
          </a:bodyPr>
          <a:lstStyle/>
          <a:p>
            <a:pPr>
              <a:lnSpc>
                <a:spcPts val="5400"/>
              </a:lnSpc>
              <a:spcAft>
                <a:spcPts val="2400"/>
              </a:spcAft>
            </a:pPr>
            <a:r>
              <a:rPr lang="en-US" altLang="zh-CN" sz="6000" b="1" kern="0" dirty="0">
                <a:solidFill>
                  <a:srgbClr val="DB342D"/>
                </a:solidFill>
                <a:latin typeface="+mj-lt"/>
                <a:ea typeface="宋体" pitchFamily="2" charset="-122"/>
                <a:cs typeface="Times New Roman" panose="02020603050405020304" pitchFamily="18" charset="0"/>
              </a:rPr>
              <a:t>4. Adjacent synchronization for inter-workgroup accumulation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80640" y="560366"/>
            <a:ext cx="19101178" cy="1165188"/>
          </a:xfrm>
        </p:spPr>
        <p:txBody>
          <a:bodyPr>
            <a:noAutofit/>
          </a:bodyPr>
          <a:lstStyle/>
          <a:p>
            <a:pPr algn="l"/>
            <a:r>
              <a:rPr lang="en-US" altLang="zh-CN" sz="6000" b="1" kern="0" dirty="0">
                <a:solidFill>
                  <a:srgbClr val="DB342D"/>
                </a:solidFill>
                <a:latin typeface="+mj-lt"/>
                <a:ea typeface="宋体" pitchFamily="2" charset="-122"/>
                <a:cs typeface="Times New Roman" panose="02020603050405020304" pitchFamily="18" charset="0"/>
              </a:rPr>
              <a:t>5. Combine the partial sums from threads and groups</a:t>
            </a:r>
            <a:endParaRPr lang="zh-CN" altLang="en-US" sz="5400" b="1" kern="0" dirty="0">
              <a:solidFill>
                <a:srgbClr val="DB342D"/>
              </a:solidFill>
              <a:latin typeface="+mj-lt"/>
              <a:ea typeface="宋体" pitchFamily="2" charset="-122"/>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35</a:t>
            </a:fld>
            <a:endParaRPr lang="zh-CN" altLang="en-US"/>
          </a:p>
        </p:txBody>
      </p:sp>
      <p:pic>
        <p:nvPicPr>
          <p:cNvPr id="1026" name="Picture 2"/>
          <p:cNvPicPr>
            <a:picLocks noGrp="1" noChangeAspect="1" noChangeArrowheads="1"/>
          </p:cNvPicPr>
          <p:nvPr>
            <p:ph idx="4294967295"/>
          </p:nvPr>
        </p:nvPicPr>
        <p:blipFill>
          <a:blip r:embed="rId2"/>
          <a:srcRect/>
          <a:stretch>
            <a:fillRect/>
          </a:stretch>
        </p:blipFill>
        <p:spPr bwMode="auto">
          <a:xfrm>
            <a:off x="7291028" y="2143092"/>
            <a:ext cx="9981290" cy="11144328"/>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726478" y="733672"/>
            <a:ext cx="16459200" cy="1298576"/>
          </a:xfrm>
        </p:spPr>
        <p:txBody>
          <a:bodyPr>
            <a:normAutofit/>
          </a:bodyPr>
          <a:lstStyle/>
          <a:p>
            <a:pPr algn="l">
              <a:lnSpc>
                <a:spcPct val="90000"/>
              </a:lnSpc>
            </a:pPr>
            <a:r>
              <a:rPr lang="en-US" altLang="zh-CN" sz="6600" b="1" kern="0" dirty="0">
                <a:solidFill>
                  <a:srgbClr val="DB342D"/>
                </a:solidFill>
                <a:latin typeface="+mj-lt"/>
                <a:ea typeface="宋体" pitchFamily="2" charset="-122"/>
                <a:cs typeface="Times New Roman" pitchFamily="18" charset="0"/>
              </a:rPr>
              <a:t>6. Auto-Tuning Framework</a:t>
            </a:r>
          </a:p>
        </p:txBody>
      </p:sp>
      <p:sp>
        <p:nvSpPr>
          <p:cNvPr id="5" name="Rectangle 3"/>
          <p:cNvSpPr txBox="1">
            <a:spLocks noChangeArrowheads="1"/>
          </p:cNvSpPr>
          <p:nvPr/>
        </p:nvSpPr>
        <p:spPr>
          <a:xfrm>
            <a:off x="1726478" y="2202541"/>
            <a:ext cx="16306800" cy="1534615"/>
          </a:xfrm>
          <a:prstGeom prst="rect">
            <a:avLst/>
          </a:prstGeom>
        </p:spPr>
        <p:txBody>
          <a:bodyPr vert="horz" lIns="182880" tIns="91440" rIns="182880" bIns="9144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4800" dirty="0">
                <a:solidFill>
                  <a:srgbClr val="121520"/>
                </a:solidFill>
                <a:latin typeface="Times New Roman" panose="02020603050405020304" pitchFamily="18" charset="0"/>
                <a:ea typeface="宋体" charset="-122"/>
                <a:cs typeface="Times New Roman" panose="02020603050405020304" pitchFamily="18" charset="0"/>
              </a:rPr>
              <a:t>In order to generate the optimal kernel code, we employ the auto-tuning technique to search the best parameters.</a:t>
            </a:r>
          </a:p>
          <a:p>
            <a:endParaRPr lang="zh-CN" altLang="en-US" sz="5600" dirty="0">
              <a:latin typeface="Times New Roman" panose="02020603050405020304" pitchFamily="18" charset="0"/>
              <a:ea typeface="宋体" charset="-122"/>
              <a:cs typeface="Times New Roman" panose="02020603050405020304" pitchFamily="18" charset="0"/>
            </a:endParaRPr>
          </a:p>
        </p:txBody>
      </p:sp>
      <p:pic>
        <p:nvPicPr>
          <p:cNvPr id="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1574" y="4121696"/>
            <a:ext cx="12096750" cy="927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0"/>
          <p:cNvSpPr txBox="1">
            <a:spLocks noChangeArrowheads="1"/>
          </p:cNvSpPr>
          <p:nvPr/>
        </p:nvSpPr>
        <p:spPr bwMode="auto">
          <a:xfrm>
            <a:off x="3696643" y="7002016"/>
            <a:ext cx="346392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2400">
                <a:solidFill>
                  <a:schemeClr val="tx1"/>
                </a:solidFill>
                <a:latin typeface="Arial" charset="0"/>
                <a:cs typeface="Arial" charset="0"/>
                <a:sym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sym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sym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sym typeface="Arial" charset="0"/>
              </a:defRPr>
            </a:lvl4pPr>
            <a:lvl5pPr marL="2057400" indent="-228600" eaLnBrk="0" hangingPunct="0">
              <a:spcBef>
                <a:spcPct val="20000"/>
              </a:spcBef>
              <a:buFont typeface="Arial" charset="0"/>
              <a:buChar char="»"/>
              <a:defRPr sz="1000">
                <a:solidFill>
                  <a:schemeClr val="tx1"/>
                </a:solidFill>
                <a:latin typeface="Arial" charset="0"/>
                <a:cs typeface="Arial" charset="0"/>
                <a:sym typeface="Arial" charset="0"/>
              </a:defRPr>
            </a:lvl5pPr>
            <a:lvl6pPr marL="25146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6pPr>
            <a:lvl7pPr marL="29718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7pPr>
            <a:lvl8pPr marL="34290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8pPr>
            <a:lvl9pPr marL="38862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9pPr>
          </a:lstStyle>
          <a:p>
            <a:pPr algn="ctr" eaLnBrk="1" hangingPunct="1">
              <a:spcBef>
                <a:spcPct val="0"/>
              </a:spcBef>
              <a:buFontTx/>
              <a:buNone/>
            </a:pPr>
            <a:r>
              <a:rPr lang="en-US" altLang="zh-CN" sz="3600" dirty="0">
                <a:solidFill>
                  <a:srgbClr val="C00000"/>
                </a:solidFill>
              </a:rPr>
              <a:t>Tunable parameters</a:t>
            </a:r>
            <a:endParaRPr lang="zh-CN" altLang="en-US" sz="3600" dirty="0">
              <a:solidFill>
                <a:srgbClr val="C00000"/>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36</a:t>
            </a:fld>
            <a:endParaRPr lang="zh-CN" altLang="en-US"/>
          </a:p>
        </p:txBody>
      </p:sp>
    </p:spTree>
    <p:extLst>
      <p:ext uri="{BB962C8B-B14F-4D97-AF65-F5344CB8AC3E}">
        <p14:creationId xmlns:p14="http://schemas.microsoft.com/office/powerpoint/2010/main" val="8648411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7" name="TextBox 28"/>
          <p:cNvSpPr txBox="1">
            <a:spLocks noChangeArrowheads="1"/>
          </p:cNvSpPr>
          <p:nvPr/>
        </p:nvSpPr>
        <p:spPr bwMode="auto">
          <a:xfrm>
            <a:off x="1722438" y="681038"/>
            <a:ext cx="20942300" cy="1128712"/>
          </a:xfrm>
          <a:prstGeom prst="rect">
            <a:avLst/>
          </a:prstGeom>
          <a:noFill/>
          <a:ln>
            <a:noFill/>
          </a:ln>
        </p:spPr>
        <p:txBody>
          <a:bodyPr/>
          <a:lstStyle>
            <a:lvl1pPr>
              <a:defRPr sz="4300">
                <a:solidFill>
                  <a:schemeClr val="tx1"/>
                </a:solidFill>
                <a:latin typeface="Calibri" charset="0"/>
                <a:ea typeface="宋体" charset="0"/>
                <a:cs typeface="MS PGothic" charset="0"/>
              </a:defRPr>
            </a:lvl1pPr>
            <a:lvl2pPr marL="742950" indent="-285750">
              <a:defRPr sz="4300">
                <a:solidFill>
                  <a:schemeClr val="tx1"/>
                </a:solidFill>
                <a:latin typeface="Calibri" charset="0"/>
                <a:ea typeface="MS PGothic" charset="0"/>
                <a:cs typeface="MS PGothic" charset="0"/>
              </a:defRPr>
            </a:lvl2pPr>
            <a:lvl3pPr marL="1143000" indent="-228600">
              <a:defRPr sz="4300">
                <a:solidFill>
                  <a:schemeClr val="tx1"/>
                </a:solidFill>
                <a:latin typeface="Calibri" charset="0"/>
                <a:ea typeface="MS PGothic" charset="0"/>
                <a:cs typeface="MS PGothic" charset="0"/>
              </a:defRPr>
            </a:lvl3pPr>
            <a:lvl4pPr marL="1600200" indent="-228600">
              <a:defRPr sz="4300">
                <a:solidFill>
                  <a:schemeClr val="tx1"/>
                </a:solidFill>
                <a:latin typeface="Calibri" charset="0"/>
                <a:ea typeface="MS PGothic" charset="0"/>
                <a:cs typeface="MS PGothic" charset="0"/>
              </a:defRPr>
            </a:lvl4pPr>
            <a:lvl5pPr marL="2057400" indent="-228600">
              <a:defRPr sz="4300">
                <a:solidFill>
                  <a:schemeClr val="tx1"/>
                </a:solidFill>
                <a:latin typeface="Calibri" charset="0"/>
                <a:ea typeface="MS PGothic" charset="0"/>
                <a:cs typeface="MS PGothic" charset="0"/>
              </a:defRPr>
            </a:lvl5pPr>
            <a:lvl6pPr marL="2514600" indent="-228600" defTabSz="1087120" fontAlgn="base">
              <a:spcBef>
                <a:spcPct val="0"/>
              </a:spcBef>
              <a:spcAft>
                <a:spcPct val="0"/>
              </a:spcAft>
              <a:defRPr sz="4300">
                <a:solidFill>
                  <a:schemeClr val="tx1"/>
                </a:solidFill>
                <a:latin typeface="Calibri" charset="0"/>
                <a:ea typeface="MS PGothic" charset="0"/>
                <a:cs typeface="MS PGothic" charset="0"/>
              </a:defRPr>
            </a:lvl6pPr>
            <a:lvl7pPr marL="2971800" indent="-228600" defTabSz="1087120" fontAlgn="base">
              <a:spcBef>
                <a:spcPct val="0"/>
              </a:spcBef>
              <a:spcAft>
                <a:spcPct val="0"/>
              </a:spcAft>
              <a:defRPr sz="4300">
                <a:solidFill>
                  <a:schemeClr val="tx1"/>
                </a:solidFill>
                <a:latin typeface="Calibri" charset="0"/>
                <a:ea typeface="MS PGothic" charset="0"/>
                <a:cs typeface="MS PGothic" charset="0"/>
              </a:defRPr>
            </a:lvl7pPr>
            <a:lvl8pPr marL="3429000" indent="-228600" defTabSz="1087120" fontAlgn="base">
              <a:spcBef>
                <a:spcPct val="0"/>
              </a:spcBef>
              <a:spcAft>
                <a:spcPct val="0"/>
              </a:spcAft>
              <a:defRPr sz="4300">
                <a:solidFill>
                  <a:schemeClr val="tx1"/>
                </a:solidFill>
                <a:latin typeface="Calibri" charset="0"/>
                <a:ea typeface="MS PGothic" charset="0"/>
                <a:cs typeface="MS PGothic" charset="0"/>
              </a:defRPr>
            </a:lvl8pPr>
            <a:lvl9pPr marL="3886200" indent="-228600" defTabSz="1087120" fontAlgn="base">
              <a:spcBef>
                <a:spcPct val="0"/>
              </a:spcBef>
              <a:spcAft>
                <a:spcPct val="0"/>
              </a:spcAft>
              <a:defRPr sz="4300">
                <a:solidFill>
                  <a:schemeClr val="tx1"/>
                </a:solidFill>
                <a:latin typeface="Calibri" charset="0"/>
                <a:ea typeface="MS PGothic" charset="0"/>
                <a:cs typeface="MS PGothic" charset="0"/>
              </a:defRPr>
            </a:lvl9pPr>
          </a:lstStyle>
          <a:p>
            <a:r>
              <a:rPr lang="zh-CN" altLang="en-US" sz="6600" b="1"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目录</a:t>
            </a:r>
          </a:p>
        </p:txBody>
      </p:sp>
      <p:grpSp>
        <p:nvGrpSpPr>
          <p:cNvPr id="22" name="组合 14"/>
          <p:cNvGrpSpPr/>
          <p:nvPr/>
        </p:nvGrpSpPr>
        <p:grpSpPr>
          <a:xfrm>
            <a:off x="7108825" y="3537585"/>
            <a:ext cx="10105390" cy="1538605"/>
            <a:chOff x="3496989" y="2270470"/>
            <a:chExt cx="3310090" cy="504000"/>
          </a:xfrm>
        </p:grpSpPr>
        <p:grpSp>
          <p:nvGrpSpPr>
            <p:cNvPr id="44" name="组合 13"/>
            <p:cNvGrpSpPr/>
            <p:nvPr/>
          </p:nvGrpSpPr>
          <p:grpSpPr>
            <a:xfrm>
              <a:off x="3496989" y="2270470"/>
              <a:ext cx="700237" cy="504000"/>
              <a:chOff x="3496989" y="2270470"/>
              <a:chExt cx="700237" cy="504000"/>
            </a:xfrm>
          </p:grpSpPr>
          <p:sp>
            <p:nvSpPr>
              <p:cNvPr id="46" name="等腰三角形 45"/>
              <p:cNvSpPr/>
              <p:nvPr/>
            </p:nvSpPr>
            <p:spPr>
              <a:xfrm rot="5400000">
                <a:off x="3889510" y="2380009"/>
                <a:ext cx="330510" cy="284922"/>
              </a:xfrm>
              <a:prstGeom prst="triangle">
                <a:avLst/>
              </a:prstGeom>
              <a:solidFill>
                <a:srgbClr val="206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a:ln>
                      <a:noFill/>
                    </a:ln>
                    <a:solidFill>
                      <a:srgbClr val="3D485D"/>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v</a:t>
                </a:r>
              </a:p>
            </p:txBody>
          </p:sp>
          <p:grpSp>
            <p:nvGrpSpPr>
              <p:cNvPr id="47" name="Group 40"/>
              <p:cNvGrpSpPr/>
              <p:nvPr/>
            </p:nvGrpSpPr>
            <p:grpSpPr>
              <a:xfrm>
                <a:off x="3496989" y="2270470"/>
                <a:ext cx="504000" cy="504000"/>
                <a:chOff x="1827213" y="2466975"/>
                <a:chExt cx="965933" cy="967642"/>
              </a:xfrm>
            </p:grpSpPr>
            <p:sp>
              <p:nvSpPr>
                <p:cNvPr id="48" name="Oval 76"/>
                <p:cNvSpPr>
                  <a:spLocks noChangeArrowheads="1"/>
                </p:cNvSpPr>
                <p:nvPr/>
              </p:nvSpPr>
              <p:spPr bwMode="auto">
                <a:xfrm>
                  <a:off x="1827213" y="2466975"/>
                  <a:ext cx="965933" cy="967642"/>
                </a:xfrm>
                <a:prstGeom prst="ellipse">
                  <a:avLst/>
                </a:prstGeom>
                <a:solidFill>
                  <a:srgbClr val="206BA9"/>
                </a:solidFill>
                <a:ln w="38100">
                  <a:solidFill>
                    <a:srgbClr val="F3F3F4"/>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40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9" name="TextBox 8"/>
                <p:cNvSpPr txBox="1"/>
                <p:nvPr/>
              </p:nvSpPr>
              <p:spPr>
                <a:xfrm>
                  <a:off x="1903675" y="2776596"/>
                  <a:ext cx="813009" cy="348408"/>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3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a:t>
                  </a:r>
                </a:p>
              </p:txBody>
            </p:sp>
          </p:grpSp>
        </p:grpSp>
        <p:sp>
          <p:nvSpPr>
            <p:cNvPr id="45" name="圆角矩形 44"/>
            <p:cNvSpPr/>
            <p:nvPr/>
          </p:nvSpPr>
          <p:spPr>
            <a:xfrm>
              <a:off x="4287079" y="2288470"/>
              <a:ext cx="2520000" cy="468000"/>
            </a:xfrm>
            <a:prstGeom prst="roundRect">
              <a:avLst>
                <a:gd name="adj" fmla="val 50000"/>
              </a:avLst>
            </a:prstGeom>
            <a:solidFill>
              <a:schemeClr val="bg1"/>
            </a:solidFill>
            <a:ln w="12700" cap="flat" cmpd="sng" algn="ctr">
              <a:solidFill>
                <a:srgbClr val="206BA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4800" b="0" i="0" u="none" strike="noStrike" kern="0" cap="none" spc="0" normalizeH="0" baseline="0" noProof="0" dirty="0">
                  <a:ln>
                    <a:noFill/>
                  </a:ln>
                  <a:solidFill>
                    <a:srgbClr val="206BA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引入</a:t>
              </a:r>
            </a:p>
          </p:txBody>
        </p:sp>
      </p:grpSp>
      <p:grpSp>
        <p:nvGrpSpPr>
          <p:cNvPr id="23" name="组合 15"/>
          <p:cNvGrpSpPr/>
          <p:nvPr/>
        </p:nvGrpSpPr>
        <p:grpSpPr>
          <a:xfrm>
            <a:off x="7108825" y="5593715"/>
            <a:ext cx="10105390" cy="1538605"/>
            <a:chOff x="3496989" y="2270470"/>
            <a:chExt cx="3310090" cy="504000"/>
          </a:xfrm>
        </p:grpSpPr>
        <p:grpSp>
          <p:nvGrpSpPr>
            <p:cNvPr id="38" name="组合 19"/>
            <p:cNvGrpSpPr/>
            <p:nvPr/>
          </p:nvGrpSpPr>
          <p:grpSpPr>
            <a:xfrm>
              <a:off x="3496989" y="2270470"/>
              <a:ext cx="700237" cy="504000"/>
              <a:chOff x="3496989" y="2270470"/>
              <a:chExt cx="700237" cy="504000"/>
            </a:xfrm>
          </p:grpSpPr>
          <p:sp>
            <p:nvSpPr>
              <p:cNvPr id="40" name="等腰三角形 39"/>
              <p:cNvSpPr/>
              <p:nvPr/>
            </p:nvSpPr>
            <p:spPr>
              <a:xfrm rot="5400000">
                <a:off x="3889510" y="2380009"/>
                <a:ext cx="330510" cy="284922"/>
              </a:xfrm>
              <a:prstGeom prst="triangle">
                <a:avLst/>
              </a:prstGeom>
              <a:solidFill>
                <a:srgbClr val="206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3D485D"/>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1" name="Group 40"/>
              <p:cNvGrpSpPr/>
              <p:nvPr/>
            </p:nvGrpSpPr>
            <p:grpSpPr>
              <a:xfrm>
                <a:off x="3496989" y="2270470"/>
                <a:ext cx="504000" cy="504000"/>
                <a:chOff x="1827213" y="2466975"/>
                <a:chExt cx="965933" cy="967642"/>
              </a:xfrm>
            </p:grpSpPr>
            <p:sp>
              <p:nvSpPr>
                <p:cNvPr id="42" name="Oval 76"/>
                <p:cNvSpPr>
                  <a:spLocks noChangeArrowheads="1"/>
                </p:cNvSpPr>
                <p:nvPr/>
              </p:nvSpPr>
              <p:spPr bwMode="auto">
                <a:xfrm>
                  <a:off x="1827213" y="2466975"/>
                  <a:ext cx="965933" cy="967642"/>
                </a:xfrm>
                <a:prstGeom prst="ellipse">
                  <a:avLst/>
                </a:prstGeom>
                <a:solidFill>
                  <a:srgbClr val="206BA9"/>
                </a:solidFill>
                <a:ln w="38100">
                  <a:solidFill>
                    <a:srgbClr val="F3F3F4"/>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40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TextBox 24"/>
                <p:cNvSpPr txBox="1"/>
                <p:nvPr/>
              </p:nvSpPr>
              <p:spPr>
                <a:xfrm>
                  <a:off x="1903675" y="2776596"/>
                  <a:ext cx="813009" cy="348408"/>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3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a:t>
                  </a:r>
                </a:p>
              </p:txBody>
            </p:sp>
          </p:grpSp>
        </p:grpSp>
        <p:sp>
          <p:nvSpPr>
            <p:cNvPr id="39" name="圆角矩形 38"/>
            <p:cNvSpPr/>
            <p:nvPr/>
          </p:nvSpPr>
          <p:spPr>
            <a:xfrm>
              <a:off x="4287079" y="2288470"/>
              <a:ext cx="2520000" cy="468000"/>
            </a:xfrm>
            <a:prstGeom prst="roundRect">
              <a:avLst>
                <a:gd name="adj" fmla="val 50000"/>
              </a:avLst>
            </a:prstGeom>
            <a:solidFill>
              <a:schemeClr val="bg1"/>
            </a:solidFill>
            <a:ln w="12700" cap="flat" cmpd="sng" algn="ctr">
              <a:solidFill>
                <a:srgbClr val="206BA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4800" b="0" i="0" u="none" strike="noStrike" kern="0" cap="none" spc="0" normalizeH="0" baseline="0" noProof="0" dirty="0">
                  <a:ln>
                    <a:noFill/>
                  </a:ln>
                  <a:solidFill>
                    <a:srgbClr val="206BA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论文介绍</a:t>
              </a:r>
            </a:p>
          </p:txBody>
        </p:sp>
      </p:grpSp>
      <p:grpSp>
        <p:nvGrpSpPr>
          <p:cNvPr id="24" name="组合 25"/>
          <p:cNvGrpSpPr/>
          <p:nvPr/>
        </p:nvGrpSpPr>
        <p:grpSpPr>
          <a:xfrm>
            <a:off x="7108825" y="7650480"/>
            <a:ext cx="10105390" cy="1538605"/>
            <a:chOff x="3496989" y="2270470"/>
            <a:chExt cx="3310090" cy="504000"/>
          </a:xfrm>
        </p:grpSpPr>
        <p:grpSp>
          <p:nvGrpSpPr>
            <p:cNvPr id="32" name="组合 26"/>
            <p:cNvGrpSpPr/>
            <p:nvPr/>
          </p:nvGrpSpPr>
          <p:grpSpPr>
            <a:xfrm>
              <a:off x="3496989" y="2270470"/>
              <a:ext cx="700237" cy="504000"/>
              <a:chOff x="3496989" y="2270470"/>
              <a:chExt cx="700237" cy="504000"/>
            </a:xfrm>
          </p:grpSpPr>
          <p:sp>
            <p:nvSpPr>
              <p:cNvPr id="34" name="等腰三角形 33"/>
              <p:cNvSpPr/>
              <p:nvPr/>
            </p:nvSpPr>
            <p:spPr>
              <a:xfrm rot="5400000">
                <a:off x="3889510" y="2380009"/>
                <a:ext cx="330510" cy="284922"/>
              </a:xfrm>
              <a:prstGeom prst="triangle">
                <a:avLst/>
              </a:prstGeom>
              <a:solidFill>
                <a:srgbClr val="206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3D485D"/>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5" name="Group 40"/>
              <p:cNvGrpSpPr/>
              <p:nvPr/>
            </p:nvGrpSpPr>
            <p:grpSpPr>
              <a:xfrm>
                <a:off x="3496989" y="2270470"/>
                <a:ext cx="504000" cy="504000"/>
                <a:chOff x="1827213" y="2466975"/>
                <a:chExt cx="965933" cy="967642"/>
              </a:xfrm>
            </p:grpSpPr>
            <p:sp>
              <p:nvSpPr>
                <p:cNvPr id="36" name="Oval 76"/>
                <p:cNvSpPr>
                  <a:spLocks noChangeArrowheads="1"/>
                </p:cNvSpPr>
                <p:nvPr/>
              </p:nvSpPr>
              <p:spPr bwMode="auto">
                <a:xfrm>
                  <a:off x="1827213" y="2466975"/>
                  <a:ext cx="965933" cy="967642"/>
                </a:xfrm>
                <a:prstGeom prst="ellipse">
                  <a:avLst/>
                </a:prstGeom>
                <a:solidFill>
                  <a:srgbClr val="206BA9"/>
                </a:solidFill>
                <a:ln w="38100">
                  <a:solidFill>
                    <a:srgbClr val="F3F3F4"/>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40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 name="TextBox 31"/>
                <p:cNvSpPr txBox="1"/>
                <p:nvPr/>
              </p:nvSpPr>
              <p:spPr>
                <a:xfrm>
                  <a:off x="1903675" y="2776596"/>
                  <a:ext cx="813009" cy="348408"/>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3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3</a:t>
                  </a:r>
                </a:p>
              </p:txBody>
            </p:sp>
          </p:grpSp>
        </p:grpSp>
        <p:sp>
          <p:nvSpPr>
            <p:cNvPr id="33" name="圆角矩形 32"/>
            <p:cNvSpPr/>
            <p:nvPr/>
          </p:nvSpPr>
          <p:spPr>
            <a:xfrm>
              <a:off x="4287079" y="2288470"/>
              <a:ext cx="2520000" cy="468000"/>
            </a:xfrm>
            <a:prstGeom prst="roundRect">
              <a:avLst>
                <a:gd name="adj" fmla="val 50000"/>
              </a:avLst>
            </a:prstGeom>
            <a:solidFill>
              <a:schemeClr val="accent1"/>
            </a:solidFill>
            <a:ln w="12700" cap="flat" cmpd="sng" algn="ctr">
              <a:solidFill>
                <a:srgbClr val="206BA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48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论文结果</a:t>
              </a:r>
            </a:p>
          </p:txBody>
        </p:sp>
      </p:grpSp>
      <p:grpSp>
        <p:nvGrpSpPr>
          <p:cNvPr id="25" name="组合 32"/>
          <p:cNvGrpSpPr/>
          <p:nvPr/>
        </p:nvGrpSpPr>
        <p:grpSpPr>
          <a:xfrm>
            <a:off x="7108825" y="9707245"/>
            <a:ext cx="10105390" cy="1538605"/>
            <a:chOff x="3496989" y="2270470"/>
            <a:chExt cx="3310090" cy="504000"/>
          </a:xfrm>
        </p:grpSpPr>
        <p:grpSp>
          <p:nvGrpSpPr>
            <p:cNvPr id="26" name="组合 33"/>
            <p:cNvGrpSpPr/>
            <p:nvPr/>
          </p:nvGrpSpPr>
          <p:grpSpPr>
            <a:xfrm>
              <a:off x="3496989" y="2270470"/>
              <a:ext cx="700237" cy="504000"/>
              <a:chOff x="3496989" y="2270470"/>
              <a:chExt cx="700237" cy="504000"/>
            </a:xfrm>
          </p:grpSpPr>
          <p:sp>
            <p:nvSpPr>
              <p:cNvPr id="28" name="等腰三角形 27"/>
              <p:cNvSpPr/>
              <p:nvPr/>
            </p:nvSpPr>
            <p:spPr>
              <a:xfrm rot="5400000">
                <a:off x="3889510" y="2380009"/>
                <a:ext cx="330510" cy="284922"/>
              </a:xfrm>
              <a:prstGeom prst="triangle">
                <a:avLst/>
              </a:prstGeom>
              <a:solidFill>
                <a:srgbClr val="206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3D485D"/>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9" name="Group 40"/>
              <p:cNvGrpSpPr/>
              <p:nvPr/>
            </p:nvGrpSpPr>
            <p:grpSpPr>
              <a:xfrm>
                <a:off x="3496989" y="2270470"/>
                <a:ext cx="504000" cy="504000"/>
                <a:chOff x="1827213" y="2466975"/>
                <a:chExt cx="965933" cy="967642"/>
              </a:xfrm>
            </p:grpSpPr>
            <p:sp>
              <p:nvSpPr>
                <p:cNvPr id="30" name="Oval 76"/>
                <p:cNvSpPr>
                  <a:spLocks noChangeArrowheads="1"/>
                </p:cNvSpPr>
                <p:nvPr/>
              </p:nvSpPr>
              <p:spPr bwMode="auto">
                <a:xfrm>
                  <a:off x="1827213" y="2466975"/>
                  <a:ext cx="965933" cy="967642"/>
                </a:xfrm>
                <a:prstGeom prst="ellipse">
                  <a:avLst/>
                </a:prstGeom>
                <a:solidFill>
                  <a:srgbClr val="206BA9"/>
                </a:solidFill>
                <a:ln w="38100">
                  <a:solidFill>
                    <a:srgbClr val="F3F3F4"/>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40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TextBox 38"/>
                <p:cNvSpPr txBox="1"/>
                <p:nvPr/>
              </p:nvSpPr>
              <p:spPr>
                <a:xfrm>
                  <a:off x="1903675" y="2776596"/>
                  <a:ext cx="813009" cy="348408"/>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3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4</a:t>
                  </a:r>
                </a:p>
              </p:txBody>
            </p:sp>
          </p:grpSp>
        </p:grpSp>
        <p:sp>
          <p:nvSpPr>
            <p:cNvPr id="27" name="圆角矩形 26"/>
            <p:cNvSpPr/>
            <p:nvPr/>
          </p:nvSpPr>
          <p:spPr>
            <a:xfrm>
              <a:off x="4287079" y="2288470"/>
              <a:ext cx="2520000" cy="468000"/>
            </a:xfrm>
            <a:prstGeom prst="roundRect">
              <a:avLst>
                <a:gd name="adj" fmla="val 50000"/>
              </a:avLst>
            </a:prstGeom>
            <a:noFill/>
            <a:ln w="12700" cap="flat" cmpd="sng" algn="ctr">
              <a:solidFill>
                <a:srgbClr val="206BA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4800" b="0" i="0" u="none" strike="noStrike" kern="0" cap="none" spc="0" normalizeH="0" baseline="0" noProof="0" dirty="0">
                  <a:ln>
                    <a:noFill/>
                  </a:ln>
                  <a:solidFill>
                    <a:srgbClr val="206BA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论文总结</a:t>
              </a:r>
            </a:p>
          </p:txBody>
        </p:sp>
      </p:grpSp>
    </p:spTree>
    <p:extLst>
      <p:ext uri="{BB962C8B-B14F-4D97-AF65-F5344CB8AC3E}">
        <p14:creationId xmlns:p14="http://schemas.microsoft.com/office/powerpoint/2010/main" val="871358256"/>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38</a:t>
            </a:fld>
            <a:endParaRPr lang="zh-CN" altLang="en-US"/>
          </a:p>
        </p:txBody>
      </p:sp>
      <p:sp>
        <p:nvSpPr>
          <p:cNvPr id="5" name="Rectangle 2"/>
          <p:cNvSpPr>
            <a:spLocks noGrp="1" noChangeArrowheads="1"/>
          </p:cNvSpPr>
          <p:nvPr>
            <p:ph type="title"/>
          </p:nvPr>
        </p:nvSpPr>
        <p:spPr>
          <a:xfrm>
            <a:off x="1747260" y="719859"/>
            <a:ext cx="16459200" cy="1133476"/>
          </a:xfrm>
        </p:spPr>
        <p:txBody>
          <a:bodyPr>
            <a:normAutofit/>
          </a:bodyPr>
          <a:lstStyle/>
          <a:p>
            <a:pPr algn="l">
              <a:lnSpc>
                <a:spcPct val="90000"/>
              </a:lnSpc>
            </a:pPr>
            <a:r>
              <a:rPr lang="en-US" altLang="zh-CN" sz="5400" b="1" kern="0" dirty="0">
                <a:solidFill>
                  <a:srgbClr val="0066FF"/>
                </a:solidFill>
                <a:ea typeface="宋体" pitchFamily="2" charset="-122"/>
                <a:cs typeface="Times New Roman" pitchFamily="18" charset="0"/>
              </a:rPr>
              <a:t>Experiments</a:t>
            </a:r>
          </a:p>
        </p:txBody>
      </p:sp>
      <p:sp>
        <p:nvSpPr>
          <p:cNvPr id="6" name="Rectangle 37"/>
          <p:cNvSpPr>
            <a:spLocks noChangeArrowheads="1"/>
          </p:cNvSpPr>
          <p:nvPr/>
        </p:nvSpPr>
        <p:spPr bwMode="auto">
          <a:xfrm>
            <a:off x="1899660" y="1923616"/>
            <a:ext cx="20503140" cy="788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0" eaLnBrk="0" hangingPunct="0">
              <a:spcBef>
                <a:spcPct val="20000"/>
              </a:spcBef>
              <a:buFont typeface="Arial" charset="0"/>
              <a:buChar char="•"/>
              <a:defRPr sz="2400">
                <a:solidFill>
                  <a:schemeClr val="tx1"/>
                </a:solidFill>
                <a:latin typeface="Arial" charset="0"/>
                <a:cs typeface="Arial" charset="0"/>
                <a:sym typeface="Arial" charset="0"/>
              </a:defRPr>
            </a:lvl1pPr>
            <a:lvl2pPr marL="742950" indent="-285750" defTabSz="0" eaLnBrk="0" hangingPunct="0">
              <a:spcBef>
                <a:spcPct val="20000"/>
              </a:spcBef>
              <a:buFont typeface="Arial" charset="0"/>
              <a:buChar char="–"/>
              <a:defRPr sz="2000">
                <a:solidFill>
                  <a:schemeClr val="tx1"/>
                </a:solidFill>
                <a:latin typeface="Arial" charset="0"/>
                <a:cs typeface="Arial" charset="0"/>
                <a:sym typeface="Arial" charset="0"/>
              </a:defRPr>
            </a:lvl2pPr>
            <a:lvl3pPr marL="1143000" indent="-228600" defTabSz="0" eaLnBrk="0" hangingPunct="0">
              <a:spcBef>
                <a:spcPct val="20000"/>
              </a:spcBef>
              <a:buFont typeface="Arial" charset="0"/>
              <a:buChar char="•"/>
              <a:defRPr>
                <a:solidFill>
                  <a:schemeClr val="tx1"/>
                </a:solidFill>
                <a:latin typeface="Arial" charset="0"/>
                <a:cs typeface="Arial" charset="0"/>
                <a:sym typeface="Arial" charset="0"/>
              </a:defRPr>
            </a:lvl3pPr>
            <a:lvl4pPr marL="1600200" indent="-228600" defTabSz="0" eaLnBrk="0" hangingPunct="0">
              <a:spcBef>
                <a:spcPct val="20000"/>
              </a:spcBef>
              <a:buFont typeface="Arial" charset="0"/>
              <a:buChar char="–"/>
              <a:defRPr sz="1400">
                <a:solidFill>
                  <a:schemeClr val="tx1"/>
                </a:solidFill>
                <a:latin typeface="Arial" charset="0"/>
                <a:cs typeface="Arial" charset="0"/>
                <a:sym typeface="Arial" charset="0"/>
              </a:defRPr>
            </a:lvl4pPr>
            <a:lvl5pPr marL="2057400" indent="-228600" defTabSz="0" eaLnBrk="0" hangingPunct="0">
              <a:spcBef>
                <a:spcPct val="20000"/>
              </a:spcBef>
              <a:buFont typeface="Arial" charset="0"/>
              <a:buChar char="»"/>
              <a:defRPr sz="1000">
                <a:solidFill>
                  <a:schemeClr val="tx1"/>
                </a:solidFill>
                <a:latin typeface="Arial" charset="0"/>
                <a:cs typeface="Arial" charset="0"/>
                <a:sym typeface="Arial" charset="0"/>
              </a:defRPr>
            </a:lvl5pPr>
            <a:lvl6pPr marL="2514600" indent="-228600" defTabSz="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6pPr>
            <a:lvl7pPr marL="2971800" indent="-228600" defTabSz="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7pPr>
            <a:lvl8pPr marL="3429000" indent="-228600" defTabSz="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8pPr>
            <a:lvl9pPr marL="3886200" indent="-228600" defTabSz="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9pPr>
          </a:lstStyle>
          <a:p>
            <a:r>
              <a:rPr lang="en-US" altLang="zh-CN" sz="4800" dirty="0">
                <a:solidFill>
                  <a:srgbClr val="121520"/>
                </a:solidFill>
                <a:latin typeface="Times New Roman" panose="02020603050405020304" pitchFamily="18" charset="0"/>
                <a:cs typeface="Times New Roman" panose="02020603050405020304" pitchFamily="18" charset="0"/>
              </a:rPr>
              <a:t>Experimental Methodology</a:t>
            </a:r>
          </a:p>
          <a:p>
            <a:pPr lvl="1"/>
            <a:r>
              <a:rPr lang="en-US" altLang="zh-CN" sz="4800" dirty="0">
                <a:solidFill>
                  <a:srgbClr val="121520"/>
                </a:solidFill>
                <a:latin typeface="Times New Roman" panose="02020603050405020304" pitchFamily="18" charset="0"/>
                <a:cs typeface="Times New Roman" panose="02020603050405020304" pitchFamily="18" charset="0"/>
              </a:rPr>
              <a:t>We have implemented our proposed scheme in </a:t>
            </a:r>
            <a:r>
              <a:rPr lang="en-US" altLang="zh-CN" sz="4800" dirty="0" err="1">
                <a:solidFill>
                  <a:srgbClr val="121520"/>
                </a:solidFill>
                <a:latin typeface="Times New Roman" panose="02020603050405020304" pitchFamily="18" charset="0"/>
                <a:cs typeface="Times New Roman" panose="02020603050405020304" pitchFamily="18" charset="0"/>
              </a:rPr>
              <a:t>OpenCL</a:t>
            </a:r>
            <a:r>
              <a:rPr lang="en-US" altLang="zh-CN" sz="4800" dirty="0">
                <a:solidFill>
                  <a:srgbClr val="121520"/>
                </a:solidFill>
                <a:latin typeface="Times New Roman" panose="02020603050405020304" pitchFamily="18" charset="0"/>
                <a:cs typeface="Times New Roman" panose="02020603050405020304" pitchFamily="18" charset="0"/>
              </a:rPr>
              <a:t>.</a:t>
            </a:r>
          </a:p>
          <a:p>
            <a:pPr lvl="1"/>
            <a:r>
              <a:rPr lang="en-US" altLang="zh-CN" sz="4800" dirty="0">
                <a:solidFill>
                  <a:srgbClr val="121520"/>
                </a:solidFill>
                <a:latin typeface="Times New Roman" panose="02020603050405020304" pitchFamily="18" charset="0"/>
                <a:cs typeface="Times New Roman" panose="02020603050405020304" pitchFamily="18" charset="0"/>
              </a:rPr>
              <a:t>We have evaluated our scheme on GTX 680 using 20 real world matrices. </a:t>
            </a:r>
          </a:p>
          <a:p>
            <a:pPr lvl="1"/>
            <a:r>
              <a:rPr lang="en-US" altLang="zh-CN" sz="4800" dirty="0">
                <a:solidFill>
                  <a:srgbClr val="121520"/>
                </a:solidFill>
                <a:latin typeface="Times New Roman" panose="02020603050405020304" pitchFamily="18" charset="0"/>
                <a:cs typeface="Times New Roman" panose="02020603050405020304" pitchFamily="18" charset="0"/>
              </a:rPr>
              <a:t>Comparison library</a:t>
            </a:r>
          </a:p>
          <a:p>
            <a:pPr lvl="2"/>
            <a:r>
              <a:rPr lang="en-US" altLang="zh-CN" sz="4400" dirty="0">
                <a:solidFill>
                  <a:srgbClr val="121520"/>
                </a:solidFill>
                <a:latin typeface="Times New Roman" panose="02020603050405020304" pitchFamily="18" charset="0"/>
                <a:cs typeface="Times New Roman" panose="02020603050405020304" pitchFamily="18" charset="0"/>
              </a:rPr>
              <a:t>CUSPARSE V5.0 (Nvidia official SpMV library)</a:t>
            </a:r>
          </a:p>
          <a:p>
            <a:pPr lvl="2"/>
            <a:r>
              <a:rPr lang="en-US" altLang="zh-CN" sz="4400" dirty="0">
                <a:solidFill>
                  <a:srgbClr val="121520"/>
                </a:solidFill>
                <a:latin typeface="Times New Roman" panose="02020603050405020304" pitchFamily="18" charset="0"/>
                <a:cs typeface="Times New Roman" panose="02020603050405020304" pitchFamily="18" charset="0"/>
              </a:rPr>
              <a:t>CUSP (SC 09)</a:t>
            </a:r>
          </a:p>
          <a:p>
            <a:pPr lvl="2"/>
            <a:r>
              <a:rPr lang="en-US" altLang="zh-CN" sz="4400" dirty="0">
                <a:solidFill>
                  <a:srgbClr val="121520"/>
                </a:solidFill>
                <a:latin typeface="Times New Roman" panose="02020603050405020304" pitchFamily="18" charset="0"/>
                <a:cs typeface="Times New Roman" panose="02020603050405020304" pitchFamily="18" charset="0"/>
              </a:rPr>
              <a:t>clSpMV (ICS 12)</a:t>
            </a:r>
          </a:p>
          <a:p>
            <a:pPr lvl="1"/>
            <a:endParaRPr lang="en-US" altLang="zh-CN" sz="4000" dirty="0">
              <a:solidFill>
                <a:srgbClr val="12152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8887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4070349" y="11587306"/>
            <a:ext cx="16459200" cy="1133476"/>
          </a:xfrm>
          <a:prstGeom prst="rect">
            <a:avLst/>
          </a:prstGeom>
        </p:spPr>
        <p:txBody>
          <a:bodyPr vert="horz" lIns="182880" tIns="91440" rIns="182880" bIns="9144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4000" dirty="0">
                <a:solidFill>
                  <a:srgbClr val="0070C0"/>
                </a:solidFill>
                <a:latin typeface="Arial" charset="0"/>
                <a:ea typeface="MS PGothic" charset="0"/>
                <a:cs typeface="Arial" charset="0"/>
              </a:rPr>
              <a:t>Used Matrices</a:t>
            </a:r>
          </a:p>
        </p:txBody>
      </p:sp>
      <p:graphicFrame>
        <p:nvGraphicFramePr>
          <p:cNvPr id="7" name="表格 6"/>
          <p:cNvGraphicFramePr>
            <a:graphicFrameLocks noGrp="1"/>
          </p:cNvGraphicFramePr>
          <p:nvPr>
            <p:extLst>
              <p:ext uri="{D42A27DB-BD31-4B8C-83A1-F6EECF244321}">
                <p14:modId xmlns:p14="http://schemas.microsoft.com/office/powerpoint/2010/main" val="3936469164"/>
              </p:ext>
            </p:extLst>
          </p:nvPr>
        </p:nvGraphicFramePr>
        <p:xfrm>
          <a:off x="5281613" y="595170"/>
          <a:ext cx="14036672" cy="10709266"/>
        </p:xfrm>
        <a:graphic>
          <a:graphicData uri="http://schemas.openxmlformats.org/drawingml/2006/table">
            <a:tbl>
              <a:tblPr firstRow="1" firstCol="1" bandRow="1"/>
              <a:tblGrid>
                <a:gridCol w="3167976">
                  <a:extLst>
                    <a:ext uri="{9D8B030D-6E8A-4147-A177-3AD203B41FA5}">
                      <a16:colId xmlns:a16="http://schemas.microsoft.com/office/drawing/2014/main" val="20000"/>
                    </a:ext>
                  </a:extLst>
                </a:gridCol>
                <a:gridCol w="4031970">
                  <a:extLst>
                    <a:ext uri="{9D8B030D-6E8A-4147-A177-3AD203B41FA5}">
                      <a16:colId xmlns:a16="http://schemas.microsoft.com/office/drawing/2014/main" val="20001"/>
                    </a:ext>
                  </a:extLst>
                </a:gridCol>
                <a:gridCol w="3743972">
                  <a:extLst>
                    <a:ext uri="{9D8B030D-6E8A-4147-A177-3AD203B41FA5}">
                      <a16:colId xmlns:a16="http://schemas.microsoft.com/office/drawing/2014/main" val="20002"/>
                    </a:ext>
                  </a:extLst>
                </a:gridCol>
                <a:gridCol w="3092754">
                  <a:extLst>
                    <a:ext uri="{9D8B030D-6E8A-4147-A177-3AD203B41FA5}">
                      <a16:colId xmlns:a16="http://schemas.microsoft.com/office/drawing/2014/main" val="20003"/>
                    </a:ext>
                  </a:extLst>
                </a:gridCol>
              </a:tblGrid>
              <a:tr h="853476">
                <a:tc>
                  <a:txBody>
                    <a:bodyPr/>
                    <a:lstStyle>
                      <a:lvl1pPr marL="0" algn="l" defTabSz="914400" rtl="0" eaLnBrk="1" latinLnBrk="0" hangingPunct="1">
                        <a:defRPr sz="1800" b="1" kern="1200">
                          <a:solidFill>
                            <a:schemeClr val="lt1"/>
                          </a:solidFill>
                          <a:latin typeface="Arial"/>
                          <a:ea typeface=""/>
                          <a:cs typeface="Arial"/>
                        </a:defRPr>
                      </a:lvl1pPr>
                      <a:lvl2pPr marL="457200" algn="l" defTabSz="914400" rtl="0" eaLnBrk="1" latinLnBrk="0" hangingPunct="1">
                        <a:defRPr sz="1800" b="1" kern="1200">
                          <a:solidFill>
                            <a:schemeClr val="lt1"/>
                          </a:solidFill>
                          <a:latin typeface="Arial"/>
                          <a:ea typeface=""/>
                          <a:cs typeface="Arial"/>
                        </a:defRPr>
                      </a:lvl2pPr>
                      <a:lvl3pPr marL="914400" algn="l" defTabSz="914400" rtl="0" eaLnBrk="1" latinLnBrk="0" hangingPunct="1">
                        <a:defRPr sz="1800" b="1" kern="1200">
                          <a:solidFill>
                            <a:schemeClr val="lt1"/>
                          </a:solidFill>
                          <a:latin typeface="Arial"/>
                          <a:ea typeface=""/>
                          <a:cs typeface="Arial"/>
                        </a:defRPr>
                      </a:lvl3pPr>
                      <a:lvl4pPr marL="1371600" algn="l" defTabSz="914400" rtl="0" eaLnBrk="1" latinLnBrk="0" hangingPunct="1">
                        <a:defRPr sz="1800" b="1" kern="1200">
                          <a:solidFill>
                            <a:schemeClr val="lt1"/>
                          </a:solidFill>
                          <a:latin typeface="Arial"/>
                          <a:ea typeface=""/>
                          <a:cs typeface="Arial"/>
                        </a:defRPr>
                      </a:lvl4pPr>
                      <a:lvl5pPr marL="1828800" algn="l" defTabSz="914400" rtl="0" eaLnBrk="1" latinLnBrk="0" hangingPunct="1">
                        <a:defRPr sz="1800" b="1" kern="1200">
                          <a:solidFill>
                            <a:schemeClr val="lt1"/>
                          </a:solidFill>
                          <a:latin typeface="Arial"/>
                          <a:ea typeface=""/>
                          <a:cs typeface="Arial"/>
                        </a:defRPr>
                      </a:lvl5pPr>
                      <a:lvl6pPr marL="2286000" algn="l" defTabSz="914400" rtl="0" eaLnBrk="1" latinLnBrk="0" hangingPunct="1">
                        <a:defRPr sz="1800" b="1" kern="1200">
                          <a:solidFill>
                            <a:schemeClr val="lt1"/>
                          </a:solidFill>
                          <a:latin typeface="Arial"/>
                          <a:ea typeface=""/>
                          <a:cs typeface="Arial"/>
                        </a:defRPr>
                      </a:lvl6pPr>
                      <a:lvl7pPr marL="2743200" algn="l" defTabSz="914400" rtl="0" eaLnBrk="1" latinLnBrk="0" hangingPunct="1">
                        <a:defRPr sz="1800" b="1" kern="1200">
                          <a:solidFill>
                            <a:schemeClr val="lt1"/>
                          </a:solidFill>
                          <a:latin typeface="Arial"/>
                          <a:ea typeface=""/>
                          <a:cs typeface="Arial"/>
                        </a:defRPr>
                      </a:lvl7pPr>
                      <a:lvl8pPr marL="3200400" algn="l" defTabSz="914400" rtl="0" eaLnBrk="1" latinLnBrk="0" hangingPunct="1">
                        <a:defRPr sz="1800" b="1" kern="1200">
                          <a:solidFill>
                            <a:schemeClr val="lt1"/>
                          </a:solidFill>
                          <a:latin typeface="Arial"/>
                          <a:ea typeface=""/>
                          <a:cs typeface="Arial"/>
                        </a:defRPr>
                      </a:lvl8pPr>
                      <a:lvl9pPr marL="3657600" algn="l" defTabSz="914400" rtl="0" eaLnBrk="1" latinLnBrk="0" hangingPunct="1">
                        <a:defRPr sz="1800" b="1" kern="1200">
                          <a:solidFill>
                            <a:schemeClr val="lt1"/>
                          </a:solidFill>
                          <a:latin typeface="Arial"/>
                          <a:ea typeface=""/>
                          <a:cs typeface="Arial"/>
                        </a:defRPr>
                      </a:lvl9pPr>
                    </a:lstStyle>
                    <a:p>
                      <a:pPr algn="ctr">
                        <a:spcAft>
                          <a:spcPts val="0"/>
                        </a:spcAft>
                      </a:pPr>
                      <a:r>
                        <a:rPr lang="en-US" sz="2800" dirty="0">
                          <a:solidFill>
                            <a:srgbClr val="121520"/>
                          </a:solidFill>
                          <a:effectLst/>
                        </a:rPr>
                        <a:t>Name</a:t>
                      </a:r>
                      <a:endParaRPr lang="zh-CN" sz="360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solidFill>
                  </a:tcPr>
                </a:tc>
                <a:tc>
                  <a:txBody>
                    <a:bodyPr/>
                    <a:lstStyle>
                      <a:lvl1pPr marL="0" algn="l" defTabSz="914400" rtl="0" eaLnBrk="1" latinLnBrk="0" hangingPunct="1">
                        <a:defRPr sz="1800" b="1" kern="1200">
                          <a:solidFill>
                            <a:schemeClr val="lt1"/>
                          </a:solidFill>
                          <a:latin typeface="Arial"/>
                          <a:ea typeface=""/>
                          <a:cs typeface="Arial"/>
                        </a:defRPr>
                      </a:lvl1pPr>
                      <a:lvl2pPr marL="457200" algn="l" defTabSz="914400" rtl="0" eaLnBrk="1" latinLnBrk="0" hangingPunct="1">
                        <a:defRPr sz="1800" b="1" kern="1200">
                          <a:solidFill>
                            <a:schemeClr val="lt1"/>
                          </a:solidFill>
                          <a:latin typeface="Arial"/>
                          <a:ea typeface=""/>
                          <a:cs typeface="Arial"/>
                        </a:defRPr>
                      </a:lvl2pPr>
                      <a:lvl3pPr marL="914400" algn="l" defTabSz="914400" rtl="0" eaLnBrk="1" latinLnBrk="0" hangingPunct="1">
                        <a:defRPr sz="1800" b="1" kern="1200">
                          <a:solidFill>
                            <a:schemeClr val="lt1"/>
                          </a:solidFill>
                          <a:latin typeface="Arial"/>
                          <a:ea typeface=""/>
                          <a:cs typeface="Arial"/>
                        </a:defRPr>
                      </a:lvl3pPr>
                      <a:lvl4pPr marL="1371600" algn="l" defTabSz="914400" rtl="0" eaLnBrk="1" latinLnBrk="0" hangingPunct="1">
                        <a:defRPr sz="1800" b="1" kern="1200">
                          <a:solidFill>
                            <a:schemeClr val="lt1"/>
                          </a:solidFill>
                          <a:latin typeface="Arial"/>
                          <a:ea typeface=""/>
                          <a:cs typeface="Arial"/>
                        </a:defRPr>
                      </a:lvl4pPr>
                      <a:lvl5pPr marL="1828800" algn="l" defTabSz="914400" rtl="0" eaLnBrk="1" latinLnBrk="0" hangingPunct="1">
                        <a:defRPr sz="1800" b="1" kern="1200">
                          <a:solidFill>
                            <a:schemeClr val="lt1"/>
                          </a:solidFill>
                          <a:latin typeface="Arial"/>
                          <a:ea typeface=""/>
                          <a:cs typeface="Arial"/>
                        </a:defRPr>
                      </a:lvl5pPr>
                      <a:lvl6pPr marL="2286000" algn="l" defTabSz="914400" rtl="0" eaLnBrk="1" latinLnBrk="0" hangingPunct="1">
                        <a:defRPr sz="1800" b="1" kern="1200">
                          <a:solidFill>
                            <a:schemeClr val="lt1"/>
                          </a:solidFill>
                          <a:latin typeface="Arial"/>
                          <a:ea typeface=""/>
                          <a:cs typeface="Arial"/>
                        </a:defRPr>
                      </a:lvl6pPr>
                      <a:lvl7pPr marL="2743200" algn="l" defTabSz="914400" rtl="0" eaLnBrk="1" latinLnBrk="0" hangingPunct="1">
                        <a:defRPr sz="1800" b="1" kern="1200">
                          <a:solidFill>
                            <a:schemeClr val="lt1"/>
                          </a:solidFill>
                          <a:latin typeface="Arial"/>
                          <a:ea typeface=""/>
                          <a:cs typeface="Arial"/>
                        </a:defRPr>
                      </a:lvl7pPr>
                      <a:lvl8pPr marL="3200400" algn="l" defTabSz="914400" rtl="0" eaLnBrk="1" latinLnBrk="0" hangingPunct="1">
                        <a:defRPr sz="1800" b="1" kern="1200">
                          <a:solidFill>
                            <a:schemeClr val="lt1"/>
                          </a:solidFill>
                          <a:latin typeface="Arial"/>
                          <a:ea typeface=""/>
                          <a:cs typeface="Arial"/>
                        </a:defRPr>
                      </a:lvl8pPr>
                      <a:lvl9pPr marL="3657600" algn="l" defTabSz="914400" rtl="0" eaLnBrk="1" latinLnBrk="0" hangingPunct="1">
                        <a:defRPr sz="1800" b="1" kern="1200">
                          <a:solidFill>
                            <a:schemeClr val="lt1"/>
                          </a:solidFill>
                          <a:latin typeface="Arial"/>
                          <a:ea typeface=""/>
                          <a:cs typeface="Arial"/>
                        </a:defRPr>
                      </a:lvl9pPr>
                    </a:lstStyle>
                    <a:p>
                      <a:pPr algn="ctr">
                        <a:spcAft>
                          <a:spcPts val="0"/>
                        </a:spcAft>
                      </a:pPr>
                      <a:r>
                        <a:rPr lang="en-US" sz="2800" dirty="0">
                          <a:solidFill>
                            <a:srgbClr val="121520"/>
                          </a:solidFill>
                          <a:effectLst/>
                        </a:rPr>
                        <a:t>Size</a:t>
                      </a:r>
                      <a:endParaRPr lang="zh-CN" sz="360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solidFill>
                  </a:tcPr>
                </a:tc>
                <a:tc>
                  <a:txBody>
                    <a:bodyPr/>
                    <a:lstStyle>
                      <a:lvl1pPr marL="0" algn="l" defTabSz="914400" rtl="0" eaLnBrk="1" latinLnBrk="0" hangingPunct="1">
                        <a:defRPr sz="1800" b="1" kern="1200">
                          <a:solidFill>
                            <a:schemeClr val="lt1"/>
                          </a:solidFill>
                          <a:latin typeface="Arial"/>
                          <a:ea typeface=""/>
                          <a:cs typeface="Arial"/>
                        </a:defRPr>
                      </a:lvl1pPr>
                      <a:lvl2pPr marL="457200" algn="l" defTabSz="914400" rtl="0" eaLnBrk="1" latinLnBrk="0" hangingPunct="1">
                        <a:defRPr sz="1800" b="1" kern="1200">
                          <a:solidFill>
                            <a:schemeClr val="lt1"/>
                          </a:solidFill>
                          <a:latin typeface="Arial"/>
                          <a:ea typeface=""/>
                          <a:cs typeface="Arial"/>
                        </a:defRPr>
                      </a:lvl2pPr>
                      <a:lvl3pPr marL="914400" algn="l" defTabSz="914400" rtl="0" eaLnBrk="1" latinLnBrk="0" hangingPunct="1">
                        <a:defRPr sz="1800" b="1" kern="1200">
                          <a:solidFill>
                            <a:schemeClr val="lt1"/>
                          </a:solidFill>
                          <a:latin typeface="Arial"/>
                          <a:ea typeface=""/>
                          <a:cs typeface="Arial"/>
                        </a:defRPr>
                      </a:lvl3pPr>
                      <a:lvl4pPr marL="1371600" algn="l" defTabSz="914400" rtl="0" eaLnBrk="1" latinLnBrk="0" hangingPunct="1">
                        <a:defRPr sz="1800" b="1" kern="1200">
                          <a:solidFill>
                            <a:schemeClr val="lt1"/>
                          </a:solidFill>
                          <a:latin typeface="Arial"/>
                          <a:ea typeface=""/>
                          <a:cs typeface="Arial"/>
                        </a:defRPr>
                      </a:lvl4pPr>
                      <a:lvl5pPr marL="1828800" algn="l" defTabSz="914400" rtl="0" eaLnBrk="1" latinLnBrk="0" hangingPunct="1">
                        <a:defRPr sz="1800" b="1" kern="1200">
                          <a:solidFill>
                            <a:schemeClr val="lt1"/>
                          </a:solidFill>
                          <a:latin typeface="Arial"/>
                          <a:ea typeface=""/>
                          <a:cs typeface="Arial"/>
                        </a:defRPr>
                      </a:lvl5pPr>
                      <a:lvl6pPr marL="2286000" algn="l" defTabSz="914400" rtl="0" eaLnBrk="1" latinLnBrk="0" hangingPunct="1">
                        <a:defRPr sz="1800" b="1" kern="1200">
                          <a:solidFill>
                            <a:schemeClr val="lt1"/>
                          </a:solidFill>
                          <a:latin typeface="Arial"/>
                          <a:ea typeface=""/>
                          <a:cs typeface="Arial"/>
                        </a:defRPr>
                      </a:lvl6pPr>
                      <a:lvl7pPr marL="2743200" algn="l" defTabSz="914400" rtl="0" eaLnBrk="1" latinLnBrk="0" hangingPunct="1">
                        <a:defRPr sz="1800" b="1" kern="1200">
                          <a:solidFill>
                            <a:schemeClr val="lt1"/>
                          </a:solidFill>
                          <a:latin typeface="Arial"/>
                          <a:ea typeface=""/>
                          <a:cs typeface="Arial"/>
                        </a:defRPr>
                      </a:lvl7pPr>
                      <a:lvl8pPr marL="3200400" algn="l" defTabSz="914400" rtl="0" eaLnBrk="1" latinLnBrk="0" hangingPunct="1">
                        <a:defRPr sz="1800" b="1" kern="1200">
                          <a:solidFill>
                            <a:schemeClr val="lt1"/>
                          </a:solidFill>
                          <a:latin typeface="Arial"/>
                          <a:ea typeface=""/>
                          <a:cs typeface="Arial"/>
                        </a:defRPr>
                      </a:lvl8pPr>
                      <a:lvl9pPr marL="3657600" algn="l" defTabSz="914400" rtl="0" eaLnBrk="1" latinLnBrk="0" hangingPunct="1">
                        <a:defRPr sz="1800" b="1" kern="1200">
                          <a:solidFill>
                            <a:schemeClr val="lt1"/>
                          </a:solidFill>
                          <a:latin typeface="Arial"/>
                          <a:ea typeface=""/>
                          <a:cs typeface="Arial"/>
                        </a:defRPr>
                      </a:lvl9pPr>
                    </a:lstStyle>
                    <a:p>
                      <a:pPr algn="ctr">
                        <a:spcAft>
                          <a:spcPts val="0"/>
                        </a:spcAft>
                      </a:pPr>
                      <a:r>
                        <a:rPr lang="en-US" sz="2800" dirty="0">
                          <a:solidFill>
                            <a:srgbClr val="121520"/>
                          </a:solidFill>
                          <a:effectLst/>
                        </a:rPr>
                        <a:t>Non-zeros</a:t>
                      </a:r>
                      <a:endParaRPr lang="zh-CN" sz="3600" dirty="0">
                        <a:solidFill>
                          <a:srgbClr val="121520"/>
                        </a:solidFill>
                        <a:effectLst/>
                      </a:endParaRPr>
                    </a:p>
                    <a:p>
                      <a:pPr algn="ctr">
                        <a:spcAft>
                          <a:spcPts val="0"/>
                        </a:spcAft>
                      </a:pPr>
                      <a:r>
                        <a:rPr lang="en-US" sz="2800" dirty="0">
                          <a:solidFill>
                            <a:srgbClr val="121520"/>
                          </a:solidFill>
                          <a:effectLst/>
                        </a:rPr>
                        <a:t>(NNZ)</a:t>
                      </a:r>
                      <a:endParaRPr lang="zh-CN" sz="360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solidFill>
                  </a:tcPr>
                </a:tc>
                <a:tc>
                  <a:txBody>
                    <a:bodyPr/>
                    <a:lstStyle>
                      <a:lvl1pPr marL="0" algn="l" defTabSz="914400" rtl="0" eaLnBrk="1" latinLnBrk="0" hangingPunct="1">
                        <a:defRPr sz="1800" b="1" kern="1200">
                          <a:solidFill>
                            <a:schemeClr val="lt1"/>
                          </a:solidFill>
                          <a:latin typeface="Arial"/>
                          <a:ea typeface=""/>
                          <a:cs typeface="Arial"/>
                        </a:defRPr>
                      </a:lvl1pPr>
                      <a:lvl2pPr marL="457200" algn="l" defTabSz="914400" rtl="0" eaLnBrk="1" latinLnBrk="0" hangingPunct="1">
                        <a:defRPr sz="1800" b="1" kern="1200">
                          <a:solidFill>
                            <a:schemeClr val="lt1"/>
                          </a:solidFill>
                          <a:latin typeface="Arial"/>
                          <a:ea typeface=""/>
                          <a:cs typeface="Arial"/>
                        </a:defRPr>
                      </a:lvl2pPr>
                      <a:lvl3pPr marL="914400" algn="l" defTabSz="914400" rtl="0" eaLnBrk="1" latinLnBrk="0" hangingPunct="1">
                        <a:defRPr sz="1800" b="1" kern="1200">
                          <a:solidFill>
                            <a:schemeClr val="lt1"/>
                          </a:solidFill>
                          <a:latin typeface="Arial"/>
                          <a:ea typeface=""/>
                          <a:cs typeface="Arial"/>
                        </a:defRPr>
                      </a:lvl3pPr>
                      <a:lvl4pPr marL="1371600" algn="l" defTabSz="914400" rtl="0" eaLnBrk="1" latinLnBrk="0" hangingPunct="1">
                        <a:defRPr sz="1800" b="1" kern="1200">
                          <a:solidFill>
                            <a:schemeClr val="lt1"/>
                          </a:solidFill>
                          <a:latin typeface="Arial"/>
                          <a:ea typeface=""/>
                          <a:cs typeface="Arial"/>
                        </a:defRPr>
                      </a:lvl4pPr>
                      <a:lvl5pPr marL="1828800" algn="l" defTabSz="914400" rtl="0" eaLnBrk="1" latinLnBrk="0" hangingPunct="1">
                        <a:defRPr sz="1800" b="1" kern="1200">
                          <a:solidFill>
                            <a:schemeClr val="lt1"/>
                          </a:solidFill>
                          <a:latin typeface="Arial"/>
                          <a:ea typeface=""/>
                          <a:cs typeface="Arial"/>
                        </a:defRPr>
                      </a:lvl5pPr>
                      <a:lvl6pPr marL="2286000" algn="l" defTabSz="914400" rtl="0" eaLnBrk="1" latinLnBrk="0" hangingPunct="1">
                        <a:defRPr sz="1800" b="1" kern="1200">
                          <a:solidFill>
                            <a:schemeClr val="lt1"/>
                          </a:solidFill>
                          <a:latin typeface="Arial"/>
                          <a:ea typeface=""/>
                          <a:cs typeface="Arial"/>
                        </a:defRPr>
                      </a:lvl6pPr>
                      <a:lvl7pPr marL="2743200" algn="l" defTabSz="914400" rtl="0" eaLnBrk="1" latinLnBrk="0" hangingPunct="1">
                        <a:defRPr sz="1800" b="1" kern="1200">
                          <a:solidFill>
                            <a:schemeClr val="lt1"/>
                          </a:solidFill>
                          <a:latin typeface="Arial"/>
                          <a:ea typeface=""/>
                          <a:cs typeface="Arial"/>
                        </a:defRPr>
                      </a:lvl7pPr>
                      <a:lvl8pPr marL="3200400" algn="l" defTabSz="914400" rtl="0" eaLnBrk="1" latinLnBrk="0" hangingPunct="1">
                        <a:defRPr sz="1800" b="1" kern="1200">
                          <a:solidFill>
                            <a:schemeClr val="lt1"/>
                          </a:solidFill>
                          <a:latin typeface="Arial"/>
                          <a:ea typeface=""/>
                          <a:cs typeface="Arial"/>
                        </a:defRPr>
                      </a:lvl8pPr>
                      <a:lvl9pPr marL="3657600" algn="l" defTabSz="914400" rtl="0" eaLnBrk="1" latinLnBrk="0" hangingPunct="1">
                        <a:defRPr sz="1800" b="1" kern="1200">
                          <a:solidFill>
                            <a:schemeClr val="lt1"/>
                          </a:solidFill>
                          <a:latin typeface="Arial"/>
                          <a:ea typeface=""/>
                          <a:cs typeface="Arial"/>
                        </a:defRPr>
                      </a:lvl9pPr>
                    </a:lstStyle>
                    <a:p>
                      <a:pPr algn="ctr">
                        <a:spcAft>
                          <a:spcPts val="0"/>
                        </a:spcAft>
                      </a:pPr>
                      <a:r>
                        <a:rPr lang="en-US" sz="2800" dirty="0">
                          <a:solidFill>
                            <a:srgbClr val="121520"/>
                          </a:solidFill>
                          <a:effectLst/>
                        </a:rPr>
                        <a:t>NNZ/Row</a:t>
                      </a:r>
                      <a:endParaRPr lang="zh-CN" sz="360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solidFill>
                  </a:tcPr>
                </a:tc>
                <a:extLst>
                  <a:ext uri="{0D108BD9-81ED-4DB2-BD59-A6C34878D82A}">
                    <a16:rowId xmlns:a16="http://schemas.microsoft.com/office/drawing/2014/main" val="10000"/>
                  </a:ext>
                </a:extLst>
              </a:tr>
              <a:tr h="510078">
                <a:tc>
                  <a:txBody>
                    <a:bodyPr/>
                    <a:lstStyle>
                      <a:lvl1pPr marL="0" algn="l" defTabSz="914400" rtl="0" eaLnBrk="1" latinLnBrk="0" hangingPunct="1">
                        <a:defRPr sz="1800" b="1" kern="1200">
                          <a:solidFill>
                            <a:schemeClr val="lt1"/>
                          </a:solidFill>
                          <a:latin typeface="Arial"/>
                          <a:ea typeface=""/>
                          <a:cs typeface="Arial"/>
                        </a:defRPr>
                      </a:lvl1pPr>
                      <a:lvl2pPr marL="457200" algn="l" defTabSz="914400" rtl="0" eaLnBrk="1" latinLnBrk="0" hangingPunct="1">
                        <a:defRPr sz="1800" b="1" kern="1200">
                          <a:solidFill>
                            <a:schemeClr val="lt1"/>
                          </a:solidFill>
                          <a:latin typeface="Arial"/>
                          <a:ea typeface=""/>
                          <a:cs typeface="Arial"/>
                        </a:defRPr>
                      </a:lvl2pPr>
                      <a:lvl3pPr marL="914400" algn="l" defTabSz="914400" rtl="0" eaLnBrk="1" latinLnBrk="0" hangingPunct="1">
                        <a:defRPr sz="1800" b="1" kern="1200">
                          <a:solidFill>
                            <a:schemeClr val="lt1"/>
                          </a:solidFill>
                          <a:latin typeface="Arial"/>
                          <a:ea typeface=""/>
                          <a:cs typeface="Arial"/>
                        </a:defRPr>
                      </a:lvl3pPr>
                      <a:lvl4pPr marL="1371600" algn="l" defTabSz="914400" rtl="0" eaLnBrk="1" latinLnBrk="0" hangingPunct="1">
                        <a:defRPr sz="1800" b="1" kern="1200">
                          <a:solidFill>
                            <a:schemeClr val="lt1"/>
                          </a:solidFill>
                          <a:latin typeface="Arial"/>
                          <a:ea typeface=""/>
                          <a:cs typeface="Arial"/>
                        </a:defRPr>
                      </a:lvl4pPr>
                      <a:lvl5pPr marL="1828800" algn="l" defTabSz="914400" rtl="0" eaLnBrk="1" latinLnBrk="0" hangingPunct="1">
                        <a:defRPr sz="1800" b="1" kern="1200">
                          <a:solidFill>
                            <a:schemeClr val="lt1"/>
                          </a:solidFill>
                          <a:latin typeface="Arial"/>
                          <a:ea typeface=""/>
                          <a:cs typeface="Arial"/>
                        </a:defRPr>
                      </a:lvl5pPr>
                      <a:lvl6pPr marL="2286000" algn="l" defTabSz="914400" rtl="0" eaLnBrk="1" latinLnBrk="0" hangingPunct="1">
                        <a:defRPr sz="1800" b="1" kern="1200">
                          <a:solidFill>
                            <a:schemeClr val="lt1"/>
                          </a:solidFill>
                          <a:latin typeface="Arial"/>
                          <a:ea typeface=""/>
                          <a:cs typeface="Arial"/>
                        </a:defRPr>
                      </a:lvl6pPr>
                      <a:lvl7pPr marL="2743200" algn="l" defTabSz="914400" rtl="0" eaLnBrk="1" latinLnBrk="0" hangingPunct="1">
                        <a:defRPr sz="1800" b="1" kern="1200">
                          <a:solidFill>
                            <a:schemeClr val="lt1"/>
                          </a:solidFill>
                          <a:latin typeface="Arial"/>
                          <a:ea typeface=""/>
                          <a:cs typeface="Arial"/>
                        </a:defRPr>
                      </a:lvl7pPr>
                      <a:lvl8pPr marL="3200400" algn="l" defTabSz="914400" rtl="0" eaLnBrk="1" latinLnBrk="0" hangingPunct="1">
                        <a:defRPr sz="1800" b="1" kern="1200">
                          <a:solidFill>
                            <a:schemeClr val="lt1"/>
                          </a:solidFill>
                          <a:latin typeface="Arial"/>
                          <a:ea typeface=""/>
                          <a:cs typeface="Arial"/>
                        </a:defRPr>
                      </a:lvl8pPr>
                      <a:lvl9pPr marL="3657600" algn="l" defTabSz="914400" rtl="0" eaLnBrk="1" latinLnBrk="0" hangingPunct="1">
                        <a:defRPr sz="1800" b="1" kern="1200">
                          <a:solidFill>
                            <a:schemeClr val="lt1"/>
                          </a:solidFill>
                          <a:latin typeface="Arial"/>
                          <a:ea typeface=""/>
                          <a:cs typeface="Arial"/>
                        </a:defRPr>
                      </a:lvl9pPr>
                    </a:lstStyle>
                    <a:p>
                      <a:pPr algn="ctr" fontAlgn="ctr">
                        <a:spcAft>
                          <a:spcPts val="0"/>
                        </a:spcAft>
                      </a:pPr>
                      <a:r>
                        <a:rPr lang="en-US" sz="2400" b="0" kern="1200" dirty="0">
                          <a:solidFill>
                            <a:srgbClr val="121520"/>
                          </a:solidFill>
                          <a:effectLst/>
                        </a:rPr>
                        <a:t>Dense</a:t>
                      </a:r>
                      <a:endParaRPr lang="zh-CN" sz="2400" b="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dirty="0">
                          <a:solidFill>
                            <a:srgbClr val="121520"/>
                          </a:solidFill>
                          <a:effectLst/>
                        </a:rPr>
                        <a:t>2K * 2K</a:t>
                      </a:r>
                      <a:endParaRPr lang="zh-CN" sz="240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4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b="0" kern="1200" dirty="0">
                          <a:solidFill>
                            <a:srgbClr val="121520"/>
                          </a:solidFill>
                          <a:effectLst/>
                          <a:latin typeface="+mn-lt"/>
                          <a:ea typeface="+mn-ea"/>
                          <a:cs typeface="+mn-cs"/>
                        </a:rPr>
                        <a:t>4M</a:t>
                      </a:r>
                      <a:endParaRPr lang="zh-CN" sz="2400" b="0" kern="1200" dirty="0">
                        <a:solidFill>
                          <a:srgbClr val="121520"/>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4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a:solidFill>
                            <a:srgbClr val="121520"/>
                          </a:solidFill>
                          <a:effectLst/>
                        </a:rPr>
                        <a:t>2000</a:t>
                      </a:r>
                      <a:endParaRPr lang="zh-CN" sz="240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40000"/>
                      </a:srgbClr>
                    </a:solidFill>
                  </a:tcPr>
                </a:tc>
                <a:extLst>
                  <a:ext uri="{0D108BD9-81ED-4DB2-BD59-A6C34878D82A}">
                    <a16:rowId xmlns:a16="http://schemas.microsoft.com/office/drawing/2014/main" val="10001"/>
                  </a:ext>
                </a:extLst>
              </a:tr>
              <a:tr h="535688">
                <a:tc>
                  <a:txBody>
                    <a:bodyPr/>
                    <a:lstStyle>
                      <a:lvl1pPr marL="0" algn="l" defTabSz="914400" rtl="0" eaLnBrk="1" latinLnBrk="0" hangingPunct="1">
                        <a:defRPr sz="1800" b="1" kern="1200">
                          <a:solidFill>
                            <a:schemeClr val="lt1"/>
                          </a:solidFill>
                          <a:latin typeface="Arial"/>
                          <a:ea typeface=""/>
                          <a:cs typeface="Arial"/>
                        </a:defRPr>
                      </a:lvl1pPr>
                      <a:lvl2pPr marL="457200" algn="l" defTabSz="914400" rtl="0" eaLnBrk="1" latinLnBrk="0" hangingPunct="1">
                        <a:defRPr sz="1800" b="1" kern="1200">
                          <a:solidFill>
                            <a:schemeClr val="lt1"/>
                          </a:solidFill>
                          <a:latin typeface="Arial"/>
                          <a:ea typeface=""/>
                          <a:cs typeface="Arial"/>
                        </a:defRPr>
                      </a:lvl2pPr>
                      <a:lvl3pPr marL="914400" algn="l" defTabSz="914400" rtl="0" eaLnBrk="1" latinLnBrk="0" hangingPunct="1">
                        <a:defRPr sz="1800" b="1" kern="1200">
                          <a:solidFill>
                            <a:schemeClr val="lt1"/>
                          </a:solidFill>
                          <a:latin typeface="Arial"/>
                          <a:ea typeface=""/>
                          <a:cs typeface="Arial"/>
                        </a:defRPr>
                      </a:lvl3pPr>
                      <a:lvl4pPr marL="1371600" algn="l" defTabSz="914400" rtl="0" eaLnBrk="1" latinLnBrk="0" hangingPunct="1">
                        <a:defRPr sz="1800" b="1" kern="1200">
                          <a:solidFill>
                            <a:schemeClr val="lt1"/>
                          </a:solidFill>
                          <a:latin typeface="Arial"/>
                          <a:ea typeface=""/>
                          <a:cs typeface="Arial"/>
                        </a:defRPr>
                      </a:lvl4pPr>
                      <a:lvl5pPr marL="1828800" algn="l" defTabSz="914400" rtl="0" eaLnBrk="1" latinLnBrk="0" hangingPunct="1">
                        <a:defRPr sz="1800" b="1" kern="1200">
                          <a:solidFill>
                            <a:schemeClr val="lt1"/>
                          </a:solidFill>
                          <a:latin typeface="Arial"/>
                          <a:ea typeface=""/>
                          <a:cs typeface="Arial"/>
                        </a:defRPr>
                      </a:lvl5pPr>
                      <a:lvl6pPr marL="2286000" algn="l" defTabSz="914400" rtl="0" eaLnBrk="1" latinLnBrk="0" hangingPunct="1">
                        <a:defRPr sz="1800" b="1" kern="1200">
                          <a:solidFill>
                            <a:schemeClr val="lt1"/>
                          </a:solidFill>
                          <a:latin typeface="Arial"/>
                          <a:ea typeface=""/>
                          <a:cs typeface="Arial"/>
                        </a:defRPr>
                      </a:lvl6pPr>
                      <a:lvl7pPr marL="2743200" algn="l" defTabSz="914400" rtl="0" eaLnBrk="1" latinLnBrk="0" hangingPunct="1">
                        <a:defRPr sz="1800" b="1" kern="1200">
                          <a:solidFill>
                            <a:schemeClr val="lt1"/>
                          </a:solidFill>
                          <a:latin typeface="Arial"/>
                          <a:ea typeface=""/>
                          <a:cs typeface="Arial"/>
                        </a:defRPr>
                      </a:lvl7pPr>
                      <a:lvl8pPr marL="3200400" algn="l" defTabSz="914400" rtl="0" eaLnBrk="1" latinLnBrk="0" hangingPunct="1">
                        <a:defRPr sz="1800" b="1" kern="1200">
                          <a:solidFill>
                            <a:schemeClr val="lt1"/>
                          </a:solidFill>
                          <a:latin typeface="Arial"/>
                          <a:ea typeface=""/>
                          <a:cs typeface="Arial"/>
                        </a:defRPr>
                      </a:lvl8pPr>
                      <a:lvl9pPr marL="3657600" algn="l" defTabSz="914400" rtl="0" eaLnBrk="1" latinLnBrk="0" hangingPunct="1">
                        <a:defRPr sz="1800" b="1" kern="1200">
                          <a:solidFill>
                            <a:schemeClr val="lt1"/>
                          </a:solidFill>
                          <a:latin typeface="Arial"/>
                          <a:ea typeface=""/>
                          <a:cs typeface="Arial"/>
                        </a:defRPr>
                      </a:lvl9pPr>
                    </a:lstStyle>
                    <a:p>
                      <a:pPr algn="ctr" fontAlgn="ctr">
                        <a:spcAft>
                          <a:spcPts val="0"/>
                        </a:spcAft>
                      </a:pPr>
                      <a:r>
                        <a:rPr lang="en-US" sz="2400" b="0" kern="1200" dirty="0">
                          <a:solidFill>
                            <a:srgbClr val="121520"/>
                          </a:solidFill>
                          <a:effectLst/>
                        </a:rPr>
                        <a:t>Protein</a:t>
                      </a:r>
                      <a:endParaRPr lang="zh-CN" sz="2400" b="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dirty="0">
                          <a:solidFill>
                            <a:srgbClr val="121520"/>
                          </a:solidFill>
                          <a:effectLst/>
                        </a:rPr>
                        <a:t>36K * 36K</a:t>
                      </a:r>
                      <a:endParaRPr lang="zh-CN" sz="240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b="0" kern="1200" dirty="0">
                          <a:solidFill>
                            <a:srgbClr val="121520"/>
                          </a:solidFill>
                          <a:effectLst/>
                          <a:latin typeface="+mn-lt"/>
                          <a:ea typeface="+mn-ea"/>
                          <a:cs typeface="+mn-cs"/>
                        </a:rPr>
                        <a:t>4.3M</a:t>
                      </a:r>
                      <a:endParaRPr lang="zh-CN" sz="2400" b="0" kern="1200" dirty="0">
                        <a:solidFill>
                          <a:srgbClr val="121520"/>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dirty="0">
                          <a:solidFill>
                            <a:srgbClr val="121520"/>
                          </a:solidFill>
                          <a:effectLst/>
                        </a:rPr>
                        <a:t>119</a:t>
                      </a:r>
                      <a:endParaRPr lang="zh-CN" sz="240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20000"/>
                      </a:srgbClr>
                    </a:solidFill>
                  </a:tcPr>
                </a:tc>
                <a:extLst>
                  <a:ext uri="{0D108BD9-81ED-4DB2-BD59-A6C34878D82A}">
                    <a16:rowId xmlns:a16="http://schemas.microsoft.com/office/drawing/2014/main" val="10002"/>
                  </a:ext>
                </a:extLst>
              </a:tr>
              <a:tr h="535688">
                <a:tc>
                  <a:txBody>
                    <a:bodyPr/>
                    <a:lstStyle>
                      <a:lvl1pPr marL="0" algn="l" defTabSz="914400" rtl="0" eaLnBrk="1" latinLnBrk="0" hangingPunct="1">
                        <a:defRPr sz="1800" b="1" kern="1200">
                          <a:solidFill>
                            <a:schemeClr val="lt1"/>
                          </a:solidFill>
                          <a:latin typeface="Arial"/>
                          <a:ea typeface=""/>
                          <a:cs typeface="Arial"/>
                        </a:defRPr>
                      </a:lvl1pPr>
                      <a:lvl2pPr marL="457200" algn="l" defTabSz="914400" rtl="0" eaLnBrk="1" latinLnBrk="0" hangingPunct="1">
                        <a:defRPr sz="1800" b="1" kern="1200">
                          <a:solidFill>
                            <a:schemeClr val="lt1"/>
                          </a:solidFill>
                          <a:latin typeface="Arial"/>
                          <a:ea typeface=""/>
                          <a:cs typeface="Arial"/>
                        </a:defRPr>
                      </a:lvl2pPr>
                      <a:lvl3pPr marL="914400" algn="l" defTabSz="914400" rtl="0" eaLnBrk="1" latinLnBrk="0" hangingPunct="1">
                        <a:defRPr sz="1800" b="1" kern="1200">
                          <a:solidFill>
                            <a:schemeClr val="lt1"/>
                          </a:solidFill>
                          <a:latin typeface="Arial"/>
                          <a:ea typeface=""/>
                          <a:cs typeface="Arial"/>
                        </a:defRPr>
                      </a:lvl3pPr>
                      <a:lvl4pPr marL="1371600" algn="l" defTabSz="914400" rtl="0" eaLnBrk="1" latinLnBrk="0" hangingPunct="1">
                        <a:defRPr sz="1800" b="1" kern="1200">
                          <a:solidFill>
                            <a:schemeClr val="lt1"/>
                          </a:solidFill>
                          <a:latin typeface="Arial"/>
                          <a:ea typeface=""/>
                          <a:cs typeface="Arial"/>
                        </a:defRPr>
                      </a:lvl4pPr>
                      <a:lvl5pPr marL="1828800" algn="l" defTabSz="914400" rtl="0" eaLnBrk="1" latinLnBrk="0" hangingPunct="1">
                        <a:defRPr sz="1800" b="1" kern="1200">
                          <a:solidFill>
                            <a:schemeClr val="lt1"/>
                          </a:solidFill>
                          <a:latin typeface="Arial"/>
                          <a:ea typeface=""/>
                          <a:cs typeface="Arial"/>
                        </a:defRPr>
                      </a:lvl5pPr>
                      <a:lvl6pPr marL="2286000" algn="l" defTabSz="914400" rtl="0" eaLnBrk="1" latinLnBrk="0" hangingPunct="1">
                        <a:defRPr sz="1800" b="1" kern="1200">
                          <a:solidFill>
                            <a:schemeClr val="lt1"/>
                          </a:solidFill>
                          <a:latin typeface="Arial"/>
                          <a:ea typeface=""/>
                          <a:cs typeface="Arial"/>
                        </a:defRPr>
                      </a:lvl6pPr>
                      <a:lvl7pPr marL="2743200" algn="l" defTabSz="914400" rtl="0" eaLnBrk="1" latinLnBrk="0" hangingPunct="1">
                        <a:defRPr sz="1800" b="1" kern="1200">
                          <a:solidFill>
                            <a:schemeClr val="lt1"/>
                          </a:solidFill>
                          <a:latin typeface="Arial"/>
                          <a:ea typeface=""/>
                          <a:cs typeface="Arial"/>
                        </a:defRPr>
                      </a:lvl7pPr>
                      <a:lvl8pPr marL="3200400" algn="l" defTabSz="914400" rtl="0" eaLnBrk="1" latinLnBrk="0" hangingPunct="1">
                        <a:defRPr sz="1800" b="1" kern="1200">
                          <a:solidFill>
                            <a:schemeClr val="lt1"/>
                          </a:solidFill>
                          <a:latin typeface="Arial"/>
                          <a:ea typeface=""/>
                          <a:cs typeface="Arial"/>
                        </a:defRPr>
                      </a:lvl8pPr>
                      <a:lvl9pPr marL="3657600" algn="l" defTabSz="914400" rtl="0" eaLnBrk="1" latinLnBrk="0" hangingPunct="1">
                        <a:defRPr sz="1800" b="1" kern="1200">
                          <a:solidFill>
                            <a:schemeClr val="lt1"/>
                          </a:solidFill>
                          <a:latin typeface="Arial"/>
                          <a:ea typeface=""/>
                          <a:cs typeface="Arial"/>
                        </a:defRPr>
                      </a:lvl9pPr>
                    </a:lstStyle>
                    <a:p>
                      <a:pPr algn="ctr" fontAlgn="ctr">
                        <a:spcAft>
                          <a:spcPts val="0"/>
                        </a:spcAft>
                      </a:pPr>
                      <a:r>
                        <a:rPr lang="en-US" sz="2400" b="0" kern="1200" dirty="0">
                          <a:solidFill>
                            <a:srgbClr val="121520"/>
                          </a:solidFill>
                          <a:effectLst/>
                        </a:rPr>
                        <a:t>FEM/Spheres</a:t>
                      </a:r>
                      <a:endParaRPr lang="zh-CN" sz="2400" b="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dirty="0">
                          <a:solidFill>
                            <a:srgbClr val="121520"/>
                          </a:solidFill>
                          <a:effectLst/>
                        </a:rPr>
                        <a:t>83K * 83K</a:t>
                      </a:r>
                      <a:endParaRPr lang="zh-CN" sz="240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4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b="0" kern="1200" dirty="0">
                          <a:solidFill>
                            <a:srgbClr val="121520"/>
                          </a:solidFill>
                          <a:effectLst/>
                          <a:latin typeface="+mn-lt"/>
                          <a:ea typeface="+mn-ea"/>
                          <a:cs typeface="+mn-cs"/>
                        </a:rPr>
                        <a:t>6M</a:t>
                      </a:r>
                      <a:endParaRPr lang="zh-CN" sz="2400" b="0" kern="1200" dirty="0">
                        <a:solidFill>
                          <a:srgbClr val="121520"/>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4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dirty="0">
                          <a:solidFill>
                            <a:srgbClr val="121520"/>
                          </a:solidFill>
                          <a:effectLst/>
                        </a:rPr>
                        <a:t>72</a:t>
                      </a:r>
                      <a:endParaRPr lang="zh-CN" sz="240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40000"/>
                      </a:srgbClr>
                    </a:solidFill>
                  </a:tcPr>
                </a:tc>
                <a:extLst>
                  <a:ext uri="{0D108BD9-81ED-4DB2-BD59-A6C34878D82A}">
                    <a16:rowId xmlns:a16="http://schemas.microsoft.com/office/drawing/2014/main" val="10003"/>
                  </a:ext>
                </a:extLst>
              </a:tr>
              <a:tr h="516480">
                <a:tc>
                  <a:txBody>
                    <a:bodyPr/>
                    <a:lstStyle>
                      <a:lvl1pPr marL="0" algn="l" defTabSz="914400" rtl="0" eaLnBrk="1" latinLnBrk="0" hangingPunct="1">
                        <a:defRPr sz="1800" b="1" kern="1200">
                          <a:solidFill>
                            <a:schemeClr val="lt1"/>
                          </a:solidFill>
                          <a:latin typeface="Arial"/>
                          <a:ea typeface=""/>
                          <a:cs typeface="Arial"/>
                        </a:defRPr>
                      </a:lvl1pPr>
                      <a:lvl2pPr marL="457200" algn="l" defTabSz="914400" rtl="0" eaLnBrk="1" latinLnBrk="0" hangingPunct="1">
                        <a:defRPr sz="1800" b="1" kern="1200">
                          <a:solidFill>
                            <a:schemeClr val="lt1"/>
                          </a:solidFill>
                          <a:latin typeface="Arial"/>
                          <a:ea typeface=""/>
                          <a:cs typeface="Arial"/>
                        </a:defRPr>
                      </a:lvl2pPr>
                      <a:lvl3pPr marL="914400" algn="l" defTabSz="914400" rtl="0" eaLnBrk="1" latinLnBrk="0" hangingPunct="1">
                        <a:defRPr sz="1800" b="1" kern="1200">
                          <a:solidFill>
                            <a:schemeClr val="lt1"/>
                          </a:solidFill>
                          <a:latin typeface="Arial"/>
                          <a:ea typeface=""/>
                          <a:cs typeface="Arial"/>
                        </a:defRPr>
                      </a:lvl3pPr>
                      <a:lvl4pPr marL="1371600" algn="l" defTabSz="914400" rtl="0" eaLnBrk="1" latinLnBrk="0" hangingPunct="1">
                        <a:defRPr sz="1800" b="1" kern="1200">
                          <a:solidFill>
                            <a:schemeClr val="lt1"/>
                          </a:solidFill>
                          <a:latin typeface="Arial"/>
                          <a:ea typeface=""/>
                          <a:cs typeface="Arial"/>
                        </a:defRPr>
                      </a:lvl4pPr>
                      <a:lvl5pPr marL="1828800" algn="l" defTabSz="914400" rtl="0" eaLnBrk="1" latinLnBrk="0" hangingPunct="1">
                        <a:defRPr sz="1800" b="1" kern="1200">
                          <a:solidFill>
                            <a:schemeClr val="lt1"/>
                          </a:solidFill>
                          <a:latin typeface="Arial"/>
                          <a:ea typeface=""/>
                          <a:cs typeface="Arial"/>
                        </a:defRPr>
                      </a:lvl5pPr>
                      <a:lvl6pPr marL="2286000" algn="l" defTabSz="914400" rtl="0" eaLnBrk="1" latinLnBrk="0" hangingPunct="1">
                        <a:defRPr sz="1800" b="1" kern="1200">
                          <a:solidFill>
                            <a:schemeClr val="lt1"/>
                          </a:solidFill>
                          <a:latin typeface="Arial"/>
                          <a:ea typeface=""/>
                          <a:cs typeface="Arial"/>
                        </a:defRPr>
                      </a:lvl6pPr>
                      <a:lvl7pPr marL="2743200" algn="l" defTabSz="914400" rtl="0" eaLnBrk="1" latinLnBrk="0" hangingPunct="1">
                        <a:defRPr sz="1800" b="1" kern="1200">
                          <a:solidFill>
                            <a:schemeClr val="lt1"/>
                          </a:solidFill>
                          <a:latin typeface="Arial"/>
                          <a:ea typeface=""/>
                          <a:cs typeface="Arial"/>
                        </a:defRPr>
                      </a:lvl7pPr>
                      <a:lvl8pPr marL="3200400" algn="l" defTabSz="914400" rtl="0" eaLnBrk="1" latinLnBrk="0" hangingPunct="1">
                        <a:defRPr sz="1800" b="1" kern="1200">
                          <a:solidFill>
                            <a:schemeClr val="lt1"/>
                          </a:solidFill>
                          <a:latin typeface="Arial"/>
                          <a:ea typeface=""/>
                          <a:cs typeface="Arial"/>
                        </a:defRPr>
                      </a:lvl8pPr>
                      <a:lvl9pPr marL="3657600" algn="l" defTabSz="914400" rtl="0" eaLnBrk="1" latinLnBrk="0" hangingPunct="1">
                        <a:defRPr sz="1800" b="1" kern="1200">
                          <a:solidFill>
                            <a:schemeClr val="lt1"/>
                          </a:solidFill>
                          <a:latin typeface="Arial"/>
                          <a:ea typeface=""/>
                          <a:cs typeface="Arial"/>
                        </a:defRPr>
                      </a:lvl9pPr>
                    </a:lstStyle>
                    <a:p>
                      <a:pPr algn="ctr" fontAlgn="ctr">
                        <a:spcAft>
                          <a:spcPts val="0"/>
                        </a:spcAft>
                      </a:pPr>
                      <a:r>
                        <a:rPr lang="en-US" sz="2400" b="0" kern="1200" dirty="0">
                          <a:solidFill>
                            <a:srgbClr val="121520"/>
                          </a:solidFill>
                          <a:effectLst/>
                        </a:rPr>
                        <a:t>FEM/Cantilever</a:t>
                      </a:r>
                      <a:endParaRPr lang="zh-CN" sz="2400" b="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dirty="0">
                          <a:solidFill>
                            <a:srgbClr val="121520"/>
                          </a:solidFill>
                          <a:effectLst/>
                        </a:rPr>
                        <a:t>62K * 62K</a:t>
                      </a:r>
                      <a:endParaRPr lang="zh-CN" sz="240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b="0" kern="1200" dirty="0">
                          <a:solidFill>
                            <a:srgbClr val="121520"/>
                          </a:solidFill>
                          <a:effectLst/>
                          <a:latin typeface="+mn-lt"/>
                          <a:ea typeface="+mn-ea"/>
                          <a:cs typeface="+mn-cs"/>
                        </a:rPr>
                        <a:t>4M</a:t>
                      </a:r>
                      <a:endParaRPr lang="zh-CN" sz="2400" b="0" kern="1200" dirty="0">
                        <a:solidFill>
                          <a:srgbClr val="121520"/>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a:solidFill>
                            <a:srgbClr val="121520"/>
                          </a:solidFill>
                          <a:effectLst/>
                        </a:rPr>
                        <a:t>65</a:t>
                      </a:r>
                      <a:endParaRPr lang="zh-CN" sz="240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20000"/>
                      </a:srgbClr>
                    </a:solidFill>
                  </a:tcPr>
                </a:tc>
                <a:extLst>
                  <a:ext uri="{0D108BD9-81ED-4DB2-BD59-A6C34878D82A}">
                    <a16:rowId xmlns:a16="http://schemas.microsoft.com/office/drawing/2014/main" val="10004"/>
                  </a:ext>
                </a:extLst>
              </a:tr>
              <a:tr h="409768">
                <a:tc>
                  <a:txBody>
                    <a:bodyPr/>
                    <a:lstStyle>
                      <a:lvl1pPr marL="0" algn="l" defTabSz="914400" rtl="0" eaLnBrk="1" latinLnBrk="0" hangingPunct="1">
                        <a:defRPr sz="1800" b="1" kern="1200">
                          <a:solidFill>
                            <a:schemeClr val="lt1"/>
                          </a:solidFill>
                          <a:latin typeface="Arial"/>
                          <a:ea typeface=""/>
                          <a:cs typeface="Arial"/>
                        </a:defRPr>
                      </a:lvl1pPr>
                      <a:lvl2pPr marL="457200" algn="l" defTabSz="914400" rtl="0" eaLnBrk="1" latinLnBrk="0" hangingPunct="1">
                        <a:defRPr sz="1800" b="1" kern="1200">
                          <a:solidFill>
                            <a:schemeClr val="lt1"/>
                          </a:solidFill>
                          <a:latin typeface="Arial"/>
                          <a:ea typeface=""/>
                          <a:cs typeface="Arial"/>
                        </a:defRPr>
                      </a:lvl2pPr>
                      <a:lvl3pPr marL="914400" algn="l" defTabSz="914400" rtl="0" eaLnBrk="1" latinLnBrk="0" hangingPunct="1">
                        <a:defRPr sz="1800" b="1" kern="1200">
                          <a:solidFill>
                            <a:schemeClr val="lt1"/>
                          </a:solidFill>
                          <a:latin typeface="Arial"/>
                          <a:ea typeface=""/>
                          <a:cs typeface="Arial"/>
                        </a:defRPr>
                      </a:lvl3pPr>
                      <a:lvl4pPr marL="1371600" algn="l" defTabSz="914400" rtl="0" eaLnBrk="1" latinLnBrk="0" hangingPunct="1">
                        <a:defRPr sz="1800" b="1" kern="1200">
                          <a:solidFill>
                            <a:schemeClr val="lt1"/>
                          </a:solidFill>
                          <a:latin typeface="Arial"/>
                          <a:ea typeface=""/>
                          <a:cs typeface="Arial"/>
                        </a:defRPr>
                      </a:lvl4pPr>
                      <a:lvl5pPr marL="1828800" algn="l" defTabSz="914400" rtl="0" eaLnBrk="1" latinLnBrk="0" hangingPunct="1">
                        <a:defRPr sz="1800" b="1" kern="1200">
                          <a:solidFill>
                            <a:schemeClr val="lt1"/>
                          </a:solidFill>
                          <a:latin typeface="Arial"/>
                          <a:ea typeface=""/>
                          <a:cs typeface="Arial"/>
                        </a:defRPr>
                      </a:lvl5pPr>
                      <a:lvl6pPr marL="2286000" algn="l" defTabSz="914400" rtl="0" eaLnBrk="1" latinLnBrk="0" hangingPunct="1">
                        <a:defRPr sz="1800" b="1" kern="1200">
                          <a:solidFill>
                            <a:schemeClr val="lt1"/>
                          </a:solidFill>
                          <a:latin typeface="Arial"/>
                          <a:ea typeface=""/>
                          <a:cs typeface="Arial"/>
                        </a:defRPr>
                      </a:lvl6pPr>
                      <a:lvl7pPr marL="2743200" algn="l" defTabSz="914400" rtl="0" eaLnBrk="1" latinLnBrk="0" hangingPunct="1">
                        <a:defRPr sz="1800" b="1" kern="1200">
                          <a:solidFill>
                            <a:schemeClr val="lt1"/>
                          </a:solidFill>
                          <a:latin typeface="Arial"/>
                          <a:ea typeface=""/>
                          <a:cs typeface="Arial"/>
                        </a:defRPr>
                      </a:lvl7pPr>
                      <a:lvl8pPr marL="3200400" algn="l" defTabSz="914400" rtl="0" eaLnBrk="1" latinLnBrk="0" hangingPunct="1">
                        <a:defRPr sz="1800" b="1" kern="1200">
                          <a:solidFill>
                            <a:schemeClr val="lt1"/>
                          </a:solidFill>
                          <a:latin typeface="Arial"/>
                          <a:ea typeface=""/>
                          <a:cs typeface="Arial"/>
                        </a:defRPr>
                      </a:lvl8pPr>
                      <a:lvl9pPr marL="3657600" algn="l" defTabSz="914400" rtl="0" eaLnBrk="1" latinLnBrk="0" hangingPunct="1">
                        <a:defRPr sz="1800" b="1" kern="1200">
                          <a:solidFill>
                            <a:schemeClr val="lt1"/>
                          </a:solidFill>
                          <a:latin typeface="Arial"/>
                          <a:ea typeface=""/>
                          <a:cs typeface="Arial"/>
                        </a:defRPr>
                      </a:lvl9pPr>
                    </a:lstStyle>
                    <a:p>
                      <a:pPr algn="ctr" fontAlgn="ctr">
                        <a:spcAft>
                          <a:spcPts val="0"/>
                        </a:spcAft>
                      </a:pPr>
                      <a:r>
                        <a:rPr lang="en-US" sz="2400" b="0" kern="1200" dirty="0">
                          <a:solidFill>
                            <a:srgbClr val="121520"/>
                          </a:solidFill>
                          <a:effectLst/>
                        </a:rPr>
                        <a:t>Wind Tunnel</a:t>
                      </a:r>
                      <a:endParaRPr lang="zh-CN" sz="2400" b="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dirty="0">
                          <a:solidFill>
                            <a:srgbClr val="121520"/>
                          </a:solidFill>
                          <a:effectLst/>
                        </a:rPr>
                        <a:t>218K*218K</a:t>
                      </a:r>
                      <a:endParaRPr lang="zh-CN" sz="240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4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b="0" kern="1200" dirty="0">
                          <a:solidFill>
                            <a:srgbClr val="121520"/>
                          </a:solidFill>
                          <a:effectLst/>
                          <a:latin typeface="+mn-lt"/>
                          <a:ea typeface="+mn-ea"/>
                          <a:cs typeface="+mn-cs"/>
                        </a:rPr>
                        <a:t>11M</a:t>
                      </a:r>
                      <a:endParaRPr lang="zh-CN" sz="2400" b="0" kern="1200" dirty="0">
                        <a:solidFill>
                          <a:srgbClr val="121520"/>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4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a:solidFill>
                            <a:srgbClr val="121520"/>
                          </a:solidFill>
                          <a:effectLst/>
                        </a:rPr>
                        <a:t>53</a:t>
                      </a:r>
                      <a:endParaRPr lang="zh-CN" sz="240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40000"/>
                      </a:srgbClr>
                    </a:solidFill>
                  </a:tcPr>
                </a:tc>
                <a:extLst>
                  <a:ext uri="{0D108BD9-81ED-4DB2-BD59-A6C34878D82A}">
                    <a16:rowId xmlns:a16="http://schemas.microsoft.com/office/drawing/2014/main" val="10005"/>
                  </a:ext>
                </a:extLst>
              </a:tr>
              <a:tr h="409768">
                <a:tc>
                  <a:txBody>
                    <a:bodyPr/>
                    <a:lstStyle>
                      <a:lvl1pPr marL="0" algn="l" defTabSz="914400" rtl="0" eaLnBrk="1" latinLnBrk="0" hangingPunct="1">
                        <a:defRPr sz="1800" b="1" kern="1200">
                          <a:solidFill>
                            <a:schemeClr val="lt1"/>
                          </a:solidFill>
                          <a:latin typeface="Arial"/>
                          <a:ea typeface=""/>
                          <a:cs typeface="Arial"/>
                        </a:defRPr>
                      </a:lvl1pPr>
                      <a:lvl2pPr marL="457200" algn="l" defTabSz="914400" rtl="0" eaLnBrk="1" latinLnBrk="0" hangingPunct="1">
                        <a:defRPr sz="1800" b="1" kern="1200">
                          <a:solidFill>
                            <a:schemeClr val="lt1"/>
                          </a:solidFill>
                          <a:latin typeface="Arial"/>
                          <a:ea typeface=""/>
                          <a:cs typeface="Arial"/>
                        </a:defRPr>
                      </a:lvl2pPr>
                      <a:lvl3pPr marL="914400" algn="l" defTabSz="914400" rtl="0" eaLnBrk="1" latinLnBrk="0" hangingPunct="1">
                        <a:defRPr sz="1800" b="1" kern="1200">
                          <a:solidFill>
                            <a:schemeClr val="lt1"/>
                          </a:solidFill>
                          <a:latin typeface="Arial"/>
                          <a:ea typeface=""/>
                          <a:cs typeface="Arial"/>
                        </a:defRPr>
                      </a:lvl3pPr>
                      <a:lvl4pPr marL="1371600" algn="l" defTabSz="914400" rtl="0" eaLnBrk="1" latinLnBrk="0" hangingPunct="1">
                        <a:defRPr sz="1800" b="1" kern="1200">
                          <a:solidFill>
                            <a:schemeClr val="lt1"/>
                          </a:solidFill>
                          <a:latin typeface="Arial"/>
                          <a:ea typeface=""/>
                          <a:cs typeface="Arial"/>
                        </a:defRPr>
                      </a:lvl4pPr>
                      <a:lvl5pPr marL="1828800" algn="l" defTabSz="914400" rtl="0" eaLnBrk="1" latinLnBrk="0" hangingPunct="1">
                        <a:defRPr sz="1800" b="1" kern="1200">
                          <a:solidFill>
                            <a:schemeClr val="lt1"/>
                          </a:solidFill>
                          <a:latin typeface="Arial"/>
                          <a:ea typeface=""/>
                          <a:cs typeface="Arial"/>
                        </a:defRPr>
                      </a:lvl5pPr>
                      <a:lvl6pPr marL="2286000" algn="l" defTabSz="914400" rtl="0" eaLnBrk="1" latinLnBrk="0" hangingPunct="1">
                        <a:defRPr sz="1800" b="1" kern="1200">
                          <a:solidFill>
                            <a:schemeClr val="lt1"/>
                          </a:solidFill>
                          <a:latin typeface="Arial"/>
                          <a:ea typeface=""/>
                          <a:cs typeface="Arial"/>
                        </a:defRPr>
                      </a:lvl6pPr>
                      <a:lvl7pPr marL="2743200" algn="l" defTabSz="914400" rtl="0" eaLnBrk="1" latinLnBrk="0" hangingPunct="1">
                        <a:defRPr sz="1800" b="1" kern="1200">
                          <a:solidFill>
                            <a:schemeClr val="lt1"/>
                          </a:solidFill>
                          <a:latin typeface="Arial"/>
                          <a:ea typeface=""/>
                          <a:cs typeface="Arial"/>
                        </a:defRPr>
                      </a:lvl7pPr>
                      <a:lvl8pPr marL="3200400" algn="l" defTabSz="914400" rtl="0" eaLnBrk="1" latinLnBrk="0" hangingPunct="1">
                        <a:defRPr sz="1800" b="1" kern="1200">
                          <a:solidFill>
                            <a:schemeClr val="lt1"/>
                          </a:solidFill>
                          <a:latin typeface="Arial"/>
                          <a:ea typeface=""/>
                          <a:cs typeface="Arial"/>
                        </a:defRPr>
                      </a:lvl8pPr>
                      <a:lvl9pPr marL="3657600" algn="l" defTabSz="914400" rtl="0" eaLnBrk="1" latinLnBrk="0" hangingPunct="1">
                        <a:defRPr sz="1800" b="1" kern="1200">
                          <a:solidFill>
                            <a:schemeClr val="lt1"/>
                          </a:solidFill>
                          <a:latin typeface="Arial"/>
                          <a:ea typeface=""/>
                          <a:cs typeface="Arial"/>
                        </a:defRPr>
                      </a:lvl9pPr>
                    </a:lstStyle>
                    <a:p>
                      <a:pPr algn="ctr" fontAlgn="ctr">
                        <a:spcAft>
                          <a:spcPts val="0"/>
                        </a:spcAft>
                      </a:pPr>
                      <a:r>
                        <a:rPr lang="en-US" sz="2400" b="0" kern="1200" dirty="0">
                          <a:solidFill>
                            <a:srgbClr val="121520"/>
                          </a:solidFill>
                          <a:effectLst/>
                        </a:rPr>
                        <a:t>FEM/Harbor</a:t>
                      </a:r>
                      <a:endParaRPr lang="zh-CN" sz="2400" b="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dirty="0">
                          <a:solidFill>
                            <a:srgbClr val="121520"/>
                          </a:solidFill>
                          <a:effectLst/>
                        </a:rPr>
                        <a:t>47K * 47K</a:t>
                      </a:r>
                      <a:endParaRPr lang="zh-CN" sz="240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b="0" kern="1200" dirty="0">
                          <a:solidFill>
                            <a:srgbClr val="121520"/>
                          </a:solidFill>
                          <a:effectLst/>
                          <a:latin typeface="+mn-lt"/>
                          <a:ea typeface="+mn-ea"/>
                          <a:cs typeface="+mn-cs"/>
                        </a:rPr>
                        <a:t>2.3M</a:t>
                      </a:r>
                      <a:endParaRPr lang="zh-CN" sz="2400" b="0" kern="1200" dirty="0">
                        <a:solidFill>
                          <a:srgbClr val="121520"/>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a:solidFill>
                            <a:srgbClr val="121520"/>
                          </a:solidFill>
                          <a:effectLst/>
                        </a:rPr>
                        <a:t>59</a:t>
                      </a:r>
                      <a:endParaRPr lang="zh-CN" sz="240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20000"/>
                      </a:srgbClr>
                    </a:solidFill>
                  </a:tcPr>
                </a:tc>
                <a:extLst>
                  <a:ext uri="{0D108BD9-81ED-4DB2-BD59-A6C34878D82A}">
                    <a16:rowId xmlns:a16="http://schemas.microsoft.com/office/drawing/2014/main" val="10006"/>
                  </a:ext>
                </a:extLst>
              </a:tr>
              <a:tr h="409768">
                <a:tc>
                  <a:txBody>
                    <a:bodyPr/>
                    <a:lstStyle>
                      <a:lvl1pPr marL="0" algn="l" defTabSz="914400" rtl="0" eaLnBrk="1" latinLnBrk="0" hangingPunct="1">
                        <a:defRPr sz="1800" b="1" kern="1200">
                          <a:solidFill>
                            <a:schemeClr val="lt1"/>
                          </a:solidFill>
                          <a:latin typeface="Arial"/>
                          <a:ea typeface=""/>
                          <a:cs typeface="Arial"/>
                        </a:defRPr>
                      </a:lvl1pPr>
                      <a:lvl2pPr marL="457200" algn="l" defTabSz="914400" rtl="0" eaLnBrk="1" latinLnBrk="0" hangingPunct="1">
                        <a:defRPr sz="1800" b="1" kern="1200">
                          <a:solidFill>
                            <a:schemeClr val="lt1"/>
                          </a:solidFill>
                          <a:latin typeface="Arial"/>
                          <a:ea typeface=""/>
                          <a:cs typeface="Arial"/>
                        </a:defRPr>
                      </a:lvl2pPr>
                      <a:lvl3pPr marL="914400" algn="l" defTabSz="914400" rtl="0" eaLnBrk="1" latinLnBrk="0" hangingPunct="1">
                        <a:defRPr sz="1800" b="1" kern="1200">
                          <a:solidFill>
                            <a:schemeClr val="lt1"/>
                          </a:solidFill>
                          <a:latin typeface="Arial"/>
                          <a:ea typeface=""/>
                          <a:cs typeface="Arial"/>
                        </a:defRPr>
                      </a:lvl3pPr>
                      <a:lvl4pPr marL="1371600" algn="l" defTabSz="914400" rtl="0" eaLnBrk="1" latinLnBrk="0" hangingPunct="1">
                        <a:defRPr sz="1800" b="1" kern="1200">
                          <a:solidFill>
                            <a:schemeClr val="lt1"/>
                          </a:solidFill>
                          <a:latin typeface="Arial"/>
                          <a:ea typeface=""/>
                          <a:cs typeface="Arial"/>
                        </a:defRPr>
                      </a:lvl4pPr>
                      <a:lvl5pPr marL="1828800" algn="l" defTabSz="914400" rtl="0" eaLnBrk="1" latinLnBrk="0" hangingPunct="1">
                        <a:defRPr sz="1800" b="1" kern="1200">
                          <a:solidFill>
                            <a:schemeClr val="lt1"/>
                          </a:solidFill>
                          <a:latin typeface="Arial"/>
                          <a:ea typeface=""/>
                          <a:cs typeface="Arial"/>
                        </a:defRPr>
                      </a:lvl5pPr>
                      <a:lvl6pPr marL="2286000" algn="l" defTabSz="914400" rtl="0" eaLnBrk="1" latinLnBrk="0" hangingPunct="1">
                        <a:defRPr sz="1800" b="1" kern="1200">
                          <a:solidFill>
                            <a:schemeClr val="lt1"/>
                          </a:solidFill>
                          <a:latin typeface="Arial"/>
                          <a:ea typeface=""/>
                          <a:cs typeface="Arial"/>
                        </a:defRPr>
                      </a:lvl6pPr>
                      <a:lvl7pPr marL="2743200" algn="l" defTabSz="914400" rtl="0" eaLnBrk="1" latinLnBrk="0" hangingPunct="1">
                        <a:defRPr sz="1800" b="1" kern="1200">
                          <a:solidFill>
                            <a:schemeClr val="lt1"/>
                          </a:solidFill>
                          <a:latin typeface="Arial"/>
                          <a:ea typeface=""/>
                          <a:cs typeface="Arial"/>
                        </a:defRPr>
                      </a:lvl7pPr>
                      <a:lvl8pPr marL="3200400" algn="l" defTabSz="914400" rtl="0" eaLnBrk="1" latinLnBrk="0" hangingPunct="1">
                        <a:defRPr sz="1800" b="1" kern="1200">
                          <a:solidFill>
                            <a:schemeClr val="lt1"/>
                          </a:solidFill>
                          <a:latin typeface="Arial"/>
                          <a:ea typeface=""/>
                          <a:cs typeface="Arial"/>
                        </a:defRPr>
                      </a:lvl8pPr>
                      <a:lvl9pPr marL="3657600" algn="l" defTabSz="914400" rtl="0" eaLnBrk="1" latinLnBrk="0" hangingPunct="1">
                        <a:defRPr sz="1800" b="1" kern="1200">
                          <a:solidFill>
                            <a:schemeClr val="lt1"/>
                          </a:solidFill>
                          <a:latin typeface="Arial"/>
                          <a:ea typeface=""/>
                          <a:cs typeface="Arial"/>
                        </a:defRPr>
                      </a:lvl9pPr>
                    </a:lstStyle>
                    <a:p>
                      <a:pPr algn="ctr" fontAlgn="ctr">
                        <a:spcAft>
                          <a:spcPts val="0"/>
                        </a:spcAft>
                      </a:pPr>
                      <a:r>
                        <a:rPr lang="en-US" sz="2400" b="0" kern="1200" dirty="0">
                          <a:solidFill>
                            <a:srgbClr val="121520"/>
                          </a:solidFill>
                          <a:effectLst/>
                        </a:rPr>
                        <a:t>QCD</a:t>
                      </a:r>
                      <a:endParaRPr lang="zh-CN" sz="2400" b="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dirty="0">
                          <a:solidFill>
                            <a:srgbClr val="121520"/>
                          </a:solidFill>
                          <a:effectLst/>
                        </a:rPr>
                        <a:t>49K * 49K</a:t>
                      </a:r>
                      <a:endParaRPr lang="zh-CN" sz="240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4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b="0" kern="1200" dirty="0">
                          <a:solidFill>
                            <a:srgbClr val="121520"/>
                          </a:solidFill>
                          <a:effectLst/>
                          <a:latin typeface="+mn-lt"/>
                          <a:ea typeface="+mn-ea"/>
                          <a:cs typeface="+mn-cs"/>
                        </a:rPr>
                        <a:t>1.9M</a:t>
                      </a:r>
                      <a:endParaRPr lang="zh-CN" sz="2400" b="0" kern="1200" dirty="0">
                        <a:solidFill>
                          <a:srgbClr val="121520"/>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4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a:solidFill>
                            <a:srgbClr val="121520"/>
                          </a:solidFill>
                          <a:effectLst/>
                        </a:rPr>
                        <a:t>39</a:t>
                      </a:r>
                      <a:endParaRPr lang="zh-CN" sz="240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40000"/>
                      </a:srgbClr>
                    </a:solidFill>
                  </a:tcPr>
                </a:tc>
                <a:extLst>
                  <a:ext uri="{0D108BD9-81ED-4DB2-BD59-A6C34878D82A}">
                    <a16:rowId xmlns:a16="http://schemas.microsoft.com/office/drawing/2014/main" val="10007"/>
                  </a:ext>
                </a:extLst>
              </a:tr>
              <a:tr h="409768">
                <a:tc>
                  <a:txBody>
                    <a:bodyPr/>
                    <a:lstStyle>
                      <a:lvl1pPr marL="0" algn="l" defTabSz="914400" rtl="0" eaLnBrk="1" latinLnBrk="0" hangingPunct="1">
                        <a:defRPr sz="1800" b="1" kern="1200">
                          <a:solidFill>
                            <a:schemeClr val="lt1"/>
                          </a:solidFill>
                          <a:latin typeface="Arial"/>
                          <a:ea typeface=""/>
                          <a:cs typeface="Arial"/>
                        </a:defRPr>
                      </a:lvl1pPr>
                      <a:lvl2pPr marL="457200" algn="l" defTabSz="914400" rtl="0" eaLnBrk="1" latinLnBrk="0" hangingPunct="1">
                        <a:defRPr sz="1800" b="1" kern="1200">
                          <a:solidFill>
                            <a:schemeClr val="lt1"/>
                          </a:solidFill>
                          <a:latin typeface="Arial"/>
                          <a:ea typeface=""/>
                          <a:cs typeface="Arial"/>
                        </a:defRPr>
                      </a:lvl2pPr>
                      <a:lvl3pPr marL="914400" algn="l" defTabSz="914400" rtl="0" eaLnBrk="1" latinLnBrk="0" hangingPunct="1">
                        <a:defRPr sz="1800" b="1" kern="1200">
                          <a:solidFill>
                            <a:schemeClr val="lt1"/>
                          </a:solidFill>
                          <a:latin typeface="Arial"/>
                          <a:ea typeface=""/>
                          <a:cs typeface="Arial"/>
                        </a:defRPr>
                      </a:lvl3pPr>
                      <a:lvl4pPr marL="1371600" algn="l" defTabSz="914400" rtl="0" eaLnBrk="1" latinLnBrk="0" hangingPunct="1">
                        <a:defRPr sz="1800" b="1" kern="1200">
                          <a:solidFill>
                            <a:schemeClr val="lt1"/>
                          </a:solidFill>
                          <a:latin typeface="Arial"/>
                          <a:ea typeface=""/>
                          <a:cs typeface="Arial"/>
                        </a:defRPr>
                      </a:lvl4pPr>
                      <a:lvl5pPr marL="1828800" algn="l" defTabSz="914400" rtl="0" eaLnBrk="1" latinLnBrk="0" hangingPunct="1">
                        <a:defRPr sz="1800" b="1" kern="1200">
                          <a:solidFill>
                            <a:schemeClr val="lt1"/>
                          </a:solidFill>
                          <a:latin typeface="Arial"/>
                          <a:ea typeface=""/>
                          <a:cs typeface="Arial"/>
                        </a:defRPr>
                      </a:lvl5pPr>
                      <a:lvl6pPr marL="2286000" algn="l" defTabSz="914400" rtl="0" eaLnBrk="1" latinLnBrk="0" hangingPunct="1">
                        <a:defRPr sz="1800" b="1" kern="1200">
                          <a:solidFill>
                            <a:schemeClr val="lt1"/>
                          </a:solidFill>
                          <a:latin typeface="Arial"/>
                          <a:ea typeface=""/>
                          <a:cs typeface="Arial"/>
                        </a:defRPr>
                      </a:lvl6pPr>
                      <a:lvl7pPr marL="2743200" algn="l" defTabSz="914400" rtl="0" eaLnBrk="1" latinLnBrk="0" hangingPunct="1">
                        <a:defRPr sz="1800" b="1" kern="1200">
                          <a:solidFill>
                            <a:schemeClr val="lt1"/>
                          </a:solidFill>
                          <a:latin typeface="Arial"/>
                          <a:ea typeface=""/>
                          <a:cs typeface="Arial"/>
                        </a:defRPr>
                      </a:lvl7pPr>
                      <a:lvl8pPr marL="3200400" algn="l" defTabSz="914400" rtl="0" eaLnBrk="1" latinLnBrk="0" hangingPunct="1">
                        <a:defRPr sz="1800" b="1" kern="1200">
                          <a:solidFill>
                            <a:schemeClr val="lt1"/>
                          </a:solidFill>
                          <a:latin typeface="Arial"/>
                          <a:ea typeface=""/>
                          <a:cs typeface="Arial"/>
                        </a:defRPr>
                      </a:lvl8pPr>
                      <a:lvl9pPr marL="3657600" algn="l" defTabSz="914400" rtl="0" eaLnBrk="1" latinLnBrk="0" hangingPunct="1">
                        <a:defRPr sz="1800" b="1" kern="1200">
                          <a:solidFill>
                            <a:schemeClr val="lt1"/>
                          </a:solidFill>
                          <a:latin typeface="Arial"/>
                          <a:ea typeface=""/>
                          <a:cs typeface="Arial"/>
                        </a:defRPr>
                      </a:lvl9pPr>
                    </a:lstStyle>
                    <a:p>
                      <a:pPr algn="ctr" fontAlgn="ctr">
                        <a:spcAft>
                          <a:spcPts val="0"/>
                        </a:spcAft>
                      </a:pPr>
                      <a:r>
                        <a:rPr lang="en-US" sz="2400" b="0" kern="1200" dirty="0">
                          <a:solidFill>
                            <a:srgbClr val="121520"/>
                          </a:solidFill>
                          <a:effectLst/>
                        </a:rPr>
                        <a:t>FEM/Ship</a:t>
                      </a:r>
                      <a:endParaRPr lang="zh-CN" sz="2400" b="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dirty="0">
                          <a:solidFill>
                            <a:srgbClr val="121520"/>
                          </a:solidFill>
                          <a:effectLst/>
                        </a:rPr>
                        <a:t>141K*141K</a:t>
                      </a:r>
                      <a:endParaRPr lang="zh-CN" sz="240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b="0" kern="1200" dirty="0">
                          <a:solidFill>
                            <a:srgbClr val="121520"/>
                          </a:solidFill>
                          <a:effectLst/>
                          <a:latin typeface="+mn-lt"/>
                          <a:ea typeface="+mn-ea"/>
                          <a:cs typeface="+mn-cs"/>
                        </a:rPr>
                        <a:t>7.8M</a:t>
                      </a:r>
                      <a:endParaRPr lang="zh-CN" sz="2400" b="0" kern="1200" dirty="0">
                        <a:solidFill>
                          <a:srgbClr val="121520"/>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a:solidFill>
                            <a:srgbClr val="121520"/>
                          </a:solidFill>
                          <a:effectLst/>
                        </a:rPr>
                        <a:t>28</a:t>
                      </a:r>
                      <a:endParaRPr lang="zh-CN" sz="240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20000"/>
                      </a:srgbClr>
                    </a:solidFill>
                  </a:tcPr>
                </a:tc>
                <a:extLst>
                  <a:ext uri="{0D108BD9-81ED-4DB2-BD59-A6C34878D82A}">
                    <a16:rowId xmlns:a16="http://schemas.microsoft.com/office/drawing/2014/main" val="10008"/>
                  </a:ext>
                </a:extLst>
              </a:tr>
              <a:tr h="409768">
                <a:tc>
                  <a:txBody>
                    <a:bodyPr/>
                    <a:lstStyle>
                      <a:lvl1pPr marL="0" algn="l" defTabSz="914400" rtl="0" eaLnBrk="1" latinLnBrk="0" hangingPunct="1">
                        <a:defRPr sz="1800" b="1" kern="1200">
                          <a:solidFill>
                            <a:schemeClr val="lt1"/>
                          </a:solidFill>
                          <a:latin typeface="Arial"/>
                          <a:ea typeface=""/>
                          <a:cs typeface="Arial"/>
                        </a:defRPr>
                      </a:lvl1pPr>
                      <a:lvl2pPr marL="457200" algn="l" defTabSz="914400" rtl="0" eaLnBrk="1" latinLnBrk="0" hangingPunct="1">
                        <a:defRPr sz="1800" b="1" kern="1200">
                          <a:solidFill>
                            <a:schemeClr val="lt1"/>
                          </a:solidFill>
                          <a:latin typeface="Arial"/>
                          <a:ea typeface=""/>
                          <a:cs typeface="Arial"/>
                        </a:defRPr>
                      </a:lvl2pPr>
                      <a:lvl3pPr marL="914400" algn="l" defTabSz="914400" rtl="0" eaLnBrk="1" latinLnBrk="0" hangingPunct="1">
                        <a:defRPr sz="1800" b="1" kern="1200">
                          <a:solidFill>
                            <a:schemeClr val="lt1"/>
                          </a:solidFill>
                          <a:latin typeface="Arial"/>
                          <a:ea typeface=""/>
                          <a:cs typeface="Arial"/>
                        </a:defRPr>
                      </a:lvl3pPr>
                      <a:lvl4pPr marL="1371600" algn="l" defTabSz="914400" rtl="0" eaLnBrk="1" latinLnBrk="0" hangingPunct="1">
                        <a:defRPr sz="1800" b="1" kern="1200">
                          <a:solidFill>
                            <a:schemeClr val="lt1"/>
                          </a:solidFill>
                          <a:latin typeface="Arial"/>
                          <a:ea typeface=""/>
                          <a:cs typeface="Arial"/>
                        </a:defRPr>
                      </a:lvl4pPr>
                      <a:lvl5pPr marL="1828800" algn="l" defTabSz="914400" rtl="0" eaLnBrk="1" latinLnBrk="0" hangingPunct="1">
                        <a:defRPr sz="1800" b="1" kern="1200">
                          <a:solidFill>
                            <a:schemeClr val="lt1"/>
                          </a:solidFill>
                          <a:latin typeface="Arial"/>
                          <a:ea typeface=""/>
                          <a:cs typeface="Arial"/>
                        </a:defRPr>
                      </a:lvl5pPr>
                      <a:lvl6pPr marL="2286000" algn="l" defTabSz="914400" rtl="0" eaLnBrk="1" latinLnBrk="0" hangingPunct="1">
                        <a:defRPr sz="1800" b="1" kern="1200">
                          <a:solidFill>
                            <a:schemeClr val="lt1"/>
                          </a:solidFill>
                          <a:latin typeface="Arial"/>
                          <a:ea typeface=""/>
                          <a:cs typeface="Arial"/>
                        </a:defRPr>
                      </a:lvl6pPr>
                      <a:lvl7pPr marL="2743200" algn="l" defTabSz="914400" rtl="0" eaLnBrk="1" latinLnBrk="0" hangingPunct="1">
                        <a:defRPr sz="1800" b="1" kern="1200">
                          <a:solidFill>
                            <a:schemeClr val="lt1"/>
                          </a:solidFill>
                          <a:latin typeface="Arial"/>
                          <a:ea typeface=""/>
                          <a:cs typeface="Arial"/>
                        </a:defRPr>
                      </a:lvl7pPr>
                      <a:lvl8pPr marL="3200400" algn="l" defTabSz="914400" rtl="0" eaLnBrk="1" latinLnBrk="0" hangingPunct="1">
                        <a:defRPr sz="1800" b="1" kern="1200">
                          <a:solidFill>
                            <a:schemeClr val="lt1"/>
                          </a:solidFill>
                          <a:latin typeface="Arial"/>
                          <a:ea typeface=""/>
                          <a:cs typeface="Arial"/>
                        </a:defRPr>
                      </a:lvl8pPr>
                      <a:lvl9pPr marL="3657600" algn="l" defTabSz="914400" rtl="0" eaLnBrk="1" latinLnBrk="0" hangingPunct="1">
                        <a:defRPr sz="1800" b="1" kern="1200">
                          <a:solidFill>
                            <a:schemeClr val="lt1"/>
                          </a:solidFill>
                          <a:latin typeface="Arial"/>
                          <a:ea typeface=""/>
                          <a:cs typeface="Arial"/>
                        </a:defRPr>
                      </a:lvl9pPr>
                    </a:lstStyle>
                    <a:p>
                      <a:pPr algn="ctr" fontAlgn="ctr">
                        <a:spcAft>
                          <a:spcPts val="0"/>
                        </a:spcAft>
                      </a:pPr>
                      <a:r>
                        <a:rPr lang="en-US" sz="2400" b="0" kern="1200" dirty="0">
                          <a:solidFill>
                            <a:srgbClr val="121520"/>
                          </a:solidFill>
                          <a:effectLst/>
                        </a:rPr>
                        <a:t>Economics</a:t>
                      </a:r>
                      <a:endParaRPr lang="zh-CN" sz="2400" b="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dirty="0">
                          <a:solidFill>
                            <a:srgbClr val="121520"/>
                          </a:solidFill>
                          <a:effectLst/>
                        </a:rPr>
                        <a:t>207K*207K</a:t>
                      </a:r>
                      <a:endParaRPr lang="zh-CN" sz="240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4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b="0" kern="1200" dirty="0">
                          <a:solidFill>
                            <a:srgbClr val="121520"/>
                          </a:solidFill>
                          <a:effectLst/>
                          <a:latin typeface="+mn-lt"/>
                          <a:ea typeface="+mn-ea"/>
                          <a:cs typeface="+mn-cs"/>
                        </a:rPr>
                        <a:t>1.2M</a:t>
                      </a:r>
                      <a:endParaRPr lang="zh-CN" sz="2400" b="0" kern="1200" dirty="0">
                        <a:solidFill>
                          <a:srgbClr val="121520"/>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4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a:solidFill>
                            <a:srgbClr val="121520"/>
                          </a:solidFill>
                          <a:effectLst/>
                        </a:rPr>
                        <a:t>6</a:t>
                      </a:r>
                      <a:endParaRPr lang="zh-CN" sz="240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40000"/>
                      </a:srgbClr>
                    </a:solidFill>
                  </a:tcPr>
                </a:tc>
                <a:extLst>
                  <a:ext uri="{0D108BD9-81ED-4DB2-BD59-A6C34878D82A}">
                    <a16:rowId xmlns:a16="http://schemas.microsoft.com/office/drawing/2014/main" val="10009"/>
                  </a:ext>
                </a:extLst>
              </a:tr>
              <a:tr h="409768">
                <a:tc>
                  <a:txBody>
                    <a:bodyPr/>
                    <a:lstStyle>
                      <a:lvl1pPr marL="0" algn="l" defTabSz="914400" rtl="0" eaLnBrk="1" latinLnBrk="0" hangingPunct="1">
                        <a:defRPr sz="1800" b="1" kern="1200">
                          <a:solidFill>
                            <a:schemeClr val="lt1"/>
                          </a:solidFill>
                          <a:latin typeface="Arial"/>
                          <a:ea typeface=""/>
                          <a:cs typeface="Arial"/>
                        </a:defRPr>
                      </a:lvl1pPr>
                      <a:lvl2pPr marL="457200" algn="l" defTabSz="914400" rtl="0" eaLnBrk="1" latinLnBrk="0" hangingPunct="1">
                        <a:defRPr sz="1800" b="1" kern="1200">
                          <a:solidFill>
                            <a:schemeClr val="lt1"/>
                          </a:solidFill>
                          <a:latin typeface="Arial"/>
                          <a:ea typeface=""/>
                          <a:cs typeface="Arial"/>
                        </a:defRPr>
                      </a:lvl2pPr>
                      <a:lvl3pPr marL="914400" algn="l" defTabSz="914400" rtl="0" eaLnBrk="1" latinLnBrk="0" hangingPunct="1">
                        <a:defRPr sz="1800" b="1" kern="1200">
                          <a:solidFill>
                            <a:schemeClr val="lt1"/>
                          </a:solidFill>
                          <a:latin typeface="Arial"/>
                          <a:ea typeface=""/>
                          <a:cs typeface="Arial"/>
                        </a:defRPr>
                      </a:lvl3pPr>
                      <a:lvl4pPr marL="1371600" algn="l" defTabSz="914400" rtl="0" eaLnBrk="1" latinLnBrk="0" hangingPunct="1">
                        <a:defRPr sz="1800" b="1" kern="1200">
                          <a:solidFill>
                            <a:schemeClr val="lt1"/>
                          </a:solidFill>
                          <a:latin typeface="Arial"/>
                          <a:ea typeface=""/>
                          <a:cs typeface="Arial"/>
                        </a:defRPr>
                      </a:lvl4pPr>
                      <a:lvl5pPr marL="1828800" algn="l" defTabSz="914400" rtl="0" eaLnBrk="1" latinLnBrk="0" hangingPunct="1">
                        <a:defRPr sz="1800" b="1" kern="1200">
                          <a:solidFill>
                            <a:schemeClr val="lt1"/>
                          </a:solidFill>
                          <a:latin typeface="Arial"/>
                          <a:ea typeface=""/>
                          <a:cs typeface="Arial"/>
                        </a:defRPr>
                      </a:lvl5pPr>
                      <a:lvl6pPr marL="2286000" algn="l" defTabSz="914400" rtl="0" eaLnBrk="1" latinLnBrk="0" hangingPunct="1">
                        <a:defRPr sz="1800" b="1" kern="1200">
                          <a:solidFill>
                            <a:schemeClr val="lt1"/>
                          </a:solidFill>
                          <a:latin typeface="Arial"/>
                          <a:ea typeface=""/>
                          <a:cs typeface="Arial"/>
                        </a:defRPr>
                      </a:lvl6pPr>
                      <a:lvl7pPr marL="2743200" algn="l" defTabSz="914400" rtl="0" eaLnBrk="1" latinLnBrk="0" hangingPunct="1">
                        <a:defRPr sz="1800" b="1" kern="1200">
                          <a:solidFill>
                            <a:schemeClr val="lt1"/>
                          </a:solidFill>
                          <a:latin typeface="Arial"/>
                          <a:ea typeface=""/>
                          <a:cs typeface="Arial"/>
                        </a:defRPr>
                      </a:lvl7pPr>
                      <a:lvl8pPr marL="3200400" algn="l" defTabSz="914400" rtl="0" eaLnBrk="1" latinLnBrk="0" hangingPunct="1">
                        <a:defRPr sz="1800" b="1" kern="1200">
                          <a:solidFill>
                            <a:schemeClr val="lt1"/>
                          </a:solidFill>
                          <a:latin typeface="Arial"/>
                          <a:ea typeface=""/>
                          <a:cs typeface="Arial"/>
                        </a:defRPr>
                      </a:lvl8pPr>
                      <a:lvl9pPr marL="3657600" algn="l" defTabSz="914400" rtl="0" eaLnBrk="1" latinLnBrk="0" hangingPunct="1">
                        <a:defRPr sz="1800" b="1" kern="1200">
                          <a:solidFill>
                            <a:schemeClr val="lt1"/>
                          </a:solidFill>
                          <a:latin typeface="Arial"/>
                          <a:ea typeface=""/>
                          <a:cs typeface="Arial"/>
                        </a:defRPr>
                      </a:lvl9pPr>
                    </a:lstStyle>
                    <a:p>
                      <a:pPr algn="ctr" fontAlgn="ctr">
                        <a:spcAft>
                          <a:spcPts val="0"/>
                        </a:spcAft>
                      </a:pPr>
                      <a:r>
                        <a:rPr lang="en-US" sz="2400" b="0" kern="1200" dirty="0">
                          <a:solidFill>
                            <a:srgbClr val="121520"/>
                          </a:solidFill>
                          <a:effectLst/>
                        </a:rPr>
                        <a:t>Epidemiology</a:t>
                      </a:r>
                      <a:endParaRPr lang="zh-CN" sz="2400" b="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dirty="0">
                          <a:solidFill>
                            <a:srgbClr val="121520"/>
                          </a:solidFill>
                          <a:effectLst/>
                        </a:rPr>
                        <a:t>526K*526K</a:t>
                      </a:r>
                      <a:endParaRPr lang="zh-CN" sz="240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b="0" kern="1200" dirty="0">
                          <a:solidFill>
                            <a:srgbClr val="121520"/>
                          </a:solidFill>
                          <a:effectLst/>
                          <a:latin typeface="+mn-lt"/>
                          <a:ea typeface="+mn-ea"/>
                          <a:cs typeface="+mn-cs"/>
                        </a:rPr>
                        <a:t>2.1M</a:t>
                      </a:r>
                      <a:endParaRPr lang="zh-CN" sz="2400" b="0" kern="1200" dirty="0">
                        <a:solidFill>
                          <a:srgbClr val="121520"/>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a:solidFill>
                            <a:srgbClr val="121520"/>
                          </a:solidFill>
                          <a:effectLst/>
                        </a:rPr>
                        <a:t>4</a:t>
                      </a:r>
                      <a:endParaRPr lang="zh-CN" sz="240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20000"/>
                      </a:srgbClr>
                    </a:solidFill>
                  </a:tcPr>
                </a:tc>
                <a:extLst>
                  <a:ext uri="{0D108BD9-81ED-4DB2-BD59-A6C34878D82A}">
                    <a16:rowId xmlns:a16="http://schemas.microsoft.com/office/drawing/2014/main" val="10010"/>
                  </a:ext>
                </a:extLst>
              </a:tr>
              <a:tr h="409768">
                <a:tc>
                  <a:txBody>
                    <a:bodyPr/>
                    <a:lstStyle>
                      <a:lvl1pPr marL="0" algn="l" defTabSz="914400" rtl="0" eaLnBrk="1" latinLnBrk="0" hangingPunct="1">
                        <a:defRPr sz="1800" b="1" kern="1200">
                          <a:solidFill>
                            <a:schemeClr val="lt1"/>
                          </a:solidFill>
                          <a:latin typeface="Arial"/>
                          <a:ea typeface=""/>
                          <a:cs typeface="Arial"/>
                        </a:defRPr>
                      </a:lvl1pPr>
                      <a:lvl2pPr marL="457200" algn="l" defTabSz="914400" rtl="0" eaLnBrk="1" latinLnBrk="0" hangingPunct="1">
                        <a:defRPr sz="1800" b="1" kern="1200">
                          <a:solidFill>
                            <a:schemeClr val="lt1"/>
                          </a:solidFill>
                          <a:latin typeface="Arial"/>
                          <a:ea typeface=""/>
                          <a:cs typeface="Arial"/>
                        </a:defRPr>
                      </a:lvl2pPr>
                      <a:lvl3pPr marL="914400" algn="l" defTabSz="914400" rtl="0" eaLnBrk="1" latinLnBrk="0" hangingPunct="1">
                        <a:defRPr sz="1800" b="1" kern="1200">
                          <a:solidFill>
                            <a:schemeClr val="lt1"/>
                          </a:solidFill>
                          <a:latin typeface="Arial"/>
                          <a:ea typeface=""/>
                          <a:cs typeface="Arial"/>
                        </a:defRPr>
                      </a:lvl3pPr>
                      <a:lvl4pPr marL="1371600" algn="l" defTabSz="914400" rtl="0" eaLnBrk="1" latinLnBrk="0" hangingPunct="1">
                        <a:defRPr sz="1800" b="1" kern="1200">
                          <a:solidFill>
                            <a:schemeClr val="lt1"/>
                          </a:solidFill>
                          <a:latin typeface="Arial"/>
                          <a:ea typeface=""/>
                          <a:cs typeface="Arial"/>
                        </a:defRPr>
                      </a:lvl4pPr>
                      <a:lvl5pPr marL="1828800" algn="l" defTabSz="914400" rtl="0" eaLnBrk="1" latinLnBrk="0" hangingPunct="1">
                        <a:defRPr sz="1800" b="1" kern="1200">
                          <a:solidFill>
                            <a:schemeClr val="lt1"/>
                          </a:solidFill>
                          <a:latin typeface="Arial"/>
                          <a:ea typeface=""/>
                          <a:cs typeface="Arial"/>
                        </a:defRPr>
                      </a:lvl5pPr>
                      <a:lvl6pPr marL="2286000" algn="l" defTabSz="914400" rtl="0" eaLnBrk="1" latinLnBrk="0" hangingPunct="1">
                        <a:defRPr sz="1800" b="1" kern="1200">
                          <a:solidFill>
                            <a:schemeClr val="lt1"/>
                          </a:solidFill>
                          <a:latin typeface="Arial"/>
                          <a:ea typeface=""/>
                          <a:cs typeface="Arial"/>
                        </a:defRPr>
                      </a:lvl6pPr>
                      <a:lvl7pPr marL="2743200" algn="l" defTabSz="914400" rtl="0" eaLnBrk="1" latinLnBrk="0" hangingPunct="1">
                        <a:defRPr sz="1800" b="1" kern="1200">
                          <a:solidFill>
                            <a:schemeClr val="lt1"/>
                          </a:solidFill>
                          <a:latin typeface="Arial"/>
                          <a:ea typeface=""/>
                          <a:cs typeface="Arial"/>
                        </a:defRPr>
                      </a:lvl7pPr>
                      <a:lvl8pPr marL="3200400" algn="l" defTabSz="914400" rtl="0" eaLnBrk="1" latinLnBrk="0" hangingPunct="1">
                        <a:defRPr sz="1800" b="1" kern="1200">
                          <a:solidFill>
                            <a:schemeClr val="lt1"/>
                          </a:solidFill>
                          <a:latin typeface="Arial"/>
                          <a:ea typeface=""/>
                          <a:cs typeface="Arial"/>
                        </a:defRPr>
                      </a:lvl8pPr>
                      <a:lvl9pPr marL="3657600" algn="l" defTabSz="914400" rtl="0" eaLnBrk="1" latinLnBrk="0" hangingPunct="1">
                        <a:defRPr sz="1800" b="1" kern="1200">
                          <a:solidFill>
                            <a:schemeClr val="lt1"/>
                          </a:solidFill>
                          <a:latin typeface="Arial"/>
                          <a:ea typeface=""/>
                          <a:cs typeface="Arial"/>
                        </a:defRPr>
                      </a:lvl9pPr>
                    </a:lstStyle>
                    <a:p>
                      <a:pPr algn="ctr" fontAlgn="ctr">
                        <a:spcAft>
                          <a:spcPts val="0"/>
                        </a:spcAft>
                      </a:pPr>
                      <a:r>
                        <a:rPr lang="en-US" sz="2400" b="0" kern="1200" dirty="0">
                          <a:solidFill>
                            <a:srgbClr val="121520"/>
                          </a:solidFill>
                          <a:effectLst/>
                        </a:rPr>
                        <a:t>FEM/Accelerator</a:t>
                      </a:r>
                      <a:endParaRPr lang="zh-CN" sz="2400" b="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dirty="0">
                          <a:solidFill>
                            <a:srgbClr val="121520"/>
                          </a:solidFill>
                          <a:effectLst/>
                        </a:rPr>
                        <a:t>121K*121K</a:t>
                      </a:r>
                      <a:endParaRPr lang="zh-CN" sz="240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4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b="0" kern="1200" dirty="0">
                          <a:solidFill>
                            <a:srgbClr val="121520"/>
                          </a:solidFill>
                          <a:effectLst/>
                          <a:latin typeface="+mn-lt"/>
                          <a:ea typeface="+mn-ea"/>
                          <a:cs typeface="+mn-cs"/>
                        </a:rPr>
                        <a:t>2.6M</a:t>
                      </a:r>
                      <a:endParaRPr lang="zh-CN" sz="2400" b="0" kern="1200" dirty="0">
                        <a:solidFill>
                          <a:srgbClr val="121520"/>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4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a:solidFill>
                            <a:srgbClr val="121520"/>
                          </a:solidFill>
                          <a:effectLst/>
                        </a:rPr>
                        <a:t>22</a:t>
                      </a:r>
                      <a:endParaRPr lang="zh-CN" sz="240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40000"/>
                      </a:srgbClr>
                    </a:solidFill>
                  </a:tcPr>
                </a:tc>
                <a:extLst>
                  <a:ext uri="{0D108BD9-81ED-4DB2-BD59-A6C34878D82A}">
                    <a16:rowId xmlns:a16="http://schemas.microsoft.com/office/drawing/2014/main" val="10011"/>
                  </a:ext>
                </a:extLst>
              </a:tr>
              <a:tr h="409768">
                <a:tc>
                  <a:txBody>
                    <a:bodyPr/>
                    <a:lstStyle>
                      <a:lvl1pPr marL="0" algn="l" defTabSz="914400" rtl="0" eaLnBrk="1" latinLnBrk="0" hangingPunct="1">
                        <a:defRPr sz="1800" b="1" kern="1200">
                          <a:solidFill>
                            <a:schemeClr val="lt1"/>
                          </a:solidFill>
                          <a:latin typeface="Arial"/>
                          <a:ea typeface=""/>
                          <a:cs typeface="Arial"/>
                        </a:defRPr>
                      </a:lvl1pPr>
                      <a:lvl2pPr marL="457200" algn="l" defTabSz="914400" rtl="0" eaLnBrk="1" latinLnBrk="0" hangingPunct="1">
                        <a:defRPr sz="1800" b="1" kern="1200">
                          <a:solidFill>
                            <a:schemeClr val="lt1"/>
                          </a:solidFill>
                          <a:latin typeface="Arial"/>
                          <a:ea typeface=""/>
                          <a:cs typeface="Arial"/>
                        </a:defRPr>
                      </a:lvl2pPr>
                      <a:lvl3pPr marL="914400" algn="l" defTabSz="914400" rtl="0" eaLnBrk="1" latinLnBrk="0" hangingPunct="1">
                        <a:defRPr sz="1800" b="1" kern="1200">
                          <a:solidFill>
                            <a:schemeClr val="lt1"/>
                          </a:solidFill>
                          <a:latin typeface="Arial"/>
                          <a:ea typeface=""/>
                          <a:cs typeface="Arial"/>
                        </a:defRPr>
                      </a:lvl3pPr>
                      <a:lvl4pPr marL="1371600" algn="l" defTabSz="914400" rtl="0" eaLnBrk="1" latinLnBrk="0" hangingPunct="1">
                        <a:defRPr sz="1800" b="1" kern="1200">
                          <a:solidFill>
                            <a:schemeClr val="lt1"/>
                          </a:solidFill>
                          <a:latin typeface="Arial"/>
                          <a:ea typeface=""/>
                          <a:cs typeface="Arial"/>
                        </a:defRPr>
                      </a:lvl4pPr>
                      <a:lvl5pPr marL="1828800" algn="l" defTabSz="914400" rtl="0" eaLnBrk="1" latinLnBrk="0" hangingPunct="1">
                        <a:defRPr sz="1800" b="1" kern="1200">
                          <a:solidFill>
                            <a:schemeClr val="lt1"/>
                          </a:solidFill>
                          <a:latin typeface="Arial"/>
                          <a:ea typeface=""/>
                          <a:cs typeface="Arial"/>
                        </a:defRPr>
                      </a:lvl5pPr>
                      <a:lvl6pPr marL="2286000" algn="l" defTabSz="914400" rtl="0" eaLnBrk="1" latinLnBrk="0" hangingPunct="1">
                        <a:defRPr sz="1800" b="1" kern="1200">
                          <a:solidFill>
                            <a:schemeClr val="lt1"/>
                          </a:solidFill>
                          <a:latin typeface="Arial"/>
                          <a:ea typeface=""/>
                          <a:cs typeface="Arial"/>
                        </a:defRPr>
                      </a:lvl6pPr>
                      <a:lvl7pPr marL="2743200" algn="l" defTabSz="914400" rtl="0" eaLnBrk="1" latinLnBrk="0" hangingPunct="1">
                        <a:defRPr sz="1800" b="1" kern="1200">
                          <a:solidFill>
                            <a:schemeClr val="lt1"/>
                          </a:solidFill>
                          <a:latin typeface="Arial"/>
                          <a:ea typeface=""/>
                          <a:cs typeface="Arial"/>
                        </a:defRPr>
                      </a:lvl7pPr>
                      <a:lvl8pPr marL="3200400" algn="l" defTabSz="914400" rtl="0" eaLnBrk="1" latinLnBrk="0" hangingPunct="1">
                        <a:defRPr sz="1800" b="1" kern="1200">
                          <a:solidFill>
                            <a:schemeClr val="lt1"/>
                          </a:solidFill>
                          <a:latin typeface="Arial"/>
                          <a:ea typeface=""/>
                          <a:cs typeface="Arial"/>
                        </a:defRPr>
                      </a:lvl8pPr>
                      <a:lvl9pPr marL="3657600" algn="l" defTabSz="914400" rtl="0" eaLnBrk="1" latinLnBrk="0" hangingPunct="1">
                        <a:defRPr sz="1800" b="1" kern="1200">
                          <a:solidFill>
                            <a:schemeClr val="lt1"/>
                          </a:solidFill>
                          <a:latin typeface="Arial"/>
                          <a:ea typeface=""/>
                          <a:cs typeface="Arial"/>
                        </a:defRPr>
                      </a:lvl9pPr>
                    </a:lstStyle>
                    <a:p>
                      <a:pPr algn="ctr" fontAlgn="ctr">
                        <a:spcAft>
                          <a:spcPts val="0"/>
                        </a:spcAft>
                      </a:pPr>
                      <a:r>
                        <a:rPr lang="en-US" sz="2400" b="0" kern="1200" dirty="0">
                          <a:solidFill>
                            <a:srgbClr val="121520"/>
                          </a:solidFill>
                          <a:effectLst/>
                        </a:rPr>
                        <a:t>Circuit</a:t>
                      </a:r>
                      <a:endParaRPr lang="zh-CN" sz="2400" b="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dirty="0">
                          <a:solidFill>
                            <a:srgbClr val="121520"/>
                          </a:solidFill>
                          <a:effectLst/>
                        </a:rPr>
                        <a:t>171K*171K</a:t>
                      </a:r>
                      <a:endParaRPr lang="zh-CN" sz="240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b="0" kern="1200" dirty="0">
                          <a:solidFill>
                            <a:srgbClr val="121520"/>
                          </a:solidFill>
                          <a:effectLst/>
                          <a:latin typeface="+mn-lt"/>
                          <a:ea typeface="+mn-ea"/>
                          <a:cs typeface="+mn-cs"/>
                        </a:rPr>
                        <a:t>0.95M</a:t>
                      </a:r>
                      <a:endParaRPr lang="zh-CN" sz="2400" b="0" kern="1200" dirty="0">
                        <a:solidFill>
                          <a:srgbClr val="121520"/>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a:solidFill>
                            <a:srgbClr val="121520"/>
                          </a:solidFill>
                          <a:effectLst/>
                        </a:rPr>
                        <a:t>6</a:t>
                      </a:r>
                      <a:endParaRPr lang="zh-CN" sz="240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20000"/>
                      </a:srgbClr>
                    </a:solidFill>
                  </a:tcPr>
                </a:tc>
                <a:extLst>
                  <a:ext uri="{0D108BD9-81ED-4DB2-BD59-A6C34878D82A}">
                    <a16:rowId xmlns:a16="http://schemas.microsoft.com/office/drawing/2014/main" val="10012"/>
                  </a:ext>
                </a:extLst>
              </a:tr>
              <a:tr h="631728">
                <a:tc>
                  <a:txBody>
                    <a:bodyPr/>
                    <a:lstStyle>
                      <a:lvl1pPr marL="0" algn="l" defTabSz="914400" rtl="0" eaLnBrk="1" latinLnBrk="0" hangingPunct="1">
                        <a:defRPr sz="1800" b="1" kern="1200">
                          <a:solidFill>
                            <a:schemeClr val="lt1"/>
                          </a:solidFill>
                          <a:latin typeface="Arial"/>
                          <a:ea typeface=""/>
                          <a:cs typeface="Arial"/>
                        </a:defRPr>
                      </a:lvl1pPr>
                      <a:lvl2pPr marL="457200" algn="l" defTabSz="914400" rtl="0" eaLnBrk="1" latinLnBrk="0" hangingPunct="1">
                        <a:defRPr sz="1800" b="1" kern="1200">
                          <a:solidFill>
                            <a:schemeClr val="lt1"/>
                          </a:solidFill>
                          <a:latin typeface="Arial"/>
                          <a:ea typeface=""/>
                          <a:cs typeface="Arial"/>
                        </a:defRPr>
                      </a:lvl2pPr>
                      <a:lvl3pPr marL="914400" algn="l" defTabSz="914400" rtl="0" eaLnBrk="1" latinLnBrk="0" hangingPunct="1">
                        <a:defRPr sz="1800" b="1" kern="1200">
                          <a:solidFill>
                            <a:schemeClr val="lt1"/>
                          </a:solidFill>
                          <a:latin typeface="Arial"/>
                          <a:ea typeface=""/>
                          <a:cs typeface="Arial"/>
                        </a:defRPr>
                      </a:lvl3pPr>
                      <a:lvl4pPr marL="1371600" algn="l" defTabSz="914400" rtl="0" eaLnBrk="1" latinLnBrk="0" hangingPunct="1">
                        <a:defRPr sz="1800" b="1" kern="1200">
                          <a:solidFill>
                            <a:schemeClr val="lt1"/>
                          </a:solidFill>
                          <a:latin typeface="Arial"/>
                          <a:ea typeface=""/>
                          <a:cs typeface="Arial"/>
                        </a:defRPr>
                      </a:lvl4pPr>
                      <a:lvl5pPr marL="1828800" algn="l" defTabSz="914400" rtl="0" eaLnBrk="1" latinLnBrk="0" hangingPunct="1">
                        <a:defRPr sz="1800" b="1" kern="1200">
                          <a:solidFill>
                            <a:schemeClr val="lt1"/>
                          </a:solidFill>
                          <a:latin typeface="Arial"/>
                          <a:ea typeface=""/>
                          <a:cs typeface="Arial"/>
                        </a:defRPr>
                      </a:lvl5pPr>
                      <a:lvl6pPr marL="2286000" algn="l" defTabSz="914400" rtl="0" eaLnBrk="1" latinLnBrk="0" hangingPunct="1">
                        <a:defRPr sz="1800" b="1" kern="1200">
                          <a:solidFill>
                            <a:schemeClr val="lt1"/>
                          </a:solidFill>
                          <a:latin typeface="Arial"/>
                          <a:ea typeface=""/>
                          <a:cs typeface="Arial"/>
                        </a:defRPr>
                      </a:lvl6pPr>
                      <a:lvl7pPr marL="2743200" algn="l" defTabSz="914400" rtl="0" eaLnBrk="1" latinLnBrk="0" hangingPunct="1">
                        <a:defRPr sz="1800" b="1" kern="1200">
                          <a:solidFill>
                            <a:schemeClr val="lt1"/>
                          </a:solidFill>
                          <a:latin typeface="Arial"/>
                          <a:ea typeface=""/>
                          <a:cs typeface="Arial"/>
                        </a:defRPr>
                      </a:lvl7pPr>
                      <a:lvl8pPr marL="3200400" algn="l" defTabSz="914400" rtl="0" eaLnBrk="1" latinLnBrk="0" hangingPunct="1">
                        <a:defRPr sz="1800" b="1" kern="1200">
                          <a:solidFill>
                            <a:schemeClr val="lt1"/>
                          </a:solidFill>
                          <a:latin typeface="Arial"/>
                          <a:ea typeface=""/>
                          <a:cs typeface="Arial"/>
                        </a:defRPr>
                      </a:lvl8pPr>
                      <a:lvl9pPr marL="3657600" algn="l" defTabSz="914400" rtl="0" eaLnBrk="1" latinLnBrk="0" hangingPunct="1">
                        <a:defRPr sz="1800" b="1" kern="1200">
                          <a:solidFill>
                            <a:schemeClr val="lt1"/>
                          </a:solidFill>
                          <a:latin typeface="Arial"/>
                          <a:ea typeface=""/>
                          <a:cs typeface="Arial"/>
                        </a:defRPr>
                      </a:lvl9pPr>
                    </a:lstStyle>
                    <a:p>
                      <a:pPr algn="ctr" fontAlgn="ctr">
                        <a:spcAft>
                          <a:spcPts val="0"/>
                        </a:spcAft>
                      </a:pPr>
                      <a:r>
                        <a:rPr lang="en-US" sz="2400" b="0" kern="1200" dirty="0" err="1">
                          <a:solidFill>
                            <a:srgbClr val="121520"/>
                          </a:solidFill>
                          <a:effectLst/>
                        </a:rPr>
                        <a:t>Webbase</a:t>
                      </a:r>
                      <a:endParaRPr lang="zh-CN" sz="2400" b="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a:solidFill>
                            <a:srgbClr val="121520"/>
                          </a:solidFill>
                          <a:effectLst/>
                        </a:rPr>
                        <a:t>1M * 1M</a:t>
                      </a:r>
                      <a:endParaRPr lang="zh-CN" sz="240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4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b="0" kern="1200" dirty="0">
                          <a:solidFill>
                            <a:srgbClr val="121520"/>
                          </a:solidFill>
                          <a:effectLst/>
                          <a:latin typeface="+mn-lt"/>
                          <a:ea typeface="+mn-ea"/>
                          <a:cs typeface="+mn-cs"/>
                        </a:rPr>
                        <a:t>3.1M</a:t>
                      </a:r>
                      <a:endParaRPr lang="zh-CN" sz="2400" b="0" kern="1200" dirty="0">
                        <a:solidFill>
                          <a:srgbClr val="121520"/>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4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a:solidFill>
                            <a:srgbClr val="121520"/>
                          </a:solidFill>
                          <a:effectLst/>
                        </a:rPr>
                        <a:t>3</a:t>
                      </a:r>
                      <a:endParaRPr lang="zh-CN" sz="240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40000"/>
                      </a:srgbClr>
                    </a:solidFill>
                  </a:tcPr>
                </a:tc>
                <a:extLst>
                  <a:ext uri="{0D108BD9-81ED-4DB2-BD59-A6C34878D82A}">
                    <a16:rowId xmlns:a16="http://schemas.microsoft.com/office/drawing/2014/main" val="10013"/>
                  </a:ext>
                </a:extLst>
              </a:tr>
              <a:tr h="409768">
                <a:tc>
                  <a:txBody>
                    <a:bodyPr/>
                    <a:lstStyle>
                      <a:lvl1pPr marL="0" algn="l" defTabSz="914400" rtl="0" eaLnBrk="1" latinLnBrk="0" hangingPunct="1">
                        <a:defRPr sz="1800" b="1" kern="1200">
                          <a:solidFill>
                            <a:schemeClr val="lt1"/>
                          </a:solidFill>
                          <a:latin typeface="Arial"/>
                          <a:ea typeface=""/>
                          <a:cs typeface="Arial"/>
                        </a:defRPr>
                      </a:lvl1pPr>
                      <a:lvl2pPr marL="457200" algn="l" defTabSz="914400" rtl="0" eaLnBrk="1" latinLnBrk="0" hangingPunct="1">
                        <a:defRPr sz="1800" b="1" kern="1200">
                          <a:solidFill>
                            <a:schemeClr val="lt1"/>
                          </a:solidFill>
                          <a:latin typeface="Arial"/>
                          <a:ea typeface=""/>
                          <a:cs typeface="Arial"/>
                        </a:defRPr>
                      </a:lvl2pPr>
                      <a:lvl3pPr marL="914400" algn="l" defTabSz="914400" rtl="0" eaLnBrk="1" latinLnBrk="0" hangingPunct="1">
                        <a:defRPr sz="1800" b="1" kern="1200">
                          <a:solidFill>
                            <a:schemeClr val="lt1"/>
                          </a:solidFill>
                          <a:latin typeface="Arial"/>
                          <a:ea typeface=""/>
                          <a:cs typeface="Arial"/>
                        </a:defRPr>
                      </a:lvl3pPr>
                      <a:lvl4pPr marL="1371600" algn="l" defTabSz="914400" rtl="0" eaLnBrk="1" latinLnBrk="0" hangingPunct="1">
                        <a:defRPr sz="1800" b="1" kern="1200">
                          <a:solidFill>
                            <a:schemeClr val="lt1"/>
                          </a:solidFill>
                          <a:latin typeface="Arial"/>
                          <a:ea typeface=""/>
                          <a:cs typeface="Arial"/>
                        </a:defRPr>
                      </a:lvl4pPr>
                      <a:lvl5pPr marL="1828800" algn="l" defTabSz="914400" rtl="0" eaLnBrk="1" latinLnBrk="0" hangingPunct="1">
                        <a:defRPr sz="1800" b="1" kern="1200">
                          <a:solidFill>
                            <a:schemeClr val="lt1"/>
                          </a:solidFill>
                          <a:latin typeface="Arial"/>
                          <a:ea typeface=""/>
                          <a:cs typeface="Arial"/>
                        </a:defRPr>
                      </a:lvl5pPr>
                      <a:lvl6pPr marL="2286000" algn="l" defTabSz="914400" rtl="0" eaLnBrk="1" latinLnBrk="0" hangingPunct="1">
                        <a:defRPr sz="1800" b="1" kern="1200">
                          <a:solidFill>
                            <a:schemeClr val="lt1"/>
                          </a:solidFill>
                          <a:latin typeface="Arial"/>
                          <a:ea typeface=""/>
                          <a:cs typeface="Arial"/>
                        </a:defRPr>
                      </a:lvl6pPr>
                      <a:lvl7pPr marL="2743200" algn="l" defTabSz="914400" rtl="0" eaLnBrk="1" latinLnBrk="0" hangingPunct="1">
                        <a:defRPr sz="1800" b="1" kern="1200">
                          <a:solidFill>
                            <a:schemeClr val="lt1"/>
                          </a:solidFill>
                          <a:latin typeface="Arial"/>
                          <a:ea typeface=""/>
                          <a:cs typeface="Arial"/>
                        </a:defRPr>
                      </a:lvl7pPr>
                      <a:lvl8pPr marL="3200400" algn="l" defTabSz="914400" rtl="0" eaLnBrk="1" latinLnBrk="0" hangingPunct="1">
                        <a:defRPr sz="1800" b="1" kern="1200">
                          <a:solidFill>
                            <a:schemeClr val="lt1"/>
                          </a:solidFill>
                          <a:latin typeface="Arial"/>
                          <a:ea typeface=""/>
                          <a:cs typeface="Arial"/>
                        </a:defRPr>
                      </a:lvl8pPr>
                      <a:lvl9pPr marL="3657600" algn="l" defTabSz="914400" rtl="0" eaLnBrk="1" latinLnBrk="0" hangingPunct="1">
                        <a:defRPr sz="1800" b="1" kern="1200">
                          <a:solidFill>
                            <a:schemeClr val="lt1"/>
                          </a:solidFill>
                          <a:latin typeface="Arial"/>
                          <a:ea typeface=""/>
                          <a:cs typeface="Arial"/>
                        </a:defRPr>
                      </a:lvl9pPr>
                    </a:lstStyle>
                    <a:p>
                      <a:pPr algn="ctr" fontAlgn="ctr">
                        <a:spcAft>
                          <a:spcPts val="0"/>
                        </a:spcAft>
                      </a:pPr>
                      <a:r>
                        <a:rPr lang="en-US" sz="2400" b="0" kern="1200" dirty="0">
                          <a:solidFill>
                            <a:srgbClr val="121520"/>
                          </a:solidFill>
                          <a:effectLst/>
                        </a:rPr>
                        <a:t>LP</a:t>
                      </a:r>
                      <a:endParaRPr lang="zh-CN" sz="2400" b="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a:solidFill>
                            <a:srgbClr val="121520"/>
                          </a:solidFill>
                          <a:effectLst/>
                        </a:rPr>
                        <a:t>4K * 1.1M</a:t>
                      </a:r>
                      <a:endParaRPr lang="zh-CN" sz="240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b="0" kern="1200" dirty="0">
                          <a:solidFill>
                            <a:srgbClr val="121520"/>
                          </a:solidFill>
                          <a:effectLst/>
                          <a:latin typeface="+mn-lt"/>
                          <a:ea typeface="+mn-ea"/>
                          <a:cs typeface="+mn-cs"/>
                        </a:rPr>
                        <a:t>11.3M</a:t>
                      </a:r>
                      <a:endParaRPr lang="zh-CN" sz="2400" b="0" kern="1200" dirty="0">
                        <a:solidFill>
                          <a:srgbClr val="121520"/>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a:solidFill>
                            <a:srgbClr val="121520"/>
                          </a:solidFill>
                          <a:effectLst/>
                        </a:rPr>
                        <a:t>2825</a:t>
                      </a:r>
                      <a:endParaRPr lang="zh-CN" sz="240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20000"/>
                      </a:srgbClr>
                    </a:solidFill>
                  </a:tcPr>
                </a:tc>
                <a:extLst>
                  <a:ext uri="{0D108BD9-81ED-4DB2-BD59-A6C34878D82A}">
                    <a16:rowId xmlns:a16="http://schemas.microsoft.com/office/drawing/2014/main" val="10014"/>
                  </a:ext>
                </a:extLst>
              </a:tr>
              <a:tr h="644532">
                <a:tc>
                  <a:txBody>
                    <a:bodyPr/>
                    <a:lstStyle>
                      <a:lvl1pPr marL="0" algn="l" defTabSz="914400" rtl="0" eaLnBrk="1" latinLnBrk="0" hangingPunct="1">
                        <a:defRPr sz="1800" b="1" kern="1200">
                          <a:solidFill>
                            <a:schemeClr val="lt1"/>
                          </a:solidFill>
                          <a:latin typeface="Arial"/>
                          <a:ea typeface=""/>
                          <a:cs typeface="Arial"/>
                        </a:defRPr>
                      </a:lvl1pPr>
                      <a:lvl2pPr marL="457200" algn="l" defTabSz="914400" rtl="0" eaLnBrk="1" latinLnBrk="0" hangingPunct="1">
                        <a:defRPr sz="1800" b="1" kern="1200">
                          <a:solidFill>
                            <a:schemeClr val="lt1"/>
                          </a:solidFill>
                          <a:latin typeface="Arial"/>
                          <a:ea typeface=""/>
                          <a:cs typeface="Arial"/>
                        </a:defRPr>
                      </a:lvl2pPr>
                      <a:lvl3pPr marL="914400" algn="l" defTabSz="914400" rtl="0" eaLnBrk="1" latinLnBrk="0" hangingPunct="1">
                        <a:defRPr sz="1800" b="1" kern="1200">
                          <a:solidFill>
                            <a:schemeClr val="lt1"/>
                          </a:solidFill>
                          <a:latin typeface="Arial"/>
                          <a:ea typeface=""/>
                          <a:cs typeface="Arial"/>
                        </a:defRPr>
                      </a:lvl3pPr>
                      <a:lvl4pPr marL="1371600" algn="l" defTabSz="914400" rtl="0" eaLnBrk="1" latinLnBrk="0" hangingPunct="1">
                        <a:defRPr sz="1800" b="1" kern="1200">
                          <a:solidFill>
                            <a:schemeClr val="lt1"/>
                          </a:solidFill>
                          <a:latin typeface="Arial"/>
                          <a:ea typeface=""/>
                          <a:cs typeface="Arial"/>
                        </a:defRPr>
                      </a:lvl4pPr>
                      <a:lvl5pPr marL="1828800" algn="l" defTabSz="914400" rtl="0" eaLnBrk="1" latinLnBrk="0" hangingPunct="1">
                        <a:defRPr sz="1800" b="1" kern="1200">
                          <a:solidFill>
                            <a:schemeClr val="lt1"/>
                          </a:solidFill>
                          <a:latin typeface="Arial"/>
                          <a:ea typeface=""/>
                          <a:cs typeface="Arial"/>
                        </a:defRPr>
                      </a:lvl5pPr>
                      <a:lvl6pPr marL="2286000" algn="l" defTabSz="914400" rtl="0" eaLnBrk="1" latinLnBrk="0" hangingPunct="1">
                        <a:defRPr sz="1800" b="1" kern="1200">
                          <a:solidFill>
                            <a:schemeClr val="lt1"/>
                          </a:solidFill>
                          <a:latin typeface="Arial"/>
                          <a:ea typeface=""/>
                          <a:cs typeface="Arial"/>
                        </a:defRPr>
                      </a:lvl6pPr>
                      <a:lvl7pPr marL="2743200" algn="l" defTabSz="914400" rtl="0" eaLnBrk="1" latinLnBrk="0" hangingPunct="1">
                        <a:defRPr sz="1800" b="1" kern="1200">
                          <a:solidFill>
                            <a:schemeClr val="lt1"/>
                          </a:solidFill>
                          <a:latin typeface="Arial"/>
                          <a:ea typeface=""/>
                          <a:cs typeface="Arial"/>
                        </a:defRPr>
                      </a:lvl7pPr>
                      <a:lvl8pPr marL="3200400" algn="l" defTabSz="914400" rtl="0" eaLnBrk="1" latinLnBrk="0" hangingPunct="1">
                        <a:defRPr sz="1800" b="1" kern="1200">
                          <a:solidFill>
                            <a:schemeClr val="lt1"/>
                          </a:solidFill>
                          <a:latin typeface="Arial"/>
                          <a:ea typeface=""/>
                          <a:cs typeface="Arial"/>
                        </a:defRPr>
                      </a:lvl8pPr>
                      <a:lvl9pPr marL="3657600" algn="l" defTabSz="914400" rtl="0" eaLnBrk="1" latinLnBrk="0" hangingPunct="1">
                        <a:defRPr sz="1800" b="1" kern="1200">
                          <a:solidFill>
                            <a:schemeClr val="lt1"/>
                          </a:solidFill>
                          <a:latin typeface="Arial"/>
                          <a:ea typeface=""/>
                          <a:cs typeface="Arial"/>
                        </a:defRPr>
                      </a:lvl9pPr>
                    </a:lstStyle>
                    <a:p>
                      <a:pPr algn="ctr" fontAlgn="ctr">
                        <a:spcAft>
                          <a:spcPts val="0"/>
                        </a:spcAft>
                      </a:pPr>
                      <a:r>
                        <a:rPr lang="en-US" sz="2400" b="0" kern="1200" dirty="0">
                          <a:solidFill>
                            <a:srgbClr val="121520"/>
                          </a:solidFill>
                          <a:effectLst/>
                        </a:rPr>
                        <a:t>Circuit5M</a:t>
                      </a:r>
                      <a:endParaRPr lang="zh-CN" sz="2400" b="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dirty="0">
                          <a:solidFill>
                            <a:srgbClr val="121520"/>
                          </a:solidFill>
                          <a:effectLst/>
                        </a:rPr>
                        <a:t>5.56M* 5.56M</a:t>
                      </a:r>
                      <a:endParaRPr lang="zh-CN" sz="240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4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b="0" kern="1200" dirty="0">
                          <a:solidFill>
                            <a:srgbClr val="121520"/>
                          </a:solidFill>
                          <a:effectLst/>
                          <a:latin typeface="+mn-lt"/>
                          <a:ea typeface="+mn-ea"/>
                          <a:cs typeface="+mn-cs"/>
                        </a:rPr>
                        <a:t>59.5M</a:t>
                      </a:r>
                      <a:endParaRPr lang="zh-CN" sz="2400" b="0" kern="1200" dirty="0">
                        <a:solidFill>
                          <a:srgbClr val="121520"/>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4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dirty="0">
                          <a:solidFill>
                            <a:srgbClr val="121520"/>
                          </a:solidFill>
                          <a:effectLst/>
                        </a:rPr>
                        <a:t>11</a:t>
                      </a:r>
                      <a:endParaRPr lang="zh-CN" sz="240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40000"/>
                      </a:srgbClr>
                    </a:solidFill>
                  </a:tcPr>
                </a:tc>
                <a:extLst>
                  <a:ext uri="{0D108BD9-81ED-4DB2-BD59-A6C34878D82A}">
                    <a16:rowId xmlns:a16="http://schemas.microsoft.com/office/drawing/2014/main" val="10015"/>
                  </a:ext>
                </a:extLst>
              </a:tr>
              <a:tr h="409768">
                <a:tc>
                  <a:txBody>
                    <a:bodyPr/>
                    <a:lstStyle>
                      <a:lvl1pPr marL="0" algn="l" defTabSz="914400" rtl="0" eaLnBrk="1" latinLnBrk="0" hangingPunct="1">
                        <a:defRPr sz="1800" b="1" kern="1200">
                          <a:solidFill>
                            <a:schemeClr val="lt1"/>
                          </a:solidFill>
                          <a:latin typeface="Arial"/>
                          <a:ea typeface=""/>
                          <a:cs typeface="Arial"/>
                        </a:defRPr>
                      </a:lvl1pPr>
                      <a:lvl2pPr marL="457200" algn="l" defTabSz="914400" rtl="0" eaLnBrk="1" latinLnBrk="0" hangingPunct="1">
                        <a:defRPr sz="1800" b="1" kern="1200">
                          <a:solidFill>
                            <a:schemeClr val="lt1"/>
                          </a:solidFill>
                          <a:latin typeface="Arial"/>
                          <a:ea typeface=""/>
                          <a:cs typeface="Arial"/>
                        </a:defRPr>
                      </a:lvl2pPr>
                      <a:lvl3pPr marL="914400" algn="l" defTabSz="914400" rtl="0" eaLnBrk="1" latinLnBrk="0" hangingPunct="1">
                        <a:defRPr sz="1800" b="1" kern="1200">
                          <a:solidFill>
                            <a:schemeClr val="lt1"/>
                          </a:solidFill>
                          <a:latin typeface="Arial"/>
                          <a:ea typeface=""/>
                          <a:cs typeface="Arial"/>
                        </a:defRPr>
                      </a:lvl3pPr>
                      <a:lvl4pPr marL="1371600" algn="l" defTabSz="914400" rtl="0" eaLnBrk="1" latinLnBrk="0" hangingPunct="1">
                        <a:defRPr sz="1800" b="1" kern="1200">
                          <a:solidFill>
                            <a:schemeClr val="lt1"/>
                          </a:solidFill>
                          <a:latin typeface="Arial"/>
                          <a:ea typeface=""/>
                          <a:cs typeface="Arial"/>
                        </a:defRPr>
                      </a:lvl4pPr>
                      <a:lvl5pPr marL="1828800" algn="l" defTabSz="914400" rtl="0" eaLnBrk="1" latinLnBrk="0" hangingPunct="1">
                        <a:defRPr sz="1800" b="1" kern="1200">
                          <a:solidFill>
                            <a:schemeClr val="lt1"/>
                          </a:solidFill>
                          <a:latin typeface="Arial"/>
                          <a:ea typeface=""/>
                          <a:cs typeface="Arial"/>
                        </a:defRPr>
                      </a:lvl5pPr>
                      <a:lvl6pPr marL="2286000" algn="l" defTabSz="914400" rtl="0" eaLnBrk="1" latinLnBrk="0" hangingPunct="1">
                        <a:defRPr sz="1800" b="1" kern="1200">
                          <a:solidFill>
                            <a:schemeClr val="lt1"/>
                          </a:solidFill>
                          <a:latin typeface="Arial"/>
                          <a:ea typeface=""/>
                          <a:cs typeface="Arial"/>
                        </a:defRPr>
                      </a:lvl6pPr>
                      <a:lvl7pPr marL="2743200" algn="l" defTabSz="914400" rtl="0" eaLnBrk="1" latinLnBrk="0" hangingPunct="1">
                        <a:defRPr sz="1800" b="1" kern="1200">
                          <a:solidFill>
                            <a:schemeClr val="lt1"/>
                          </a:solidFill>
                          <a:latin typeface="Arial"/>
                          <a:ea typeface=""/>
                          <a:cs typeface="Arial"/>
                        </a:defRPr>
                      </a:lvl7pPr>
                      <a:lvl8pPr marL="3200400" algn="l" defTabSz="914400" rtl="0" eaLnBrk="1" latinLnBrk="0" hangingPunct="1">
                        <a:defRPr sz="1800" b="1" kern="1200">
                          <a:solidFill>
                            <a:schemeClr val="lt1"/>
                          </a:solidFill>
                          <a:latin typeface="Arial"/>
                          <a:ea typeface=""/>
                          <a:cs typeface="Arial"/>
                        </a:defRPr>
                      </a:lvl8pPr>
                      <a:lvl9pPr marL="3657600" algn="l" defTabSz="914400" rtl="0" eaLnBrk="1" latinLnBrk="0" hangingPunct="1">
                        <a:defRPr sz="1800" b="1" kern="1200">
                          <a:solidFill>
                            <a:schemeClr val="lt1"/>
                          </a:solidFill>
                          <a:latin typeface="Arial"/>
                          <a:ea typeface=""/>
                          <a:cs typeface="Arial"/>
                        </a:defRPr>
                      </a:lvl9pPr>
                    </a:lstStyle>
                    <a:p>
                      <a:pPr algn="ctr" fontAlgn="ctr">
                        <a:spcAft>
                          <a:spcPts val="0"/>
                        </a:spcAft>
                      </a:pPr>
                      <a:r>
                        <a:rPr lang="en-US" sz="2400" b="0" kern="1200" dirty="0">
                          <a:solidFill>
                            <a:srgbClr val="121520"/>
                          </a:solidFill>
                          <a:effectLst/>
                        </a:rPr>
                        <a:t>eu-2005</a:t>
                      </a:r>
                      <a:endParaRPr lang="zh-CN" sz="2400" b="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dirty="0">
                          <a:solidFill>
                            <a:srgbClr val="121520"/>
                          </a:solidFill>
                          <a:effectLst/>
                        </a:rPr>
                        <a:t>863K*863K</a:t>
                      </a:r>
                      <a:endParaRPr lang="zh-CN" sz="240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b="0" kern="1200">
                          <a:solidFill>
                            <a:srgbClr val="121520"/>
                          </a:solidFill>
                          <a:effectLst/>
                          <a:latin typeface="+mn-lt"/>
                          <a:ea typeface="+mn-ea"/>
                          <a:cs typeface="+mn-cs"/>
                        </a:rPr>
                        <a:t>19.2M</a:t>
                      </a:r>
                      <a:endParaRPr lang="zh-CN" sz="2400" b="0" kern="1200">
                        <a:solidFill>
                          <a:srgbClr val="121520"/>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dirty="0">
                          <a:solidFill>
                            <a:srgbClr val="121520"/>
                          </a:solidFill>
                          <a:effectLst/>
                        </a:rPr>
                        <a:t>22</a:t>
                      </a:r>
                      <a:endParaRPr lang="zh-CN" sz="240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20000"/>
                      </a:srgbClr>
                    </a:solidFill>
                  </a:tcPr>
                </a:tc>
                <a:extLst>
                  <a:ext uri="{0D108BD9-81ED-4DB2-BD59-A6C34878D82A}">
                    <a16:rowId xmlns:a16="http://schemas.microsoft.com/office/drawing/2014/main" val="10016"/>
                  </a:ext>
                </a:extLst>
              </a:tr>
              <a:tr h="409768">
                <a:tc>
                  <a:txBody>
                    <a:bodyPr/>
                    <a:lstStyle>
                      <a:lvl1pPr marL="0" algn="l" defTabSz="914400" rtl="0" eaLnBrk="1" latinLnBrk="0" hangingPunct="1">
                        <a:defRPr sz="1800" b="1" kern="1200">
                          <a:solidFill>
                            <a:schemeClr val="lt1"/>
                          </a:solidFill>
                          <a:latin typeface="Arial"/>
                          <a:ea typeface=""/>
                          <a:cs typeface="Arial"/>
                        </a:defRPr>
                      </a:lvl1pPr>
                      <a:lvl2pPr marL="457200" algn="l" defTabSz="914400" rtl="0" eaLnBrk="1" latinLnBrk="0" hangingPunct="1">
                        <a:defRPr sz="1800" b="1" kern="1200">
                          <a:solidFill>
                            <a:schemeClr val="lt1"/>
                          </a:solidFill>
                          <a:latin typeface="Arial"/>
                          <a:ea typeface=""/>
                          <a:cs typeface="Arial"/>
                        </a:defRPr>
                      </a:lvl2pPr>
                      <a:lvl3pPr marL="914400" algn="l" defTabSz="914400" rtl="0" eaLnBrk="1" latinLnBrk="0" hangingPunct="1">
                        <a:defRPr sz="1800" b="1" kern="1200">
                          <a:solidFill>
                            <a:schemeClr val="lt1"/>
                          </a:solidFill>
                          <a:latin typeface="Arial"/>
                          <a:ea typeface=""/>
                          <a:cs typeface="Arial"/>
                        </a:defRPr>
                      </a:lvl3pPr>
                      <a:lvl4pPr marL="1371600" algn="l" defTabSz="914400" rtl="0" eaLnBrk="1" latinLnBrk="0" hangingPunct="1">
                        <a:defRPr sz="1800" b="1" kern="1200">
                          <a:solidFill>
                            <a:schemeClr val="lt1"/>
                          </a:solidFill>
                          <a:latin typeface="Arial"/>
                          <a:ea typeface=""/>
                          <a:cs typeface="Arial"/>
                        </a:defRPr>
                      </a:lvl4pPr>
                      <a:lvl5pPr marL="1828800" algn="l" defTabSz="914400" rtl="0" eaLnBrk="1" latinLnBrk="0" hangingPunct="1">
                        <a:defRPr sz="1800" b="1" kern="1200">
                          <a:solidFill>
                            <a:schemeClr val="lt1"/>
                          </a:solidFill>
                          <a:latin typeface="Arial"/>
                          <a:ea typeface=""/>
                          <a:cs typeface="Arial"/>
                        </a:defRPr>
                      </a:lvl5pPr>
                      <a:lvl6pPr marL="2286000" algn="l" defTabSz="914400" rtl="0" eaLnBrk="1" latinLnBrk="0" hangingPunct="1">
                        <a:defRPr sz="1800" b="1" kern="1200">
                          <a:solidFill>
                            <a:schemeClr val="lt1"/>
                          </a:solidFill>
                          <a:latin typeface="Arial"/>
                          <a:ea typeface=""/>
                          <a:cs typeface="Arial"/>
                        </a:defRPr>
                      </a:lvl6pPr>
                      <a:lvl7pPr marL="2743200" algn="l" defTabSz="914400" rtl="0" eaLnBrk="1" latinLnBrk="0" hangingPunct="1">
                        <a:defRPr sz="1800" b="1" kern="1200">
                          <a:solidFill>
                            <a:schemeClr val="lt1"/>
                          </a:solidFill>
                          <a:latin typeface="Arial"/>
                          <a:ea typeface=""/>
                          <a:cs typeface="Arial"/>
                        </a:defRPr>
                      </a:lvl7pPr>
                      <a:lvl8pPr marL="3200400" algn="l" defTabSz="914400" rtl="0" eaLnBrk="1" latinLnBrk="0" hangingPunct="1">
                        <a:defRPr sz="1800" b="1" kern="1200">
                          <a:solidFill>
                            <a:schemeClr val="lt1"/>
                          </a:solidFill>
                          <a:latin typeface="Arial"/>
                          <a:ea typeface=""/>
                          <a:cs typeface="Arial"/>
                        </a:defRPr>
                      </a:lvl8pPr>
                      <a:lvl9pPr marL="3657600" algn="l" defTabSz="914400" rtl="0" eaLnBrk="1" latinLnBrk="0" hangingPunct="1">
                        <a:defRPr sz="1800" b="1" kern="1200">
                          <a:solidFill>
                            <a:schemeClr val="lt1"/>
                          </a:solidFill>
                          <a:latin typeface="Arial"/>
                          <a:ea typeface=""/>
                          <a:cs typeface="Arial"/>
                        </a:defRPr>
                      </a:lvl9pPr>
                    </a:lstStyle>
                    <a:p>
                      <a:pPr algn="ctr" fontAlgn="ctr">
                        <a:spcAft>
                          <a:spcPts val="0"/>
                        </a:spcAft>
                      </a:pPr>
                      <a:r>
                        <a:rPr lang="en-US" sz="2400" b="0" kern="1200" dirty="0">
                          <a:solidFill>
                            <a:srgbClr val="121520"/>
                          </a:solidFill>
                          <a:effectLst/>
                        </a:rPr>
                        <a:t>Ga41As41H72</a:t>
                      </a:r>
                      <a:endParaRPr lang="zh-CN" sz="2400" b="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dirty="0">
                          <a:solidFill>
                            <a:srgbClr val="121520"/>
                          </a:solidFill>
                          <a:effectLst/>
                        </a:rPr>
                        <a:t>268K*268K</a:t>
                      </a:r>
                      <a:endParaRPr lang="zh-CN" sz="240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4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b="0" kern="1200">
                          <a:solidFill>
                            <a:srgbClr val="121520"/>
                          </a:solidFill>
                          <a:effectLst/>
                          <a:latin typeface="+mn-lt"/>
                          <a:ea typeface="+mn-ea"/>
                          <a:cs typeface="+mn-cs"/>
                        </a:rPr>
                        <a:t>18.4M</a:t>
                      </a:r>
                      <a:endParaRPr lang="zh-CN" sz="2400" b="0" kern="1200">
                        <a:solidFill>
                          <a:srgbClr val="121520"/>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4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dirty="0">
                          <a:solidFill>
                            <a:srgbClr val="121520"/>
                          </a:solidFill>
                          <a:effectLst/>
                        </a:rPr>
                        <a:t>67</a:t>
                      </a:r>
                      <a:endParaRPr lang="zh-CN" sz="240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40000"/>
                      </a:srgbClr>
                    </a:solidFill>
                  </a:tcPr>
                </a:tc>
                <a:extLst>
                  <a:ext uri="{0D108BD9-81ED-4DB2-BD59-A6C34878D82A}">
                    <a16:rowId xmlns:a16="http://schemas.microsoft.com/office/drawing/2014/main" val="10017"/>
                  </a:ext>
                </a:extLst>
              </a:tr>
              <a:tr h="819538">
                <a:tc>
                  <a:txBody>
                    <a:bodyPr/>
                    <a:lstStyle>
                      <a:lvl1pPr marL="0" algn="l" defTabSz="914400" rtl="0" eaLnBrk="1" latinLnBrk="0" hangingPunct="1">
                        <a:defRPr sz="1800" b="1" kern="1200">
                          <a:solidFill>
                            <a:schemeClr val="lt1"/>
                          </a:solidFill>
                          <a:latin typeface="Arial"/>
                          <a:ea typeface=""/>
                          <a:cs typeface="Arial"/>
                        </a:defRPr>
                      </a:lvl1pPr>
                      <a:lvl2pPr marL="457200" algn="l" defTabSz="914400" rtl="0" eaLnBrk="1" latinLnBrk="0" hangingPunct="1">
                        <a:defRPr sz="1800" b="1" kern="1200">
                          <a:solidFill>
                            <a:schemeClr val="lt1"/>
                          </a:solidFill>
                          <a:latin typeface="Arial"/>
                          <a:ea typeface=""/>
                          <a:cs typeface="Arial"/>
                        </a:defRPr>
                      </a:lvl2pPr>
                      <a:lvl3pPr marL="914400" algn="l" defTabSz="914400" rtl="0" eaLnBrk="1" latinLnBrk="0" hangingPunct="1">
                        <a:defRPr sz="1800" b="1" kern="1200">
                          <a:solidFill>
                            <a:schemeClr val="lt1"/>
                          </a:solidFill>
                          <a:latin typeface="Arial"/>
                          <a:ea typeface=""/>
                          <a:cs typeface="Arial"/>
                        </a:defRPr>
                      </a:lvl3pPr>
                      <a:lvl4pPr marL="1371600" algn="l" defTabSz="914400" rtl="0" eaLnBrk="1" latinLnBrk="0" hangingPunct="1">
                        <a:defRPr sz="1800" b="1" kern="1200">
                          <a:solidFill>
                            <a:schemeClr val="lt1"/>
                          </a:solidFill>
                          <a:latin typeface="Arial"/>
                          <a:ea typeface=""/>
                          <a:cs typeface="Arial"/>
                        </a:defRPr>
                      </a:lvl4pPr>
                      <a:lvl5pPr marL="1828800" algn="l" defTabSz="914400" rtl="0" eaLnBrk="1" latinLnBrk="0" hangingPunct="1">
                        <a:defRPr sz="1800" b="1" kern="1200">
                          <a:solidFill>
                            <a:schemeClr val="lt1"/>
                          </a:solidFill>
                          <a:latin typeface="Arial"/>
                          <a:ea typeface=""/>
                          <a:cs typeface="Arial"/>
                        </a:defRPr>
                      </a:lvl5pPr>
                      <a:lvl6pPr marL="2286000" algn="l" defTabSz="914400" rtl="0" eaLnBrk="1" latinLnBrk="0" hangingPunct="1">
                        <a:defRPr sz="1800" b="1" kern="1200">
                          <a:solidFill>
                            <a:schemeClr val="lt1"/>
                          </a:solidFill>
                          <a:latin typeface="Arial"/>
                          <a:ea typeface=""/>
                          <a:cs typeface="Arial"/>
                        </a:defRPr>
                      </a:lvl6pPr>
                      <a:lvl7pPr marL="2743200" algn="l" defTabSz="914400" rtl="0" eaLnBrk="1" latinLnBrk="0" hangingPunct="1">
                        <a:defRPr sz="1800" b="1" kern="1200">
                          <a:solidFill>
                            <a:schemeClr val="lt1"/>
                          </a:solidFill>
                          <a:latin typeface="Arial"/>
                          <a:ea typeface=""/>
                          <a:cs typeface="Arial"/>
                        </a:defRPr>
                      </a:lvl7pPr>
                      <a:lvl8pPr marL="3200400" algn="l" defTabSz="914400" rtl="0" eaLnBrk="1" latinLnBrk="0" hangingPunct="1">
                        <a:defRPr sz="1800" b="1" kern="1200">
                          <a:solidFill>
                            <a:schemeClr val="lt1"/>
                          </a:solidFill>
                          <a:latin typeface="Arial"/>
                          <a:ea typeface=""/>
                          <a:cs typeface="Arial"/>
                        </a:defRPr>
                      </a:lvl8pPr>
                      <a:lvl9pPr marL="3657600" algn="l" defTabSz="914400" rtl="0" eaLnBrk="1" latinLnBrk="0" hangingPunct="1">
                        <a:defRPr sz="1800" b="1" kern="1200">
                          <a:solidFill>
                            <a:schemeClr val="lt1"/>
                          </a:solidFill>
                          <a:latin typeface="Arial"/>
                          <a:ea typeface=""/>
                          <a:cs typeface="Arial"/>
                        </a:defRPr>
                      </a:lvl9pPr>
                    </a:lstStyle>
                    <a:p>
                      <a:pPr algn="ctr" fontAlgn="ctr">
                        <a:spcAft>
                          <a:spcPts val="0"/>
                        </a:spcAft>
                      </a:pPr>
                      <a:r>
                        <a:rPr lang="en-US" sz="2400" b="0" kern="1200" dirty="0">
                          <a:solidFill>
                            <a:srgbClr val="121520"/>
                          </a:solidFill>
                          <a:effectLst/>
                        </a:rPr>
                        <a:t>in-2004</a:t>
                      </a:r>
                      <a:endParaRPr lang="zh-CN" sz="2400" b="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dirty="0">
                          <a:solidFill>
                            <a:srgbClr val="121520"/>
                          </a:solidFill>
                          <a:effectLst/>
                        </a:rPr>
                        <a:t>1.38M*</a:t>
                      </a:r>
                      <a:endParaRPr lang="zh-CN" sz="2400" dirty="0">
                        <a:solidFill>
                          <a:srgbClr val="121520"/>
                        </a:solidFill>
                        <a:effectLst/>
                      </a:endParaRPr>
                    </a:p>
                    <a:p>
                      <a:pPr algn="ctr" fontAlgn="ctr">
                        <a:spcAft>
                          <a:spcPts val="0"/>
                        </a:spcAft>
                      </a:pPr>
                      <a:r>
                        <a:rPr lang="en-US" sz="2400" kern="1200" dirty="0">
                          <a:solidFill>
                            <a:srgbClr val="121520"/>
                          </a:solidFill>
                          <a:effectLst/>
                        </a:rPr>
                        <a:t>1.38M</a:t>
                      </a:r>
                      <a:endParaRPr lang="zh-CN" sz="240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b="0" kern="1200">
                          <a:solidFill>
                            <a:srgbClr val="121520"/>
                          </a:solidFill>
                          <a:effectLst/>
                          <a:latin typeface="+mn-lt"/>
                          <a:ea typeface="+mn-ea"/>
                          <a:cs typeface="+mn-cs"/>
                        </a:rPr>
                        <a:t>17M</a:t>
                      </a:r>
                      <a:endParaRPr lang="zh-CN" sz="2400" b="0" kern="1200">
                        <a:solidFill>
                          <a:srgbClr val="121520"/>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dirty="0">
                          <a:solidFill>
                            <a:srgbClr val="121520"/>
                          </a:solidFill>
                          <a:effectLst/>
                        </a:rPr>
                        <a:t>12</a:t>
                      </a:r>
                      <a:endParaRPr lang="zh-CN" sz="240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20000"/>
                      </a:srgbClr>
                    </a:solidFill>
                  </a:tcPr>
                </a:tc>
                <a:extLst>
                  <a:ext uri="{0D108BD9-81ED-4DB2-BD59-A6C34878D82A}">
                    <a16:rowId xmlns:a16="http://schemas.microsoft.com/office/drawing/2014/main" val="10018"/>
                  </a:ext>
                </a:extLst>
              </a:tr>
              <a:tr h="548492">
                <a:tc>
                  <a:txBody>
                    <a:bodyPr/>
                    <a:lstStyle>
                      <a:lvl1pPr marL="0" algn="l" defTabSz="914400" rtl="0" eaLnBrk="1" latinLnBrk="0" hangingPunct="1">
                        <a:defRPr sz="1800" b="1" kern="1200">
                          <a:solidFill>
                            <a:schemeClr val="lt1"/>
                          </a:solidFill>
                          <a:latin typeface="Arial"/>
                          <a:ea typeface=""/>
                          <a:cs typeface="Arial"/>
                        </a:defRPr>
                      </a:lvl1pPr>
                      <a:lvl2pPr marL="457200" algn="l" defTabSz="914400" rtl="0" eaLnBrk="1" latinLnBrk="0" hangingPunct="1">
                        <a:defRPr sz="1800" b="1" kern="1200">
                          <a:solidFill>
                            <a:schemeClr val="lt1"/>
                          </a:solidFill>
                          <a:latin typeface="Arial"/>
                          <a:ea typeface=""/>
                          <a:cs typeface="Arial"/>
                        </a:defRPr>
                      </a:lvl2pPr>
                      <a:lvl3pPr marL="914400" algn="l" defTabSz="914400" rtl="0" eaLnBrk="1" latinLnBrk="0" hangingPunct="1">
                        <a:defRPr sz="1800" b="1" kern="1200">
                          <a:solidFill>
                            <a:schemeClr val="lt1"/>
                          </a:solidFill>
                          <a:latin typeface="Arial"/>
                          <a:ea typeface=""/>
                          <a:cs typeface="Arial"/>
                        </a:defRPr>
                      </a:lvl3pPr>
                      <a:lvl4pPr marL="1371600" algn="l" defTabSz="914400" rtl="0" eaLnBrk="1" latinLnBrk="0" hangingPunct="1">
                        <a:defRPr sz="1800" b="1" kern="1200">
                          <a:solidFill>
                            <a:schemeClr val="lt1"/>
                          </a:solidFill>
                          <a:latin typeface="Arial"/>
                          <a:ea typeface=""/>
                          <a:cs typeface="Arial"/>
                        </a:defRPr>
                      </a:lvl4pPr>
                      <a:lvl5pPr marL="1828800" algn="l" defTabSz="914400" rtl="0" eaLnBrk="1" latinLnBrk="0" hangingPunct="1">
                        <a:defRPr sz="1800" b="1" kern="1200">
                          <a:solidFill>
                            <a:schemeClr val="lt1"/>
                          </a:solidFill>
                          <a:latin typeface="Arial"/>
                          <a:ea typeface=""/>
                          <a:cs typeface="Arial"/>
                        </a:defRPr>
                      </a:lvl5pPr>
                      <a:lvl6pPr marL="2286000" algn="l" defTabSz="914400" rtl="0" eaLnBrk="1" latinLnBrk="0" hangingPunct="1">
                        <a:defRPr sz="1800" b="1" kern="1200">
                          <a:solidFill>
                            <a:schemeClr val="lt1"/>
                          </a:solidFill>
                          <a:latin typeface="Arial"/>
                          <a:ea typeface=""/>
                          <a:cs typeface="Arial"/>
                        </a:defRPr>
                      </a:lvl6pPr>
                      <a:lvl7pPr marL="2743200" algn="l" defTabSz="914400" rtl="0" eaLnBrk="1" latinLnBrk="0" hangingPunct="1">
                        <a:defRPr sz="1800" b="1" kern="1200">
                          <a:solidFill>
                            <a:schemeClr val="lt1"/>
                          </a:solidFill>
                          <a:latin typeface="Arial"/>
                          <a:ea typeface=""/>
                          <a:cs typeface="Arial"/>
                        </a:defRPr>
                      </a:lvl7pPr>
                      <a:lvl8pPr marL="3200400" algn="l" defTabSz="914400" rtl="0" eaLnBrk="1" latinLnBrk="0" hangingPunct="1">
                        <a:defRPr sz="1800" b="1" kern="1200">
                          <a:solidFill>
                            <a:schemeClr val="lt1"/>
                          </a:solidFill>
                          <a:latin typeface="Arial"/>
                          <a:ea typeface=""/>
                          <a:cs typeface="Arial"/>
                        </a:defRPr>
                      </a:lvl8pPr>
                      <a:lvl9pPr marL="3657600" algn="l" defTabSz="914400" rtl="0" eaLnBrk="1" latinLnBrk="0" hangingPunct="1">
                        <a:defRPr sz="1800" b="1" kern="1200">
                          <a:solidFill>
                            <a:schemeClr val="lt1"/>
                          </a:solidFill>
                          <a:latin typeface="Arial"/>
                          <a:ea typeface=""/>
                          <a:cs typeface="Arial"/>
                        </a:defRPr>
                      </a:lvl9pPr>
                    </a:lstStyle>
                    <a:p>
                      <a:pPr algn="ctr" fontAlgn="ctr">
                        <a:spcAft>
                          <a:spcPts val="0"/>
                        </a:spcAft>
                      </a:pPr>
                      <a:r>
                        <a:rPr lang="en-US" sz="2400" b="0" kern="1200" dirty="0">
                          <a:solidFill>
                            <a:srgbClr val="121520"/>
                          </a:solidFill>
                          <a:effectLst/>
                        </a:rPr>
                        <a:t>mip1</a:t>
                      </a:r>
                      <a:endParaRPr lang="zh-CN" sz="2400" b="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a:solidFill>
                            <a:srgbClr val="121520"/>
                          </a:solidFill>
                          <a:effectLst/>
                        </a:rPr>
                        <a:t>66K * 66K</a:t>
                      </a:r>
                      <a:endParaRPr lang="zh-CN" sz="240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4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b="0" kern="1200">
                          <a:solidFill>
                            <a:srgbClr val="121520"/>
                          </a:solidFill>
                          <a:effectLst/>
                          <a:latin typeface="+mn-lt"/>
                          <a:ea typeface="+mn-ea"/>
                          <a:cs typeface="+mn-cs"/>
                        </a:rPr>
                        <a:t>10.3M</a:t>
                      </a:r>
                      <a:endParaRPr lang="zh-CN" sz="2400" b="0" kern="1200">
                        <a:solidFill>
                          <a:srgbClr val="121520"/>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4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dirty="0">
                          <a:solidFill>
                            <a:srgbClr val="121520"/>
                          </a:solidFill>
                          <a:effectLst/>
                        </a:rPr>
                        <a:t>152</a:t>
                      </a:r>
                      <a:endParaRPr lang="zh-CN" sz="240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40000"/>
                      </a:srgbClr>
                    </a:solidFill>
                  </a:tcPr>
                </a:tc>
                <a:extLst>
                  <a:ext uri="{0D108BD9-81ED-4DB2-BD59-A6C34878D82A}">
                    <a16:rowId xmlns:a16="http://schemas.microsoft.com/office/drawing/2014/main" val="10019"/>
                  </a:ext>
                </a:extLst>
              </a:tr>
              <a:tr h="606118">
                <a:tc>
                  <a:txBody>
                    <a:bodyPr/>
                    <a:lstStyle>
                      <a:lvl1pPr marL="0" algn="l" defTabSz="914400" rtl="0" eaLnBrk="1" latinLnBrk="0" hangingPunct="1">
                        <a:defRPr sz="1800" b="1" kern="1200">
                          <a:solidFill>
                            <a:schemeClr val="lt1"/>
                          </a:solidFill>
                          <a:latin typeface="Arial"/>
                          <a:ea typeface=""/>
                          <a:cs typeface="Arial"/>
                        </a:defRPr>
                      </a:lvl1pPr>
                      <a:lvl2pPr marL="457200" algn="l" defTabSz="914400" rtl="0" eaLnBrk="1" latinLnBrk="0" hangingPunct="1">
                        <a:defRPr sz="1800" b="1" kern="1200">
                          <a:solidFill>
                            <a:schemeClr val="lt1"/>
                          </a:solidFill>
                          <a:latin typeface="Arial"/>
                          <a:ea typeface=""/>
                          <a:cs typeface="Arial"/>
                        </a:defRPr>
                      </a:lvl2pPr>
                      <a:lvl3pPr marL="914400" algn="l" defTabSz="914400" rtl="0" eaLnBrk="1" latinLnBrk="0" hangingPunct="1">
                        <a:defRPr sz="1800" b="1" kern="1200">
                          <a:solidFill>
                            <a:schemeClr val="lt1"/>
                          </a:solidFill>
                          <a:latin typeface="Arial"/>
                          <a:ea typeface=""/>
                          <a:cs typeface="Arial"/>
                        </a:defRPr>
                      </a:lvl3pPr>
                      <a:lvl4pPr marL="1371600" algn="l" defTabSz="914400" rtl="0" eaLnBrk="1" latinLnBrk="0" hangingPunct="1">
                        <a:defRPr sz="1800" b="1" kern="1200">
                          <a:solidFill>
                            <a:schemeClr val="lt1"/>
                          </a:solidFill>
                          <a:latin typeface="Arial"/>
                          <a:ea typeface=""/>
                          <a:cs typeface="Arial"/>
                        </a:defRPr>
                      </a:lvl4pPr>
                      <a:lvl5pPr marL="1828800" algn="l" defTabSz="914400" rtl="0" eaLnBrk="1" latinLnBrk="0" hangingPunct="1">
                        <a:defRPr sz="1800" b="1" kern="1200">
                          <a:solidFill>
                            <a:schemeClr val="lt1"/>
                          </a:solidFill>
                          <a:latin typeface="Arial"/>
                          <a:ea typeface=""/>
                          <a:cs typeface="Arial"/>
                        </a:defRPr>
                      </a:lvl5pPr>
                      <a:lvl6pPr marL="2286000" algn="l" defTabSz="914400" rtl="0" eaLnBrk="1" latinLnBrk="0" hangingPunct="1">
                        <a:defRPr sz="1800" b="1" kern="1200">
                          <a:solidFill>
                            <a:schemeClr val="lt1"/>
                          </a:solidFill>
                          <a:latin typeface="Arial"/>
                          <a:ea typeface=""/>
                          <a:cs typeface="Arial"/>
                        </a:defRPr>
                      </a:lvl6pPr>
                      <a:lvl7pPr marL="2743200" algn="l" defTabSz="914400" rtl="0" eaLnBrk="1" latinLnBrk="0" hangingPunct="1">
                        <a:defRPr sz="1800" b="1" kern="1200">
                          <a:solidFill>
                            <a:schemeClr val="lt1"/>
                          </a:solidFill>
                          <a:latin typeface="Arial"/>
                          <a:ea typeface=""/>
                          <a:cs typeface="Arial"/>
                        </a:defRPr>
                      </a:lvl7pPr>
                      <a:lvl8pPr marL="3200400" algn="l" defTabSz="914400" rtl="0" eaLnBrk="1" latinLnBrk="0" hangingPunct="1">
                        <a:defRPr sz="1800" b="1" kern="1200">
                          <a:solidFill>
                            <a:schemeClr val="lt1"/>
                          </a:solidFill>
                          <a:latin typeface="Arial"/>
                          <a:ea typeface=""/>
                          <a:cs typeface="Arial"/>
                        </a:defRPr>
                      </a:lvl8pPr>
                      <a:lvl9pPr marL="3657600" algn="l" defTabSz="914400" rtl="0" eaLnBrk="1" latinLnBrk="0" hangingPunct="1">
                        <a:defRPr sz="1800" b="1" kern="1200">
                          <a:solidFill>
                            <a:schemeClr val="lt1"/>
                          </a:solidFill>
                          <a:latin typeface="Arial"/>
                          <a:ea typeface=""/>
                          <a:cs typeface="Arial"/>
                        </a:defRPr>
                      </a:lvl9pPr>
                    </a:lstStyle>
                    <a:p>
                      <a:pPr algn="ctr" fontAlgn="ctr">
                        <a:spcAft>
                          <a:spcPts val="0"/>
                        </a:spcAft>
                      </a:pPr>
                      <a:r>
                        <a:rPr lang="en-US" sz="2400" b="0" kern="1200" dirty="0">
                          <a:solidFill>
                            <a:srgbClr val="121520"/>
                          </a:solidFill>
                          <a:effectLst/>
                        </a:rPr>
                        <a:t>Si41Ge41H72</a:t>
                      </a:r>
                      <a:endParaRPr lang="zh-CN" sz="2400" b="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dirty="0">
                          <a:solidFill>
                            <a:srgbClr val="121520"/>
                          </a:solidFill>
                          <a:effectLst/>
                        </a:rPr>
                        <a:t>186K*186K</a:t>
                      </a:r>
                      <a:endParaRPr lang="zh-CN" sz="240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b="0" kern="1200" dirty="0">
                          <a:solidFill>
                            <a:srgbClr val="121520"/>
                          </a:solidFill>
                          <a:effectLst/>
                          <a:latin typeface="+mn-lt"/>
                          <a:ea typeface="+mn-ea"/>
                          <a:cs typeface="+mn-cs"/>
                        </a:rPr>
                        <a:t>15M</a:t>
                      </a:r>
                      <a:endParaRPr lang="zh-CN" sz="2400" b="0" kern="1200" dirty="0">
                        <a:solidFill>
                          <a:srgbClr val="121520"/>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sz="1800" kern="1200">
                          <a:solidFill>
                            <a:schemeClr val="dk1"/>
                          </a:solidFill>
                          <a:latin typeface="Arial"/>
                          <a:ea typeface=""/>
                          <a:cs typeface="Arial"/>
                        </a:defRPr>
                      </a:lvl1pPr>
                      <a:lvl2pPr marL="457200" algn="l" defTabSz="914400" rtl="0" eaLnBrk="1" latinLnBrk="0" hangingPunct="1">
                        <a:defRPr sz="1800" kern="1200">
                          <a:solidFill>
                            <a:schemeClr val="dk1"/>
                          </a:solidFill>
                          <a:latin typeface="Arial"/>
                          <a:ea typeface=""/>
                          <a:cs typeface="Arial"/>
                        </a:defRPr>
                      </a:lvl2pPr>
                      <a:lvl3pPr marL="914400" algn="l" defTabSz="914400" rtl="0" eaLnBrk="1" latinLnBrk="0" hangingPunct="1">
                        <a:defRPr sz="1800" kern="1200">
                          <a:solidFill>
                            <a:schemeClr val="dk1"/>
                          </a:solidFill>
                          <a:latin typeface="Arial"/>
                          <a:ea typeface=""/>
                          <a:cs typeface="Arial"/>
                        </a:defRPr>
                      </a:lvl3pPr>
                      <a:lvl4pPr marL="1371600" algn="l" defTabSz="914400" rtl="0" eaLnBrk="1" latinLnBrk="0" hangingPunct="1">
                        <a:defRPr sz="1800" kern="1200">
                          <a:solidFill>
                            <a:schemeClr val="dk1"/>
                          </a:solidFill>
                          <a:latin typeface="Arial"/>
                          <a:ea typeface=""/>
                          <a:cs typeface="Arial"/>
                        </a:defRPr>
                      </a:lvl4pPr>
                      <a:lvl5pPr marL="1828800" algn="l" defTabSz="914400" rtl="0" eaLnBrk="1" latinLnBrk="0" hangingPunct="1">
                        <a:defRPr sz="1800" kern="1200">
                          <a:solidFill>
                            <a:schemeClr val="dk1"/>
                          </a:solidFill>
                          <a:latin typeface="Arial"/>
                          <a:ea typeface=""/>
                          <a:cs typeface="Arial"/>
                        </a:defRPr>
                      </a:lvl5pPr>
                      <a:lvl6pPr marL="2286000" algn="l" defTabSz="914400" rtl="0" eaLnBrk="1" latinLnBrk="0" hangingPunct="1">
                        <a:defRPr sz="1800" kern="1200">
                          <a:solidFill>
                            <a:schemeClr val="dk1"/>
                          </a:solidFill>
                          <a:latin typeface="Arial"/>
                          <a:ea typeface=""/>
                          <a:cs typeface="Arial"/>
                        </a:defRPr>
                      </a:lvl6pPr>
                      <a:lvl7pPr marL="2743200" algn="l" defTabSz="914400" rtl="0" eaLnBrk="1" latinLnBrk="0" hangingPunct="1">
                        <a:defRPr sz="1800" kern="1200">
                          <a:solidFill>
                            <a:schemeClr val="dk1"/>
                          </a:solidFill>
                          <a:latin typeface="Arial"/>
                          <a:ea typeface=""/>
                          <a:cs typeface="Arial"/>
                        </a:defRPr>
                      </a:lvl7pPr>
                      <a:lvl8pPr marL="3200400" algn="l" defTabSz="914400" rtl="0" eaLnBrk="1" latinLnBrk="0" hangingPunct="1">
                        <a:defRPr sz="1800" kern="1200">
                          <a:solidFill>
                            <a:schemeClr val="dk1"/>
                          </a:solidFill>
                          <a:latin typeface="Arial"/>
                          <a:ea typeface=""/>
                          <a:cs typeface="Arial"/>
                        </a:defRPr>
                      </a:lvl8pPr>
                      <a:lvl9pPr marL="3657600" algn="l" defTabSz="914400" rtl="0" eaLnBrk="1" latinLnBrk="0" hangingPunct="1">
                        <a:defRPr sz="1800" kern="1200">
                          <a:solidFill>
                            <a:schemeClr val="dk1"/>
                          </a:solidFill>
                          <a:latin typeface="Arial"/>
                          <a:ea typeface=""/>
                          <a:cs typeface="Arial"/>
                        </a:defRPr>
                      </a:lvl9pPr>
                    </a:lstStyle>
                    <a:p>
                      <a:pPr algn="ctr" fontAlgn="ctr">
                        <a:spcAft>
                          <a:spcPts val="0"/>
                        </a:spcAft>
                      </a:pPr>
                      <a:r>
                        <a:rPr lang="en-US" sz="2400" kern="1200" dirty="0">
                          <a:solidFill>
                            <a:srgbClr val="121520"/>
                          </a:solidFill>
                          <a:effectLst/>
                        </a:rPr>
                        <a:t>81</a:t>
                      </a:r>
                      <a:endParaRPr lang="zh-CN" sz="2400" dirty="0">
                        <a:solidFill>
                          <a:srgbClr val="121520"/>
                        </a:solidFill>
                        <a:effectLst/>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E0E3">
                        <a:tint val="20000"/>
                      </a:srgbClr>
                    </a:solidFill>
                  </a:tcPr>
                </a:tc>
                <a:extLst>
                  <a:ext uri="{0D108BD9-81ED-4DB2-BD59-A6C34878D82A}">
                    <a16:rowId xmlns:a16="http://schemas.microsoft.com/office/drawing/2014/main" val="10020"/>
                  </a:ext>
                </a:extLst>
              </a:tr>
            </a:tbl>
          </a:graphicData>
        </a:graphic>
      </p:graphicFrame>
      <p:sp>
        <p:nvSpPr>
          <p:cNvPr id="8" name="灯片编号占位符 7"/>
          <p:cNvSpPr>
            <a:spLocks noGrp="1"/>
          </p:cNvSpPr>
          <p:nvPr>
            <p:ph type="sldNum" sz="quarter" idx="12"/>
          </p:nvPr>
        </p:nvSpPr>
        <p:spPr/>
        <p:txBody>
          <a:bodyPr/>
          <a:lstStyle/>
          <a:p>
            <a:fld id="{0C913308-F349-4B6D-A68A-DD1791B4A57B}" type="slidenum">
              <a:rPr lang="zh-CN" altLang="en-US" smtClean="0"/>
              <a:pPr/>
              <a:t>39</a:t>
            </a:fld>
            <a:endParaRPr lang="zh-CN" altLang="en-US"/>
          </a:p>
        </p:txBody>
      </p:sp>
    </p:spTree>
    <p:extLst>
      <p:ext uri="{BB962C8B-B14F-4D97-AF65-F5344CB8AC3E}">
        <p14:creationId xmlns:p14="http://schemas.microsoft.com/office/powerpoint/2010/main" val="3598584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4294967295"/>
          </p:nvPr>
        </p:nvSpPr>
        <p:spPr>
          <a:xfrm>
            <a:off x="1722121" y="831136"/>
            <a:ext cx="10471466" cy="10838492"/>
          </a:xfrm>
          <a:prstGeom prst="rect">
            <a:avLst/>
          </a:prstGeom>
          <a:noFill/>
          <a:ln>
            <a:noFill/>
          </a:ln>
        </p:spPr>
        <p:txBody>
          <a:bodyPr/>
          <a:lstStyle/>
          <a:p>
            <a:pPr lvl="0" defTabSz="914400" fontAlgn="auto">
              <a:lnSpc>
                <a:spcPct val="200000"/>
              </a:lnSpc>
              <a:spcBef>
                <a:spcPts val="1000"/>
              </a:spcBef>
              <a:spcAft>
                <a:spcPts val="600"/>
              </a:spcAft>
              <a:buClr>
                <a:srgbClr val="0070C0"/>
              </a:buClr>
              <a:buSzPct val="75000"/>
              <a:defRPr/>
            </a:pPr>
            <a:r>
              <a:rPr lang="zh-CN" altLang="en-US" sz="4800" b="1" dirty="0">
                <a:ln>
                  <a:noFill/>
                </a:ln>
                <a:solidFill>
                  <a:schemeClr val="bg2">
                    <a:lumMod val="10000"/>
                  </a:schemeClr>
                </a:solidFill>
                <a:effectLst/>
                <a:uLnTx/>
                <a:uFillTx/>
                <a:sym typeface="+mn-ea"/>
              </a:rPr>
              <a:t>存储格式</a:t>
            </a:r>
            <a:endParaRPr lang="zh-CN" sz="4800" b="1" dirty="0">
              <a:ln>
                <a:noFill/>
              </a:ln>
              <a:solidFill>
                <a:schemeClr val="bg2">
                  <a:lumMod val="10000"/>
                </a:schemeClr>
              </a:solidFill>
              <a:effectLst/>
              <a:uLnTx/>
              <a:uFillTx/>
              <a:sym typeface="+mn-ea"/>
            </a:endParaRPr>
          </a:p>
          <a:p>
            <a:pPr marL="366395" lvl="1" indent="-247015" defTabSz="914400" fontAlgn="auto">
              <a:lnSpc>
                <a:spcPct val="110000"/>
              </a:lnSpc>
              <a:spcBef>
                <a:spcPts val="500"/>
              </a:spcBef>
              <a:buSzPct val="75000"/>
              <a:buFont typeface="Arial" panose="020B0604020202090204" pitchFamily="34" charset="0"/>
              <a:buChar char="•"/>
              <a:tabLst>
                <a:tab pos="716280" algn="l"/>
              </a:tabLst>
              <a:defRPr/>
            </a:pPr>
            <a:r>
              <a:rPr lang="zh-CN" altLang="en-US" sz="4000" dirty="0">
                <a:solidFill>
                  <a:schemeClr val="bg2">
                    <a:lumMod val="10000"/>
                  </a:schemeClr>
                </a:solidFill>
                <a:cs typeface="微软雅黑" panose="020B0503020204020204" pitchFamily="34" charset="-122"/>
                <a:sym typeface="+mn-ea"/>
              </a:rPr>
              <a:t>基本存储格式：</a:t>
            </a:r>
            <a:r>
              <a:rPr lang="en-US" altLang="zh-CN" sz="4000" dirty="0">
                <a:solidFill>
                  <a:schemeClr val="bg2">
                    <a:lumMod val="10000"/>
                  </a:schemeClr>
                </a:solidFill>
                <a:cs typeface="微软雅黑" panose="020B0503020204020204" pitchFamily="34" charset="-122"/>
                <a:sym typeface="+mn-ea"/>
              </a:rPr>
              <a:t>COO</a:t>
            </a:r>
            <a:r>
              <a:rPr lang="zh-CN" altLang="en-US" sz="4000" dirty="0">
                <a:solidFill>
                  <a:schemeClr val="bg2">
                    <a:lumMod val="10000"/>
                  </a:schemeClr>
                </a:solidFill>
                <a:cs typeface="微软雅黑" panose="020B0503020204020204" pitchFamily="34" charset="-122"/>
                <a:sym typeface="+mn-ea"/>
              </a:rPr>
              <a:t>、 </a:t>
            </a:r>
            <a:r>
              <a:rPr lang="en-US" altLang="zh-CN" sz="4000" dirty="0">
                <a:solidFill>
                  <a:schemeClr val="bg2">
                    <a:lumMod val="10000"/>
                  </a:schemeClr>
                </a:solidFill>
                <a:cs typeface="微软雅黑" panose="020B0503020204020204" pitchFamily="34" charset="-122"/>
                <a:sym typeface="+mn-ea"/>
              </a:rPr>
              <a:t>CSR</a:t>
            </a:r>
            <a:r>
              <a:rPr lang="zh-CN" altLang="en-US" sz="4000" dirty="0">
                <a:solidFill>
                  <a:schemeClr val="bg2">
                    <a:lumMod val="10000"/>
                  </a:schemeClr>
                </a:solidFill>
                <a:cs typeface="微软雅黑" panose="020B0503020204020204" pitchFamily="34" charset="-122"/>
                <a:sym typeface="+mn-ea"/>
              </a:rPr>
              <a:t>、</a:t>
            </a:r>
            <a:r>
              <a:rPr lang="en-US" altLang="zh-CN" sz="4000" dirty="0">
                <a:solidFill>
                  <a:schemeClr val="bg2">
                    <a:lumMod val="10000"/>
                  </a:schemeClr>
                </a:solidFill>
                <a:cs typeface="微软雅黑" panose="020B0503020204020204" pitchFamily="34" charset="-122"/>
                <a:sym typeface="+mn-ea"/>
              </a:rPr>
              <a:t>DIA</a:t>
            </a:r>
            <a:r>
              <a:rPr lang="zh-CN" altLang="en-US" sz="4000" dirty="0">
                <a:solidFill>
                  <a:schemeClr val="bg2">
                    <a:lumMod val="10000"/>
                  </a:schemeClr>
                </a:solidFill>
                <a:cs typeface="微软雅黑" panose="020B0503020204020204" pitchFamily="34" charset="-122"/>
                <a:sym typeface="+mn-ea"/>
              </a:rPr>
              <a:t>、</a:t>
            </a:r>
            <a:r>
              <a:rPr lang="en-US" altLang="zh-CN" sz="4000" dirty="0">
                <a:solidFill>
                  <a:schemeClr val="bg2">
                    <a:lumMod val="10000"/>
                  </a:schemeClr>
                </a:solidFill>
                <a:cs typeface="微软雅黑" panose="020B0503020204020204" pitchFamily="34" charset="-122"/>
                <a:sym typeface="+mn-ea"/>
              </a:rPr>
              <a:t>ELL</a:t>
            </a:r>
          </a:p>
          <a:p>
            <a:pPr marL="366395" lvl="1" indent="-247015" defTabSz="914400" fontAlgn="auto">
              <a:lnSpc>
                <a:spcPct val="110000"/>
              </a:lnSpc>
              <a:spcBef>
                <a:spcPts val="500"/>
              </a:spcBef>
              <a:buSzPct val="75000"/>
              <a:buFont typeface="Arial" panose="020B0604020202090204" pitchFamily="34" charset="0"/>
              <a:buChar char="•"/>
              <a:tabLst>
                <a:tab pos="716280" algn="l"/>
              </a:tabLst>
              <a:defRPr/>
            </a:pPr>
            <a:r>
              <a:rPr lang="zh-CN" altLang="en-US" sz="4000" dirty="0">
                <a:solidFill>
                  <a:schemeClr val="bg2">
                    <a:lumMod val="10000"/>
                  </a:schemeClr>
                </a:solidFill>
                <a:cs typeface="微软雅黑" panose="020B0503020204020204" pitchFamily="34" charset="-122"/>
                <a:sym typeface="+mn-ea"/>
              </a:rPr>
              <a:t>基于分块格式：</a:t>
            </a:r>
            <a:r>
              <a:rPr lang="en-US" altLang="zh-CN" sz="4000" dirty="0">
                <a:solidFill>
                  <a:schemeClr val="bg2">
                    <a:lumMod val="10000"/>
                  </a:schemeClr>
                </a:solidFill>
                <a:cs typeface="微软雅黑" panose="020B0503020204020204" pitchFamily="34" charset="-122"/>
                <a:sym typeface="+mn-ea"/>
              </a:rPr>
              <a:t>BCSR</a:t>
            </a:r>
            <a:r>
              <a:rPr lang="zh-CN" altLang="en-US" sz="4000" dirty="0">
                <a:solidFill>
                  <a:schemeClr val="bg2">
                    <a:lumMod val="10000"/>
                  </a:schemeClr>
                </a:solidFill>
                <a:cs typeface="微软雅黑" panose="020B0503020204020204" pitchFamily="34" charset="-122"/>
                <a:sym typeface="+mn-ea"/>
              </a:rPr>
              <a:t>、</a:t>
            </a:r>
            <a:r>
              <a:rPr lang="en-US" altLang="zh-CN" sz="4000" dirty="0">
                <a:solidFill>
                  <a:schemeClr val="bg2">
                    <a:lumMod val="10000"/>
                  </a:schemeClr>
                </a:solidFill>
                <a:cs typeface="微软雅黑" panose="020B0503020204020204" pitchFamily="34" charset="-122"/>
                <a:sym typeface="+mn-ea"/>
              </a:rPr>
              <a:t>BDIA</a:t>
            </a:r>
            <a:r>
              <a:rPr lang="zh-CN" altLang="en-US" sz="4000" dirty="0">
                <a:solidFill>
                  <a:schemeClr val="bg2">
                    <a:lumMod val="10000"/>
                  </a:schemeClr>
                </a:solidFill>
                <a:cs typeface="微软雅黑" panose="020B0503020204020204" pitchFamily="34" charset="-122"/>
                <a:sym typeface="+mn-ea"/>
              </a:rPr>
              <a:t>、</a:t>
            </a:r>
            <a:r>
              <a:rPr lang="en-US" altLang="zh-CN" sz="4000" dirty="0">
                <a:solidFill>
                  <a:schemeClr val="bg2">
                    <a:lumMod val="10000"/>
                  </a:schemeClr>
                </a:solidFill>
                <a:cs typeface="微软雅黑" panose="020B0503020204020204" pitchFamily="34" charset="-122"/>
                <a:sym typeface="+mn-ea"/>
              </a:rPr>
              <a:t>BELL</a:t>
            </a:r>
            <a:r>
              <a:rPr lang="zh-CN" altLang="en-US" sz="4000" dirty="0">
                <a:solidFill>
                  <a:schemeClr val="bg2">
                    <a:lumMod val="10000"/>
                  </a:schemeClr>
                </a:solidFill>
                <a:cs typeface="微软雅黑" panose="020B0503020204020204" pitchFamily="34" charset="-122"/>
                <a:sym typeface="+mn-ea"/>
              </a:rPr>
              <a:t>、</a:t>
            </a:r>
            <a:r>
              <a:rPr lang="en-US" altLang="zh-CN" sz="4000" dirty="0">
                <a:solidFill>
                  <a:schemeClr val="bg2">
                    <a:lumMod val="10000"/>
                  </a:schemeClr>
                </a:solidFill>
                <a:cs typeface="微软雅黑" panose="020B0503020204020204" pitchFamily="34" charset="-122"/>
                <a:sym typeface="+mn-ea"/>
              </a:rPr>
              <a:t>CSX</a:t>
            </a:r>
          </a:p>
          <a:p>
            <a:pPr marL="366395" lvl="1" indent="-247015" defTabSz="914400" fontAlgn="auto">
              <a:lnSpc>
                <a:spcPct val="110000"/>
              </a:lnSpc>
              <a:spcBef>
                <a:spcPts val="500"/>
              </a:spcBef>
              <a:buSzPct val="75000"/>
              <a:buFont typeface="Arial" panose="020B0604020202090204" pitchFamily="34" charset="0"/>
              <a:buChar char="•"/>
              <a:tabLst>
                <a:tab pos="716280" algn="l"/>
              </a:tabLst>
              <a:defRPr/>
            </a:pPr>
            <a:r>
              <a:rPr lang="zh-CN" altLang="en-US" sz="4000" dirty="0">
                <a:solidFill>
                  <a:schemeClr val="bg2">
                    <a:lumMod val="10000"/>
                  </a:schemeClr>
                </a:solidFill>
                <a:cs typeface="微软雅黑" panose="020B0503020204020204" pitchFamily="34" charset="-122"/>
                <a:sym typeface="+mn-ea"/>
              </a:rPr>
              <a:t>基于矩阵重排格式：</a:t>
            </a:r>
            <a:r>
              <a:rPr lang="en-US" altLang="zh-CN" sz="4000" dirty="0">
                <a:solidFill>
                  <a:schemeClr val="bg2">
                    <a:lumMod val="10000"/>
                  </a:schemeClr>
                </a:solidFill>
                <a:cs typeface="微软雅黑" panose="020B0503020204020204" pitchFamily="34" charset="-122"/>
                <a:sym typeface="+mn-ea"/>
              </a:rPr>
              <a:t>SELL</a:t>
            </a:r>
            <a:r>
              <a:rPr lang="zh-CN" altLang="en-US" sz="4000" dirty="0">
                <a:solidFill>
                  <a:schemeClr val="bg2">
                    <a:lumMod val="10000"/>
                  </a:schemeClr>
                </a:solidFill>
                <a:cs typeface="微软雅黑" panose="020B0503020204020204" pitchFamily="34" charset="-122"/>
                <a:sym typeface="+mn-ea"/>
              </a:rPr>
              <a:t>、</a:t>
            </a:r>
            <a:r>
              <a:rPr lang="en-US" altLang="zh-CN" sz="4000" dirty="0">
                <a:solidFill>
                  <a:schemeClr val="bg2">
                    <a:lumMod val="10000"/>
                  </a:schemeClr>
                </a:solidFill>
                <a:cs typeface="微软雅黑" panose="020B0503020204020204" pitchFamily="34" charset="-122"/>
                <a:sym typeface="+mn-ea"/>
              </a:rPr>
              <a:t>SBELL</a:t>
            </a:r>
          </a:p>
          <a:p>
            <a:pPr marL="366395" lvl="1" indent="-247015" defTabSz="914400" fontAlgn="auto">
              <a:lnSpc>
                <a:spcPct val="110000"/>
              </a:lnSpc>
              <a:spcBef>
                <a:spcPts val="500"/>
              </a:spcBef>
              <a:buSzPct val="75000"/>
              <a:buFont typeface="Arial" panose="020B0604020202090204" pitchFamily="34" charset="0"/>
              <a:buChar char="•"/>
              <a:tabLst>
                <a:tab pos="716280" algn="l"/>
              </a:tabLst>
              <a:defRPr/>
            </a:pPr>
            <a:r>
              <a:rPr lang="zh-CN" altLang="en-US" sz="4000" dirty="0">
                <a:solidFill>
                  <a:schemeClr val="bg2">
                    <a:lumMod val="10000"/>
                  </a:schemeClr>
                </a:solidFill>
                <a:cs typeface="微软雅黑" panose="020B0503020204020204" pitchFamily="34" charset="-122"/>
                <a:sym typeface="+mn-ea"/>
              </a:rPr>
              <a:t>混合模式：</a:t>
            </a:r>
            <a:r>
              <a:rPr lang="en-US" altLang="zh-CN" sz="4000" dirty="0">
                <a:solidFill>
                  <a:schemeClr val="bg2">
                    <a:lumMod val="10000"/>
                  </a:schemeClr>
                </a:solidFill>
                <a:cs typeface="微软雅黑" panose="020B0503020204020204" pitchFamily="34" charset="-122"/>
                <a:sym typeface="+mn-ea"/>
              </a:rPr>
              <a:t>HYB</a:t>
            </a:r>
            <a:r>
              <a:rPr lang="zh-CN" altLang="en-US" sz="4000" dirty="0">
                <a:solidFill>
                  <a:schemeClr val="bg2">
                    <a:lumMod val="10000"/>
                  </a:schemeClr>
                </a:solidFill>
                <a:cs typeface="微软雅黑" panose="020B0503020204020204" pitchFamily="34" charset="-122"/>
                <a:sym typeface="+mn-ea"/>
              </a:rPr>
              <a:t>、</a:t>
            </a:r>
            <a:r>
              <a:rPr lang="en-US" altLang="zh-CN" sz="4000" dirty="0">
                <a:solidFill>
                  <a:schemeClr val="bg2">
                    <a:lumMod val="10000"/>
                  </a:schemeClr>
                </a:solidFill>
                <a:cs typeface="微软雅黑" panose="020B0503020204020204" pitchFamily="34" charset="-122"/>
                <a:sym typeface="+mn-ea"/>
              </a:rPr>
              <a:t>Cocktail</a:t>
            </a:r>
          </a:p>
          <a:p>
            <a:pPr marL="119380" lvl="1" defTabSz="914400" fontAlgn="auto">
              <a:lnSpc>
                <a:spcPct val="110000"/>
              </a:lnSpc>
              <a:spcBef>
                <a:spcPts val="500"/>
              </a:spcBef>
              <a:buSzPct val="75000"/>
              <a:tabLst>
                <a:tab pos="716280" algn="l"/>
              </a:tabLst>
              <a:defRPr/>
            </a:pPr>
            <a:r>
              <a:rPr lang="en-US" altLang="zh-CN" sz="4800" b="1" dirty="0">
                <a:solidFill>
                  <a:schemeClr val="bg2">
                    <a:lumMod val="10000"/>
                  </a:schemeClr>
                </a:solidFill>
                <a:sym typeface="+mn-ea"/>
              </a:rPr>
              <a:t>COO</a:t>
            </a:r>
            <a:r>
              <a:rPr lang="zh-CN" altLang="en-US" sz="4800" b="1" dirty="0">
                <a:solidFill>
                  <a:schemeClr val="bg2">
                    <a:lumMod val="10000"/>
                  </a:schemeClr>
                </a:solidFill>
                <a:sym typeface="+mn-ea"/>
              </a:rPr>
              <a:t>格式</a:t>
            </a:r>
            <a:endParaRPr lang="en-US" altLang="zh-CN" sz="4800" b="1" dirty="0">
              <a:solidFill>
                <a:schemeClr val="bg2">
                  <a:lumMod val="10000"/>
                </a:schemeClr>
              </a:solidFill>
              <a:sym typeface="+mn-ea"/>
            </a:endParaRPr>
          </a:p>
        </p:txBody>
      </p:sp>
      <p:cxnSp>
        <p:nvCxnSpPr>
          <p:cNvPr id="5" name="直接连接符 4">
            <a:extLst>
              <a:ext uri="{FF2B5EF4-FFF2-40B4-BE49-F238E27FC236}">
                <a16:creationId xmlns:a16="http://schemas.microsoft.com/office/drawing/2014/main" id="{50E8A924-83FA-4235-8538-4C98C548B091}"/>
              </a:ext>
            </a:extLst>
          </p:cNvPr>
          <p:cNvCxnSpPr>
            <a:cxnSpLocks/>
          </p:cNvCxnSpPr>
          <p:nvPr/>
        </p:nvCxnSpPr>
        <p:spPr>
          <a:xfrm>
            <a:off x="12193587" y="1085969"/>
            <a:ext cx="0" cy="10304339"/>
          </a:xfrm>
          <a:prstGeom prst="line">
            <a:avLst/>
          </a:prstGeom>
          <a:ln w="38100">
            <a:prstDash val="dashDot"/>
          </a:ln>
        </p:spPr>
        <p:style>
          <a:lnRef idx="2">
            <a:schemeClr val="accent1"/>
          </a:lnRef>
          <a:fillRef idx="0">
            <a:schemeClr val="accent1"/>
          </a:fillRef>
          <a:effectRef idx="1">
            <a:schemeClr val="accent1"/>
          </a:effectRef>
          <a:fontRef idx="minor">
            <a:schemeClr val="tx1"/>
          </a:fontRef>
        </p:style>
      </p:cxnSp>
      <p:pic>
        <p:nvPicPr>
          <p:cNvPr id="9" name="图片 8">
            <a:extLst>
              <a:ext uri="{FF2B5EF4-FFF2-40B4-BE49-F238E27FC236}">
                <a16:creationId xmlns:a16="http://schemas.microsoft.com/office/drawing/2014/main" id="{D7B9427A-6A6A-4A77-BE46-1E4134F6517C}"/>
              </a:ext>
            </a:extLst>
          </p:cNvPr>
          <p:cNvPicPr>
            <a:picLocks noChangeAspect="1"/>
          </p:cNvPicPr>
          <p:nvPr/>
        </p:nvPicPr>
        <p:blipFill>
          <a:blip r:embed="rId2"/>
          <a:stretch>
            <a:fillRect/>
          </a:stretch>
        </p:blipFill>
        <p:spPr>
          <a:xfrm>
            <a:off x="1477681" y="7241811"/>
            <a:ext cx="10314123" cy="3515212"/>
          </a:xfrm>
          <a:prstGeom prst="rect">
            <a:avLst/>
          </a:prstGeom>
        </p:spPr>
      </p:pic>
      <p:pic>
        <p:nvPicPr>
          <p:cNvPr id="12" name="图片 11">
            <a:extLst>
              <a:ext uri="{FF2B5EF4-FFF2-40B4-BE49-F238E27FC236}">
                <a16:creationId xmlns:a16="http://schemas.microsoft.com/office/drawing/2014/main" id="{F11CDD0D-8B99-4C73-967D-A15C14E4417E}"/>
              </a:ext>
            </a:extLst>
          </p:cNvPr>
          <p:cNvPicPr>
            <a:picLocks noChangeAspect="1"/>
          </p:cNvPicPr>
          <p:nvPr/>
        </p:nvPicPr>
        <p:blipFill>
          <a:blip r:embed="rId3"/>
          <a:stretch>
            <a:fillRect/>
          </a:stretch>
        </p:blipFill>
        <p:spPr>
          <a:xfrm>
            <a:off x="12272258" y="831136"/>
            <a:ext cx="11830050" cy="6614695"/>
          </a:xfrm>
          <a:prstGeom prst="rect">
            <a:avLst/>
          </a:prstGeom>
        </p:spPr>
      </p:pic>
      <p:sp>
        <p:nvSpPr>
          <p:cNvPr id="2" name="文本框 1">
            <a:extLst>
              <a:ext uri="{FF2B5EF4-FFF2-40B4-BE49-F238E27FC236}">
                <a16:creationId xmlns:a16="http://schemas.microsoft.com/office/drawing/2014/main" id="{84741381-9DD3-4559-A25A-054BEEC2329A}"/>
              </a:ext>
            </a:extLst>
          </p:cNvPr>
          <p:cNvSpPr txBox="1"/>
          <p:nvPr/>
        </p:nvSpPr>
        <p:spPr>
          <a:xfrm>
            <a:off x="12438028" y="8818031"/>
            <a:ext cx="11830049" cy="2554545"/>
          </a:xfrm>
          <a:prstGeom prst="rect">
            <a:avLst/>
          </a:prstGeom>
          <a:noFill/>
        </p:spPr>
        <p:txBody>
          <a:bodyPr wrap="square" rtlCol="0">
            <a:spAutoFit/>
          </a:bodyPr>
          <a:lstStyle/>
          <a:p>
            <a:r>
              <a:rPr lang="en-US" altLang="zh-CN" sz="4000" dirty="0">
                <a:solidFill>
                  <a:schemeClr val="bg2">
                    <a:lumMod val="10000"/>
                  </a:schemeClr>
                </a:solidFill>
                <a:latin typeface="微软雅黑" panose="020B0503020204020204" pitchFamily="34" charset="-122"/>
                <a:ea typeface="微软雅黑" panose="020B0503020204020204" pitchFamily="34" charset="-122"/>
              </a:rPr>
              <a:t>values/</a:t>
            </a:r>
            <a:r>
              <a:rPr lang="en-US" altLang="zh-CN" sz="4000" dirty="0" err="1">
                <a:solidFill>
                  <a:schemeClr val="bg2">
                    <a:lumMod val="10000"/>
                  </a:schemeClr>
                </a:solidFill>
                <a:latin typeface="微软雅黑" panose="020B0503020204020204" pitchFamily="34" charset="-122"/>
                <a:ea typeface="微软雅黑" panose="020B0503020204020204" pitchFamily="34" charset="-122"/>
              </a:rPr>
              <a:t>row_ind</a:t>
            </a:r>
            <a:r>
              <a:rPr lang="en-US" altLang="zh-CN" sz="4000" dirty="0">
                <a:solidFill>
                  <a:schemeClr val="bg2">
                    <a:lumMod val="10000"/>
                  </a:schemeClr>
                </a:solidFill>
                <a:latin typeface="微软雅黑" panose="020B0503020204020204" pitchFamily="34" charset="-122"/>
                <a:ea typeface="微软雅黑" panose="020B0503020204020204" pitchFamily="34" charset="-122"/>
              </a:rPr>
              <a:t>/</a:t>
            </a:r>
            <a:r>
              <a:rPr lang="en-US" altLang="zh-CN" sz="4000" dirty="0" err="1">
                <a:solidFill>
                  <a:schemeClr val="bg2">
                    <a:lumMod val="10000"/>
                  </a:schemeClr>
                </a:solidFill>
                <a:latin typeface="微软雅黑" panose="020B0503020204020204" pitchFamily="34" charset="-122"/>
                <a:ea typeface="微软雅黑" panose="020B0503020204020204" pitchFamily="34" charset="-122"/>
              </a:rPr>
              <a:t>col_ind</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访问连续</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a:p>
            <a:r>
              <a:rPr lang="en-US" altLang="zh-CN" sz="4000" dirty="0">
                <a:solidFill>
                  <a:schemeClr val="bg2">
                    <a:lumMod val="10000"/>
                  </a:schemeClr>
                </a:solidFill>
                <a:latin typeface="微软雅黑" panose="020B0503020204020204" pitchFamily="34" charset="-122"/>
                <a:ea typeface="微软雅黑" panose="020B0503020204020204" pitchFamily="34" charset="-122"/>
              </a:rPr>
              <a:t>X</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访问非规则，</a:t>
            </a:r>
            <a:r>
              <a:rPr lang="en-US" altLang="zh-CN" sz="4000" dirty="0">
                <a:solidFill>
                  <a:schemeClr val="bg2">
                    <a:lumMod val="10000"/>
                  </a:schemeClr>
                </a:solidFill>
                <a:latin typeface="微软雅黑" panose="020B0503020204020204" pitchFamily="34" charset="-122"/>
                <a:ea typeface="微软雅黑" panose="020B0503020204020204" pitchFamily="34" charset="-122"/>
              </a:rPr>
              <a:t>Y</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访问非规则</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a:p>
            <a:r>
              <a:rPr lang="zh-CN" altLang="en-US" sz="4000" dirty="0">
                <a:solidFill>
                  <a:schemeClr val="bg2">
                    <a:lumMod val="10000"/>
                  </a:schemeClr>
                </a:solidFill>
                <a:latin typeface="微软雅黑" panose="020B0503020204020204" pitchFamily="34" charset="-122"/>
                <a:ea typeface="微软雅黑" panose="020B0503020204020204" pitchFamily="34" charset="-122"/>
              </a:rPr>
              <a:t>优点：转换成其它存储格式很快捷简便</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a:p>
            <a:r>
              <a:rPr lang="zh-CN" altLang="en-US" sz="4000" dirty="0">
                <a:solidFill>
                  <a:schemeClr val="bg2">
                    <a:lumMod val="10000"/>
                  </a:schemeClr>
                </a:solidFill>
                <a:latin typeface="微软雅黑" panose="020B0503020204020204" pitchFamily="34" charset="-122"/>
                <a:ea typeface="微软雅黑" panose="020B0503020204020204" pitchFamily="34" charset="-122"/>
              </a:rPr>
              <a:t>缺点：空间占用大</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5A7193B-746B-4852-B97C-673C3B3ACCC3}"/>
              </a:ext>
            </a:extLst>
          </p:cNvPr>
          <p:cNvSpPr txBox="1"/>
          <p:nvPr/>
        </p:nvSpPr>
        <p:spPr>
          <a:xfrm>
            <a:off x="1722438" y="6312097"/>
            <a:ext cx="12194498" cy="769441"/>
          </a:xfrm>
          <a:prstGeom prst="rect">
            <a:avLst/>
          </a:prstGeom>
          <a:noFill/>
        </p:spPr>
        <p:txBody>
          <a:bodyPr wrap="square">
            <a:spAutoFit/>
          </a:bodyPr>
          <a:lstStyle/>
          <a:p>
            <a:r>
              <a:rPr lang="en-US" altLang="zh-CN" sz="4400" b="1" dirty="0">
                <a:solidFill>
                  <a:schemeClr val="bg2">
                    <a:lumMod val="10000"/>
                  </a:schemeClr>
                </a:solidFill>
                <a:sym typeface="+mn-ea"/>
              </a:rPr>
              <a:t>(coordinate format)</a:t>
            </a:r>
            <a:endParaRPr lang="zh-CN" altLang="en-US" dirty="0"/>
          </a:p>
        </p:txBody>
      </p:sp>
      <p:sp>
        <p:nvSpPr>
          <p:cNvPr id="10" name="灯片编号占位符 1">
            <a:extLst>
              <a:ext uri="{FF2B5EF4-FFF2-40B4-BE49-F238E27FC236}">
                <a16:creationId xmlns:a16="http://schemas.microsoft.com/office/drawing/2014/main" id="{42EB1E3F-D4F9-4E6B-AD2A-6E9D2C39060B}"/>
              </a:ext>
            </a:extLst>
          </p:cNvPr>
          <p:cNvSpPr txBox="1">
            <a:spLocks/>
          </p:cNvSpPr>
          <p:nvPr/>
        </p:nvSpPr>
        <p:spPr>
          <a:xfrm>
            <a:off x="17476788" y="12712700"/>
            <a:ext cx="5691187" cy="730250"/>
          </a:xfrm>
          <a:prstGeom prst="rect">
            <a:avLst/>
          </a:prstGeom>
        </p:spPr>
        <p:txBody>
          <a:bodyPr/>
          <a:lstStyle>
            <a:defPPr>
              <a:defRPr lang="en-US"/>
            </a:defPPr>
            <a:lvl1pPr algn="l" defTabSz="1087120" rtl="0" fontAlgn="base">
              <a:spcBef>
                <a:spcPct val="0"/>
              </a:spcBef>
              <a:spcAft>
                <a:spcPct val="0"/>
              </a:spcAft>
              <a:defRPr sz="4300" kern="1200">
                <a:solidFill>
                  <a:schemeClr val="tx1"/>
                </a:solidFill>
                <a:latin typeface="Calibri" charset="0"/>
                <a:ea typeface="MS PGothic" charset="0"/>
                <a:cs typeface="MS PGothic" charset="0"/>
              </a:defRPr>
            </a:lvl1pPr>
            <a:lvl2pPr marL="1087755" indent="-630555" algn="l" defTabSz="1087120" rtl="0" fontAlgn="base">
              <a:spcBef>
                <a:spcPct val="0"/>
              </a:spcBef>
              <a:spcAft>
                <a:spcPct val="0"/>
              </a:spcAft>
              <a:defRPr sz="4300" kern="1200">
                <a:solidFill>
                  <a:schemeClr val="tx1"/>
                </a:solidFill>
                <a:latin typeface="Calibri" charset="0"/>
                <a:ea typeface="MS PGothic" charset="0"/>
                <a:cs typeface="MS PGothic" charset="0"/>
              </a:defRPr>
            </a:lvl2pPr>
            <a:lvl3pPr marL="2176780" indent="-1262380" algn="l" defTabSz="1087120" rtl="0" fontAlgn="base">
              <a:spcBef>
                <a:spcPct val="0"/>
              </a:spcBef>
              <a:spcAft>
                <a:spcPct val="0"/>
              </a:spcAft>
              <a:defRPr sz="4300" kern="1200">
                <a:solidFill>
                  <a:schemeClr val="tx1"/>
                </a:solidFill>
                <a:latin typeface="Calibri" charset="0"/>
                <a:ea typeface="MS PGothic" charset="0"/>
                <a:cs typeface="MS PGothic" charset="0"/>
              </a:defRPr>
            </a:lvl3pPr>
            <a:lvl4pPr marL="3265805" indent="-1894205" algn="l" defTabSz="1087120" rtl="0" fontAlgn="base">
              <a:spcBef>
                <a:spcPct val="0"/>
              </a:spcBef>
              <a:spcAft>
                <a:spcPct val="0"/>
              </a:spcAft>
              <a:defRPr sz="4300" kern="1200">
                <a:solidFill>
                  <a:schemeClr val="tx1"/>
                </a:solidFill>
                <a:latin typeface="Calibri" charset="0"/>
                <a:ea typeface="MS PGothic" charset="0"/>
                <a:cs typeface="MS PGothic" charset="0"/>
              </a:defRPr>
            </a:lvl4pPr>
            <a:lvl5pPr marL="4354830" indent="-2526030" algn="l" defTabSz="1087120" rtl="0" fontAlgn="base">
              <a:spcBef>
                <a:spcPct val="0"/>
              </a:spcBef>
              <a:spcAft>
                <a:spcPct val="0"/>
              </a:spcAft>
              <a:defRPr sz="4300" kern="1200">
                <a:solidFill>
                  <a:schemeClr val="tx1"/>
                </a:solidFill>
                <a:latin typeface="Calibri" charset="0"/>
                <a:ea typeface="MS PGothic" charset="0"/>
                <a:cs typeface="MS PGothic" charset="0"/>
              </a:defRPr>
            </a:lvl5pPr>
            <a:lvl6pPr marL="2286000" algn="l" defTabSz="457200" rtl="0" eaLnBrk="1" latinLnBrk="0" hangingPunct="1">
              <a:defRPr sz="4300" kern="1200">
                <a:solidFill>
                  <a:schemeClr val="tx1"/>
                </a:solidFill>
                <a:latin typeface="Calibri" charset="0"/>
                <a:ea typeface="MS PGothic" charset="0"/>
                <a:cs typeface="MS PGothic" charset="0"/>
              </a:defRPr>
            </a:lvl6pPr>
            <a:lvl7pPr marL="2743200" algn="l" defTabSz="457200" rtl="0" eaLnBrk="1" latinLnBrk="0" hangingPunct="1">
              <a:defRPr sz="4300" kern="1200">
                <a:solidFill>
                  <a:schemeClr val="tx1"/>
                </a:solidFill>
                <a:latin typeface="Calibri" charset="0"/>
                <a:ea typeface="MS PGothic" charset="0"/>
                <a:cs typeface="MS PGothic" charset="0"/>
              </a:defRPr>
            </a:lvl7pPr>
            <a:lvl8pPr marL="3200400" algn="l" defTabSz="457200" rtl="0" eaLnBrk="1" latinLnBrk="0" hangingPunct="1">
              <a:defRPr sz="4300" kern="1200">
                <a:solidFill>
                  <a:schemeClr val="tx1"/>
                </a:solidFill>
                <a:latin typeface="Calibri" charset="0"/>
                <a:ea typeface="MS PGothic" charset="0"/>
                <a:cs typeface="MS PGothic" charset="0"/>
              </a:defRPr>
            </a:lvl8pPr>
            <a:lvl9pPr marL="3657600" algn="l" defTabSz="457200" rtl="0" eaLnBrk="1" latinLnBrk="0" hangingPunct="1">
              <a:defRPr sz="4300" kern="1200">
                <a:solidFill>
                  <a:schemeClr val="tx1"/>
                </a:solidFill>
                <a:latin typeface="Calibri" charset="0"/>
                <a:ea typeface="MS PGothic" charset="0"/>
                <a:cs typeface="MS PGothic" charset="0"/>
              </a:defRPr>
            </a:lvl9pPr>
          </a:lstStyle>
          <a:p>
            <a:pPr algn="r"/>
            <a:fld id="{0C913308-F349-4B6D-A68A-DD1791B4A57B}" type="slidenum">
              <a:rPr lang="zh-CN" altLang="en-US" smtClean="0"/>
              <a:pPr algn="r"/>
              <a:t>4</a:t>
            </a:fld>
            <a:endParaRPr lang="zh-CN" altLang="en-US" dirty="0"/>
          </a:p>
        </p:txBody>
      </p:sp>
    </p:spTree>
    <p:extLst>
      <p:ext uri="{BB962C8B-B14F-4D97-AF65-F5344CB8AC3E}">
        <p14:creationId xmlns:p14="http://schemas.microsoft.com/office/powerpoint/2010/main" val="2223850361"/>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40</a:t>
            </a:fld>
            <a:endParaRPr lang="zh-CN" altLang="en-US"/>
          </a:p>
        </p:txBody>
      </p:sp>
      <p:sp>
        <p:nvSpPr>
          <p:cNvPr id="5" name="Text Box 28"/>
          <p:cNvSpPr txBox="1">
            <a:spLocks noChangeArrowheads="1"/>
          </p:cNvSpPr>
          <p:nvPr/>
        </p:nvSpPr>
        <p:spPr bwMode="auto">
          <a:xfrm>
            <a:off x="8129587" y="12436477"/>
            <a:ext cx="1059136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sym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sym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sym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sym typeface="Arial" charset="0"/>
              </a:defRPr>
            </a:lvl4pPr>
            <a:lvl5pPr marL="2057400" indent="-228600" eaLnBrk="0" hangingPunct="0">
              <a:spcBef>
                <a:spcPct val="20000"/>
              </a:spcBef>
              <a:buFont typeface="Arial" charset="0"/>
              <a:buChar char="»"/>
              <a:defRPr sz="1000">
                <a:solidFill>
                  <a:schemeClr val="tx1"/>
                </a:solidFill>
                <a:latin typeface="Arial" charset="0"/>
                <a:cs typeface="Arial" charset="0"/>
                <a:sym typeface="Arial" charset="0"/>
              </a:defRPr>
            </a:lvl5pPr>
            <a:lvl6pPr marL="25146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6pPr>
            <a:lvl7pPr marL="29718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7pPr>
            <a:lvl8pPr marL="34290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8pPr>
            <a:lvl9pPr marL="38862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9pPr>
          </a:lstStyle>
          <a:p>
            <a:pPr eaLnBrk="1" hangingPunct="1">
              <a:spcBef>
                <a:spcPct val="0"/>
              </a:spcBef>
              <a:buFontTx/>
              <a:buNone/>
            </a:pPr>
            <a:r>
              <a:rPr lang="en-US" altLang="zh-CN" sz="4800" dirty="0">
                <a:solidFill>
                  <a:srgbClr val="121520"/>
                </a:solidFill>
                <a:latin typeface="Times New Roman" panose="02020603050405020304" pitchFamily="18" charset="0"/>
                <a:cs typeface="Times New Roman" panose="02020603050405020304" pitchFamily="18" charset="0"/>
              </a:rPr>
              <a:t>Performance results on </a:t>
            </a:r>
            <a:r>
              <a:rPr lang="en-US" altLang="zh-CN" sz="4800" dirty="0" err="1">
                <a:solidFill>
                  <a:srgbClr val="121520"/>
                </a:solidFill>
                <a:latin typeface="Times New Roman" panose="02020603050405020304" pitchFamily="18" charset="0"/>
                <a:cs typeface="Times New Roman" panose="02020603050405020304" pitchFamily="18" charset="0"/>
              </a:rPr>
              <a:t>Kepler</a:t>
            </a:r>
            <a:r>
              <a:rPr lang="en-US" altLang="zh-CN" sz="4800" dirty="0">
                <a:solidFill>
                  <a:srgbClr val="121520"/>
                </a:solidFill>
                <a:latin typeface="Times New Roman" panose="02020603050405020304" pitchFamily="18" charset="0"/>
                <a:cs typeface="Times New Roman" panose="02020603050405020304" pitchFamily="18" charset="0"/>
              </a:rPr>
              <a:t> (GTX 680)</a:t>
            </a:r>
          </a:p>
        </p:txBody>
      </p:sp>
      <p:graphicFrame>
        <p:nvGraphicFramePr>
          <p:cNvPr id="7" name="图表 6"/>
          <p:cNvGraphicFramePr>
            <a:graphicFrameLocks/>
          </p:cNvGraphicFramePr>
          <p:nvPr>
            <p:extLst>
              <p:ext uri="{D42A27DB-BD31-4B8C-83A1-F6EECF244321}">
                <p14:modId xmlns:p14="http://schemas.microsoft.com/office/powerpoint/2010/main" val="3413914049"/>
              </p:ext>
            </p:extLst>
          </p:nvPr>
        </p:nvGraphicFramePr>
        <p:xfrm>
          <a:off x="3696643" y="1399615"/>
          <a:ext cx="16993888" cy="11036862"/>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3254689" y="5578844"/>
            <a:ext cx="553998" cy="1321837"/>
          </a:xfrm>
          <a:prstGeom prst="rect">
            <a:avLst/>
          </a:prstGeom>
          <a:noFill/>
        </p:spPr>
        <p:txBody>
          <a:bodyPr vert="vert270" wrap="none" rtlCol="0" anchor="ctr" anchorCtr="0">
            <a:spAutoFit/>
          </a:bodyPr>
          <a:lstStyle/>
          <a:p>
            <a:r>
              <a:rPr lang="en-US" altLang="zh-CN" sz="2400" b="1" dirty="0">
                <a:solidFill>
                  <a:srgbClr val="121520"/>
                </a:solidFill>
                <a:latin typeface="Times New Roman" panose="02020603050405020304" pitchFamily="18" charset="0"/>
                <a:cs typeface="Times New Roman" panose="02020603050405020304" pitchFamily="18" charset="0"/>
              </a:rPr>
              <a:t>GFLOPS</a:t>
            </a:r>
            <a:endParaRPr lang="zh-CN" altLang="en-US" sz="2400" b="1" dirty="0">
              <a:solidFill>
                <a:srgbClr val="12152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22196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41</a:t>
            </a:fld>
            <a:endParaRPr lang="zh-CN" altLang="en-US"/>
          </a:p>
        </p:txBody>
      </p:sp>
      <p:sp>
        <p:nvSpPr>
          <p:cNvPr id="8" name="Text Box 28"/>
          <p:cNvSpPr txBox="1">
            <a:spLocks noChangeArrowheads="1"/>
          </p:cNvSpPr>
          <p:nvPr/>
        </p:nvSpPr>
        <p:spPr bwMode="auto">
          <a:xfrm>
            <a:off x="8129587" y="12436477"/>
            <a:ext cx="1059136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sym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sym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sym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sym typeface="Arial" charset="0"/>
              </a:defRPr>
            </a:lvl4pPr>
            <a:lvl5pPr marL="2057400" indent="-228600" eaLnBrk="0" hangingPunct="0">
              <a:spcBef>
                <a:spcPct val="20000"/>
              </a:spcBef>
              <a:buFont typeface="Arial" charset="0"/>
              <a:buChar char="»"/>
              <a:defRPr sz="1000">
                <a:solidFill>
                  <a:schemeClr val="tx1"/>
                </a:solidFill>
                <a:latin typeface="Arial" charset="0"/>
                <a:cs typeface="Arial" charset="0"/>
                <a:sym typeface="Arial" charset="0"/>
              </a:defRPr>
            </a:lvl5pPr>
            <a:lvl6pPr marL="25146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6pPr>
            <a:lvl7pPr marL="29718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7pPr>
            <a:lvl8pPr marL="34290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8pPr>
            <a:lvl9pPr marL="38862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9pPr>
          </a:lstStyle>
          <a:p>
            <a:pPr eaLnBrk="1" hangingPunct="1">
              <a:spcBef>
                <a:spcPct val="0"/>
              </a:spcBef>
              <a:buFontTx/>
              <a:buNone/>
            </a:pPr>
            <a:r>
              <a:rPr lang="en-US" altLang="zh-CN" sz="4800" dirty="0">
                <a:solidFill>
                  <a:srgbClr val="121520"/>
                </a:solidFill>
                <a:latin typeface="Times New Roman" panose="02020603050405020304" pitchFamily="18" charset="0"/>
                <a:cs typeface="Times New Roman" panose="02020603050405020304" pitchFamily="18" charset="0"/>
              </a:rPr>
              <a:t>Performance results on Kepler (GTX 680)</a:t>
            </a:r>
          </a:p>
        </p:txBody>
      </p:sp>
      <p:graphicFrame>
        <p:nvGraphicFramePr>
          <p:cNvPr id="9" name="图表 8"/>
          <p:cNvGraphicFramePr>
            <a:graphicFrameLocks/>
          </p:cNvGraphicFramePr>
          <p:nvPr>
            <p:extLst>
              <p:ext uri="{D42A27DB-BD31-4B8C-83A1-F6EECF244321}">
                <p14:modId xmlns:p14="http://schemas.microsoft.com/office/powerpoint/2010/main" val="4273852692"/>
              </p:ext>
            </p:extLst>
          </p:nvPr>
        </p:nvGraphicFramePr>
        <p:xfrm>
          <a:off x="3696643" y="1399615"/>
          <a:ext cx="16993888" cy="11036862"/>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3254689" y="5578844"/>
            <a:ext cx="553998" cy="1321837"/>
          </a:xfrm>
          <a:prstGeom prst="rect">
            <a:avLst/>
          </a:prstGeom>
          <a:noFill/>
        </p:spPr>
        <p:txBody>
          <a:bodyPr vert="vert270" wrap="none" rtlCol="0" anchor="ctr" anchorCtr="0">
            <a:spAutoFit/>
          </a:bodyPr>
          <a:lstStyle/>
          <a:p>
            <a:r>
              <a:rPr lang="en-US" altLang="zh-CN" sz="2400" b="1" dirty="0">
                <a:solidFill>
                  <a:srgbClr val="121520"/>
                </a:solidFill>
                <a:latin typeface="Times New Roman" panose="02020603050405020304" pitchFamily="18" charset="0"/>
                <a:cs typeface="Times New Roman" panose="02020603050405020304" pitchFamily="18" charset="0"/>
              </a:rPr>
              <a:t>GFLOPS</a:t>
            </a:r>
            <a:endParaRPr lang="zh-CN" altLang="en-US" sz="2400" b="1" dirty="0">
              <a:solidFill>
                <a:srgbClr val="12152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7390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42</a:t>
            </a:fld>
            <a:endParaRPr lang="zh-CN" altLang="en-US"/>
          </a:p>
        </p:txBody>
      </p:sp>
      <p:sp>
        <p:nvSpPr>
          <p:cNvPr id="5" name="Text Box 28"/>
          <p:cNvSpPr txBox="1">
            <a:spLocks noChangeArrowheads="1"/>
          </p:cNvSpPr>
          <p:nvPr/>
        </p:nvSpPr>
        <p:spPr bwMode="auto">
          <a:xfrm>
            <a:off x="8129587" y="12436477"/>
            <a:ext cx="1059136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sym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sym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sym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sym typeface="Arial" charset="0"/>
              </a:defRPr>
            </a:lvl4pPr>
            <a:lvl5pPr marL="2057400" indent="-228600" eaLnBrk="0" hangingPunct="0">
              <a:spcBef>
                <a:spcPct val="20000"/>
              </a:spcBef>
              <a:buFont typeface="Arial" charset="0"/>
              <a:buChar char="»"/>
              <a:defRPr sz="1000">
                <a:solidFill>
                  <a:schemeClr val="tx1"/>
                </a:solidFill>
                <a:latin typeface="Arial" charset="0"/>
                <a:cs typeface="Arial" charset="0"/>
                <a:sym typeface="Arial" charset="0"/>
              </a:defRPr>
            </a:lvl5pPr>
            <a:lvl6pPr marL="25146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6pPr>
            <a:lvl7pPr marL="29718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7pPr>
            <a:lvl8pPr marL="34290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8pPr>
            <a:lvl9pPr marL="38862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9pPr>
          </a:lstStyle>
          <a:p>
            <a:pPr eaLnBrk="1" hangingPunct="1">
              <a:spcBef>
                <a:spcPct val="0"/>
              </a:spcBef>
              <a:buFontTx/>
              <a:buNone/>
            </a:pPr>
            <a:r>
              <a:rPr lang="en-US" altLang="zh-CN" sz="4800" dirty="0">
                <a:solidFill>
                  <a:srgbClr val="121520"/>
                </a:solidFill>
                <a:latin typeface="Times New Roman" panose="02020603050405020304" pitchFamily="18" charset="0"/>
                <a:cs typeface="Times New Roman" panose="02020603050405020304" pitchFamily="18" charset="0"/>
              </a:rPr>
              <a:t>Performance results on Kepler (GTX 680)</a:t>
            </a:r>
          </a:p>
        </p:txBody>
      </p:sp>
      <p:graphicFrame>
        <p:nvGraphicFramePr>
          <p:cNvPr id="6" name="图表 5"/>
          <p:cNvGraphicFramePr>
            <a:graphicFrameLocks/>
          </p:cNvGraphicFramePr>
          <p:nvPr>
            <p:extLst>
              <p:ext uri="{D42A27DB-BD31-4B8C-83A1-F6EECF244321}">
                <p14:modId xmlns:p14="http://schemas.microsoft.com/office/powerpoint/2010/main" val="1880211944"/>
              </p:ext>
            </p:extLst>
          </p:nvPr>
        </p:nvGraphicFramePr>
        <p:xfrm>
          <a:off x="3696643" y="1399615"/>
          <a:ext cx="16993888" cy="1103686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3254689" y="5578844"/>
            <a:ext cx="553998" cy="1321837"/>
          </a:xfrm>
          <a:prstGeom prst="rect">
            <a:avLst/>
          </a:prstGeom>
          <a:noFill/>
        </p:spPr>
        <p:txBody>
          <a:bodyPr vert="vert270" wrap="none" rtlCol="0" anchor="ctr" anchorCtr="0">
            <a:spAutoFit/>
          </a:bodyPr>
          <a:lstStyle/>
          <a:p>
            <a:r>
              <a:rPr lang="en-US" altLang="zh-CN" sz="2400" b="1" dirty="0">
                <a:latin typeface="Times New Roman" panose="02020603050405020304" pitchFamily="18" charset="0"/>
                <a:cs typeface="Times New Roman" panose="02020603050405020304" pitchFamily="18" charset="0"/>
              </a:rPr>
              <a:t>GFLOPS</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4017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43</a:t>
            </a:fld>
            <a:endParaRPr lang="zh-CN" altLang="en-US"/>
          </a:p>
        </p:txBody>
      </p:sp>
      <p:sp>
        <p:nvSpPr>
          <p:cNvPr id="5" name="Text Box 28"/>
          <p:cNvSpPr txBox="1">
            <a:spLocks noChangeArrowheads="1"/>
          </p:cNvSpPr>
          <p:nvPr/>
        </p:nvSpPr>
        <p:spPr bwMode="auto">
          <a:xfrm>
            <a:off x="8129587" y="12436477"/>
            <a:ext cx="1059136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sym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sym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sym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sym typeface="Arial" charset="0"/>
              </a:defRPr>
            </a:lvl4pPr>
            <a:lvl5pPr marL="2057400" indent="-228600" eaLnBrk="0" hangingPunct="0">
              <a:spcBef>
                <a:spcPct val="20000"/>
              </a:spcBef>
              <a:buFont typeface="Arial" charset="0"/>
              <a:buChar char="»"/>
              <a:defRPr sz="1000">
                <a:solidFill>
                  <a:schemeClr val="tx1"/>
                </a:solidFill>
                <a:latin typeface="Arial" charset="0"/>
                <a:cs typeface="Arial" charset="0"/>
                <a:sym typeface="Arial" charset="0"/>
              </a:defRPr>
            </a:lvl5pPr>
            <a:lvl6pPr marL="25146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6pPr>
            <a:lvl7pPr marL="29718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7pPr>
            <a:lvl8pPr marL="34290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8pPr>
            <a:lvl9pPr marL="38862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9pPr>
          </a:lstStyle>
          <a:p>
            <a:pPr eaLnBrk="1" hangingPunct="1">
              <a:spcBef>
                <a:spcPct val="0"/>
              </a:spcBef>
              <a:buFontTx/>
              <a:buNone/>
            </a:pPr>
            <a:r>
              <a:rPr lang="en-US" altLang="zh-CN" sz="4800" dirty="0">
                <a:solidFill>
                  <a:srgbClr val="121520"/>
                </a:solidFill>
                <a:latin typeface="Times New Roman" panose="02020603050405020304" pitchFamily="18" charset="0"/>
                <a:cs typeface="Times New Roman" panose="02020603050405020304" pitchFamily="18" charset="0"/>
              </a:rPr>
              <a:t>Performance results on Kepler (GTX 680)</a:t>
            </a:r>
          </a:p>
        </p:txBody>
      </p:sp>
      <p:graphicFrame>
        <p:nvGraphicFramePr>
          <p:cNvPr id="6" name="图表 5"/>
          <p:cNvGraphicFramePr>
            <a:graphicFrameLocks/>
          </p:cNvGraphicFramePr>
          <p:nvPr>
            <p:extLst>
              <p:ext uri="{D42A27DB-BD31-4B8C-83A1-F6EECF244321}">
                <p14:modId xmlns:p14="http://schemas.microsoft.com/office/powerpoint/2010/main" val="1162640767"/>
              </p:ext>
            </p:extLst>
          </p:nvPr>
        </p:nvGraphicFramePr>
        <p:xfrm>
          <a:off x="3696643" y="1399615"/>
          <a:ext cx="16993888" cy="1103686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3254689" y="5578844"/>
            <a:ext cx="553998" cy="1321837"/>
          </a:xfrm>
          <a:prstGeom prst="rect">
            <a:avLst/>
          </a:prstGeom>
          <a:noFill/>
        </p:spPr>
        <p:txBody>
          <a:bodyPr vert="vert270" wrap="none" rtlCol="0" anchor="ctr" anchorCtr="0">
            <a:spAutoFit/>
          </a:bodyPr>
          <a:lstStyle/>
          <a:p>
            <a:r>
              <a:rPr lang="en-US" altLang="zh-CN" sz="2400" b="1" dirty="0">
                <a:solidFill>
                  <a:srgbClr val="121520"/>
                </a:solidFill>
                <a:latin typeface="Times New Roman" panose="02020603050405020304" pitchFamily="18" charset="0"/>
                <a:cs typeface="Times New Roman" panose="02020603050405020304" pitchFamily="18" charset="0"/>
              </a:rPr>
              <a:t>GFLOPS</a:t>
            </a:r>
            <a:endParaRPr lang="zh-CN" altLang="en-US" sz="2400" b="1" dirty="0">
              <a:solidFill>
                <a:srgbClr val="12152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30576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44</a:t>
            </a:fld>
            <a:endParaRPr lang="zh-CN" altLang="en-US"/>
          </a:p>
        </p:txBody>
      </p:sp>
      <p:sp>
        <p:nvSpPr>
          <p:cNvPr id="8" name="Text Box 28"/>
          <p:cNvSpPr txBox="1">
            <a:spLocks noChangeArrowheads="1"/>
          </p:cNvSpPr>
          <p:nvPr/>
        </p:nvSpPr>
        <p:spPr bwMode="auto">
          <a:xfrm>
            <a:off x="8129587" y="12436477"/>
            <a:ext cx="1059136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sym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sym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sym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sym typeface="Arial" charset="0"/>
              </a:defRPr>
            </a:lvl4pPr>
            <a:lvl5pPr marL="2057400" indent="-228600" eaLnBrk="0" hangingPunct="0">
              <a:spcBef>
                <a:spcPct val="20000"/>
              </a:spcBef>
              <a:buFont typeface="Arial" charset="0"/>
              <a:buChar char="»"/>
              <a:defRPr sz="1000">
                <a:solidFill>
                  <a:schemeClr val="tx1"/>
                </a:solidFill>
                <a:latin typeface="Arial" charset="0"/>
                <a:cs typeface="Arial" charset="0"/>
                <a:sym typeface="Arial" charset="0"/>
              </a:defRPr>
            </a:lvl5pPr>
            <a:lvl6pPr marL="25146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6pPr>
            <a:lvl7pPr marL="29718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7pPr>
            <a:lvl8pPr marL="34290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8pPr>
            <a:lvl9pPr marL="3886200" indent="-22860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9pPr>
          </a:lstStyle>
          <a:p>
            <a:pPr eaLnBrk="1" hangingPunct="1">
              <a:spcBef>
                <a:spcPct val="0"/>
              </a:spcBef>
              <a:buFontTx/>
              <a:buNone/>
            </a:pPr>
            <a:r>
              <a:rPr lang="en-US" altLang="zh-CN" sz="4800" dirty="0">
                <a:solidFill>
                  <a:srgbClr val="121520"/>
                </a:solidFill>
                <a:latin typeface="Times New Roman" panose="02020603050405020304" pitchFamily="18" charset="0"/>
                <a:cs typeface="Times New Roman" panose="02020603050405020304" pitchFamily="18" charset="0"/>
              </a:rPr>
              <a:t>Performance results on Kepler (GTX 680)</a:t>
            </a:r>
          </a:p>
        </p:txBody>
      </p:sp>
      <p:graphicFrame>
        <p:nvGraphicFramePr>
          <p:cNvPr id="9" name="图表 8"/>
          <p:cNvGraphicFramePr>
            <a:graphicFrameLocks/>
          </p:cNvGraphicFramePr>
          <p:nvPr>
            <p:extLst>
              <p:ext uri="{D42A27DB-BD31-4B8C-83A1-F6EECF244321}">
                <p14:modId xmlns:p14="http://schemas.microsoft.com/office/powerpoint/2010/main" val="1671683096"/>
              </p:ext>
            </p:extLst>
          </p:nvPr>
        </p:nvGraphicFramePr>
        <p:xfrm>
          <a:off x="3696643" y="1399615"/>
          <a:ext cx="16993888" cy="11036862"/>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3254693" y="5578844"/>
            <a:ext cx="553998" cy="1321837"/>
          </a:xfrm>
          <a:prstGeom prst="rect">
            <a:avLst/>
          </a:prstGeom>
          <a:noFill/>
        </p:spPr>
        <p:txBody>
          <a:bodyPr vert="vert270" wrap="none" rtlCol="0" anchor="ctr" anchorCtr="0">
            <a:spAutoFit/>
          </a:bodyPr>
          <a:lstStyle/>
          <a:p>
            <a:r>
              <a:rPr lang="en-US" altLang="zh-CN" sz="2400" b="1" dirty="0">
                <a:solidFill>
                  <a:srgbClr val="121520"/>
                </a:solidFill>
                <a:latin typeface="Times New Roman" panose="02020603050405020304" pitchFamily="18" charset="0"/>
                <a:cs typeface="Times New Roman" panose="02020603050405020304" pitchFamily="18" charset="0"/>
              </a:rPr>
              <a:t>GFLOPS</a:t>
            </a:r>
            <a:endParaRPr lang="zh-CN" altLang="en-US" sz="2400" b="1" dirty="0">
              <a:solidFill>
                <a:srgbClr val="121520"/>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4651523" y="5617021"/>
            <a:ext cx="15750976" cy="2677656"/>
          </a:xfrm>
          <a:prstGeom prst="rect">
            <a:avLst/>
          </a:prstGeom>
          <a:solidFill>
            <a:srgbClr val="92D050"/>
          </a:solidFill>
        </p:spPr>
        <p:txBody>
          <a:bodyPr wrap="square" rtlCol="0">
            <a:spAutoFit/>
          </a:bodyPr>
          <a:lstStyle/>
          <a:p>
            <a:r>
              <a:rPr lang="en-US" altLang="zh-CN" sz="5600" dirty="0">
                <a:solidFill>
                  <a:srgbClr val="002060"/>
                </a:solidFill>
              </a:rPr>
              <a:t>Average Performance Improvement:</a:t>
            </a:r>
          </a:p>
          <a:p>
            <a:r>
              <a:rPr lang="en-US" altLang="zh-CN" sz="5600" dirty="0">
                <a:solidFill>
                  <a:srgbClr val="002060"/>
                </a:solidFill>
              </a:rPr>
              <a:t>65% over CUSPARSE, 70% over clSpMV COCKTAIL,</a:t>
            </a:r>
          </a:p>
          <a:p>
            <a:r>
              <a:rPr lang="en-US" altLang="zh-CN" sz="5600" dirty="0">
                <a:solidFill>
                  <a:srgbClr val="002060"/>
                </a:solidFill>
              </a:rPr>
              <a:t>88% over clSpMV best single, 150% over CUSP</a:t>
            </a:r>
          </a:p>
        </p:txBody>
      </p:sp>
    </p:spTree>
    <p:extLst>
      <p:ext uri="{BB962C8B-B14F-4D97-AF65-F5344CB8AC3E}">
        <p14:creationId xmlns:p14="http://schemas.microsoft.com/office/powerpoint/2010/main" val="154862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7" name="TextBox 28"/>
          <p:cNvSpPr txBox="1">
            <a:spLocks noChangeArrowheads="1"/>
          </p:cNvSpPr>
          <p:nvPr/>
        </p:nvSpPr>
        <p:spPr bwMode="auto">
          <a:xfrm>
            <a:off x="1722438" y="681038"/>
            <a:ext cx="20942300" cy="1128712"/>
          </a:xfrm>
          <a:prstGeom prst="rect">
            <a:avLst/>
          </a:prstGeom>
          <a:noFill/>
          <a:ln>
            <a:noFill/>
          </a:ln>
        </p:spPr>
        <p:txBody>
          <a:bodyPr/>
          <a:lstStyle>
            <a:lvl1pPr>
              <a:defRPr sz="4300">
                <a:solidFill>
                  <a:schemeClr val="tx1"/>
                </a:solidFill>
                <a:latin typeface="Calibri" charset="0"/>
                <a:ea typeface="宋体" charset="0"/>
                <a:cs typeface="MS PGothic" charset="0"/>
              </a:defRPr>
            </a:lvl1pPr>
            <a:lvl2pPr marL="742950" indent="-285750">
              <a:defRPr sz="4300">
                <a:solidFill>
                  <a:schemeClr val="tx1"/>
                </a:solidFill>
                <a:latin typeface="Calibri" charset="0"/>
                <a:ea typeface="MS PGothic" charset="0"/>
                <a:cs typeface="MS PGothic" charset="0"/>
              </a:defRPr>
            </a:lvl2pPr>
            <a:lvl3pPr marL="1143000" indent="-228600">
              <a:defRPr sz="4300">
                <a:solidFill>
                  <a:schemeClr val="tx1"/>
                </a:solidFill>
                <a:latin typeface="Calibri" charset="0"/>
                <a:ea typeface="MS PGothic" charset="0"/>
                <a:cs typeface="MS PGothic" charset="0"/>
              </a:defRPr>
            </a:lvl3pPr>
            <a:lvl4pPr marL="1600200" indent="-228600">
              <a:defRPr sz="4300">
                <a:solidFill>
                  <a:schemeClr val="tx1"/>
                </a:solidFill>
                <a:latin typeface="Calibri" charset="0"/>
                <a:ea typeface="MS PGothic" charset="0"/>
                <a:cs typeface="MS PGothic" charset="0"/>
              </a:defRPr>
            </a:lvl4pPr>
            <a:lvl5pPr marL="2057400" indent="-228600">
              <a:defRPr sz="4300">
                <a:solidFill>
                  <a:schemeClr val="tx1"/>
                </a:solidFill>
                <a:latin typeface="Calibri" charset="0"/>
                <a:ea typeface="MS PGothic" charset="0"/>
                <a:cs typeface="MS PGothic" charset="0"/>
              </a:defRPr>
            </a:lvl5pPr>
            <a:lvl6pPr marL="2514600" indent="-228600" defTabSz="1087120" fontAlgn="base">
              <a:spcBef>
                <a:spcPct val="0"/>
              </a:spcBef>
              <a:spcAft>
                <a:spcPct val="0"/>
              </a:spcAft>
              <a:defRPr sz="4300">
                <a:solidFill>
                  <a:schemeClr val="tx1"/>
                </a:solidFill>
                <a:latin typeface="Calibri" charset="0"/>
                <a:ea typeface="MS PGothic" charset="0"/>
                <a:cs typeface="MS PGothic" charset="0"/>
              </a:defRPr>
            </a:lvl6pPr>
            <a:lvl7pPr marL="2971800" indent="-228600" defTabSz="1087120" fontAlgn="base">
              <a:spcBef>
                <a:spcPct val="0"/>
              </a:spcBef>
              <a:spcAft>
                <a:spcPct val="0"/>
              </a:spcAft>
              <a:defRPr sz="4300">
                <a:solidFill>
                  <a:schemeClr val="tx1"/>
                </a:solidFill>
                <a:latin typeface="Calibri" charset="0"/>
                <a:ea typeface="MS PGothic" charset="0"/>
                <a:cs typeface="MS PGothic" charset="0"/>
              </a:defRPr>
            </a:lvl7pPr>
            <a:lvl8pPr marL="3429000" indent="-228600" defTabSz="1087120" fontAlgn="base">
              <a:spcBef>
                <a:spcPct val="0"/>
              </a:spcBef>
              <a:spcAft>
                <a:spcPct val="0"/>
              </a:spcAft>
              <a:defRPr sz="4300">
                <a:solidFill>
                  <a:schemeClr val="tx1"/>
                </a:solidFill>
                <a:latin typeface="Calibri" charset="0"/>
                <a:ea typeface="MS PGothic" charset="0"/>
                <a:cs typeface="MS PGothic" charset="0"/>
              </a:defRPr>
            </a:lvl8pPr>
            <a:lvl9pPr marL="3886200" indent="-228600" defTabSz="1087120" fontAlgn="base">
              <a:spcBef>
                <a:spcPct val="0"/>
              </a:spcBef>
              <a:spcAft>
                <a:spcPct val="0"/>
              </a:spcAft>
              <a:defRPr sz="4300">
                <a:solidFill>
                  <a:schemeClr val="tx1"/>
                </a:solidFill>
                <a:latin typeface="Calibri" charset="0"/>
                <a:ea typeface="MS PGothic" charset="0"/>
                <a:cs typeface="MS PGothic" charset="0"/>
              </a:defRPr>
            </a:lvl9pPr>
          </a:lstStyle>
          <a:p>
            <a:r>
              <a:rPr lang="zh-CN" altLang="en-US" sz="6600" b="1"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目录</a:t>
            </a:r>
          </a:p>
        </p:txBody>
      </p:sp>
      <p:grpSp>
        <p:nvGrpSpPr>
          <p:cNvPr id="22" name="组合 14"/>
          <p:cNvGrpSpPr/>
          <p:nvPr/>
        </p:nvGrpSpPr>
        <p:grpSpPr>
          <a:xfrm>
            <a:off x="7108825" y="3537585"/>
            <a:ext cx="10105390" cy="1538605"/>
            <a:chOff x="3496989" y="2270470"/>
            <a:chExt cx="3310090" cy="504000"/>
          </a:xfrm>
        </p:grpSpPr>
        <p:grpSp>
          <p:nvGrpSpPr>
            <p:cNvPr id="44" name="组合 13"/>
            <p:cNvGrpSpPr/>
            <p:nvPr/>
          </p:nvGrpSpPr>
          <p:grpSpPr>
            <a:xfrm>
              <a:off x="3496989" y="2270470"/>
              <a:ext cx="700237" cy="504000"/>
              <a:chOff x="3496989" y="2270470"/>
              <a:chExt cx="700237" cy="504000"/>
            </a:xfrm>
          </p:grpSpPr>
          <p:sp>
            <p:nvSpPr>
              <p:cNvPr id="46" name="等腰三角形 45"/>
              <p:cNvSpPr/>
              <p:nvPr/>
            </p:nvSpPr>
            <p:spPr>
              <a:xfrm rot="5400000">
                <a:off x="3889510" y="2380009"/>
                <a:ext cx="330510" cy="284922"/>
              </a:xfrm>
              <a:prstGeom prst="triangle">
                <a:avLst/>
              </a:prstGeom>
              <a:solidFill>
                <a:srgbClr val="206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a:ln>
                      <a:noFill/>
                    </a:ln>
                    <a:solidFill>
                      <a:srgbClr val="3D485D"/>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v</a:t>
                </a:r>
              </a:p>
            </p:txBody>
          </p:sp>
          <p:grpSp>
            <p:nvGrpSpPr>
              <p:cNvPr id="47" name="Group 40"/>
              <p:cNvGrpSpPr/>
              <p:nvPr/>
            </p:nvGrpSpPr>
            <p:grpSpPr>
              <a:xfrm>
                <a:off x="3496989" y="2270470"/>
                <a:ext cx="504000" cy="504000"/>
                <a:chOff x="1827213" y="2466975"/>
                <a:chExt cx="965933" cy="967642"/>
              </a:xfrm>
            </p:grpSpPr>
            <p:sp>
              <p:nvSpPr>
                <p:cNvPr id="48" name="Oval 76"/>
                <p:cNvSpPr>
                  <a:spLocks noChangeArrowheads="1"/>
                </p:cNvSpPr>
                <p:nvPr/>
              </p:nvSpPr>
              <p:spPr bwMode="auto">
                <a:xfrm>
                  <a:off x="1827213" y="2466975"/>
                  <a:ext cx="965933" cy="967642"/>
                </a:xfrm>
                <a:prstGeom prst="ellipse">
                  <a:avLst/>
                </a:prstGeom>
                <a:solidFill>
                  <a:srgbClr val="206BA9"/>
                </a:solidFill>
                <a:ln w="38100">
                  <a:solidFill>
                    <a:srgbClr val="F3F3F4"/>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40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9" name="TextBox 8"/>
                <p:cNvSpPr txBox="1"/>
                <p:nvPr/>
              </p:nvSpPr>
              <p:spPr>
                <a:xfrm>
                  <a:off x="1903675" y="2776596"/>
                  <a:ext cx="813009" cy="348408"/>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3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a:t>
                  </a:r>
                </a:p>
              </p:txBody>
            </p:sp>
          </p:grpSp>
        </p:grpSp>
        <p:sp>
          <p:nvSpPr>
            <p:cNvPr id="45" name="圆角矩形 44"/>
            <p:cNvSpPr/>
            <p:nvPr/>
          </p:nvSpPr>
          <p:spPr>
            <a:xfrm>
              <a:off x="4287079" y="2288470"/>
              <a:ext cx="2520000" cy="468000"/>
            </a:xfrm>
            <a:prstGeom prst="roundRect">
              <a:avLst>
                <a:gd name="adj" fmla="val 50000"/>
              </a:avLst>
            </a:prstGeom>
            <a:noFill/>
            <a:ln w="12700" cap="flat" cmpd="sng" algn="ctr">
              <a:solidFill>
                <a:srgbClr val="206BA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4800" kern="0" dirty="0">
                  <a:solidFill>
                    <a:srgbClr val="206BA9"/>
                  </a:solidFill>
                  <a:latin typeface="微软雅黑" panose="020B0503020204020204" pitchFamily="34" charset="-122"/>
                  <a:ea typeface="微软雅黑" panose="020B0503020204020204" pitchFamily="34" charset="-122"/>
                  <a:cs typeface="微软雅黑" panose="020B0503020204020204" pitchFamily="34" charset="-122"/>
                </a:rPr>
                <a:t>引入</a:t>
              </a:r>
              <a:endParaRPr kumimoji="0" lang="zh-CN" altLang="en-US" sz="4800" b="0" i="0" u="none" strike="noStrike" kern="0" cap="none" spc="0" normalizeH="0" baseline="0" noProof="0" dirty="0">
                <a:ln>
                  <a:noFill/>
                </a:ln>
                <a:solidFill>
                  <a:srgbClr val="206BA9"/>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3" name="组合 15"/>
          <p:cNvGrpSpPr/>
          <p:nvPr/>
        </p:nvGrpSpPr>
        <p:grpSpPr>
          <a:xfrm>
            <a:off x="7108825" y="5593715"/>
            <a:ext cx="10105390" cy="1538605"/>
            <a:chOff x="3496989" y="2270470"/>
            <a:chExt cx="3310090" cy="504000"/>
          </a:xfrm>
        </p:grpSpPr>
        <p:grpSp>
          <p:nvGrpSpPr>
            <p:cNvPr id="38" name="组合 19"/>
            <p:cNvGrpSpPr/>
            <p:nvPr/>
          </p:nvGrpSpPr>
          <p:grpSpPr>
            <a:xfrm>
              <a:off x="3496989" y="2270470"/>
              <a:ext cx="700237" cy="504000"/>
              <a:chOff x="3496989" y="2270470"/>
              <a:chExt cx="700237" cy="504000"/>
            </a:xfrm>
          </p:grpSpPr>
          <p:sp>
            <p:nvSpPr>
              <p:cNvPr id="40" name="等腰三角形 39"/>
              <p:cNvSpPr/>
              <p:nvPr/>
            </p:nvSpPr>
            <p:spPr>
              <a:xfrm rot="5400000">
                <a:off x="3889510" y="2380009"/>
                <a:ext cx="330510" cy="284922"/>
              </a:xfrm>
              <a:prstGeom prst="triangle">
                <a:avLst/>
              </a:prstGeom>
              <a:solidFill>
                <a:srgbClr val="206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3D485D"/>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1" name="Group 40"/>
              <p:cNvGrpSpPr/>
              <p:nvPr/>
            </p:nvGrpSpPr>
            <p:grpSpPr>
              <a:xfrm>
                <a:off x="3496989" y="2270470"/>
                <a:ext cx="504000" cy="504000"/>
                <a:chOff x="1827213" y="2466975"/>
                <a:chExt cx="965933" cy="967642"/>
              </a:xfrm>
            </p:grpSpPr>
            <p:sp>
              <p:nvSpPr>
                <p:cNvPr id="42" name="Oval 76"/>
                <p:cNvSpPr>
                  <a:spLocks noChangeArrowheads="1"/>
                </p:cNvSpPr>
                <p:nvPr/>
              </p:nvSpPr>
              <p:spPr bwMode="auto">
                <a:xfrm>
                  <a:off x="1827213" y="2466975"/>
                  <a:ext cx="965933" cy="967642"/>
                </a:xfrm>
                <a:prstGeom prst="ellipse">
                  <a:avLst/>
                </a:prstGeom>
                <a:solidFill>
                  <a:srgbClr val="206BA9"/>
                </a:solidFill>
                <a:ln w="38100">
                  <a:solidFill>
                    <a:srgbClr val="F3F3F4"/>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40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TextBox 24"/>
                <p:cNvSpPr txBox="1"/>
                <p:nvPr/>
              </p:nvSpPr>
              <p:spPr>
                <a:xfrm>
                  <a:off x="1903675" y="2776596"/>
                  <a:ext cx="813009" cy="348408"/>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3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a:t>
                  </a:r>
                </a:p>
              </p:txBody>
            </p:sp>
          </p:grpSp>
        </p:grpSp>
        <p:sp>
          <p:nvSpPr>
            <p:cNvPr id="39" name="圆角矩形 38"/>
            <p:cNvSpPr/>
            <p:nvPr/>
          </p:nvSpPr>
          <p:spPr>
            <a:xfrm>
              <a:off x="4287079" y="2288470"/>
              <a:ext cx="2520000" cy="468000"/>
            </a:xfrm>
            <a:prstGeom prst="roundRect">
              <a:avLst>
                <a:gd name="adj" fmla="val 50000"/>
              </a:avLst>
            </a:prstGeom>
            <a:solidFill>
              <a:schemeClr val="bg1"/>
            </a:solidFill>
            <a:ln w="12700" cap="flat" cmpd="sng" algn="ctr">
              <a:solidFill>
                <a:srgbClr val="206BA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4800" b="0" i="0" u="none" strike="noStrike" kern="0" cap="none" spc="0" normalizeH="0" baseline="0" noProof="0" dirty="0">
                  <a:ln>
                    <a:noFill/>
                  </a:ln>
                  <a:solidFill>
                    <a:srgbClr val="206BA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论文介绍</a:t>
              </a:r>
            </a:p>
          </p:txBody>
        </p:sp>
      </p:grpSp>
      <p:grpSp>
        <p:nvGrpSpPr>
          <p:cNvPr id="24" name="组合 25"/>
          <p:cNvGrpSpPr/>
          <p:nvPr/>
        </p:nvGrpSpPr>
        <p:grpSpPr>
          <a:xfrm>
            <a:off x="7108825" y="7650480"/>
            <a:ext cx="10105390" cy="1538605"/>
            <a:chOff x="3496989" y="2270470"/>
            <a:chExt cx="3310090" cy="504000"/>
          </a:xfrm>
        </p:grpSpPr>
        <p:grpSp>
          <p:nvGrpSpPr>
            <p:cNvPr id="32" name="组合 26"/>
            <p:cNvGrpSpPr/>
            <p:nvPr/>
          </p:nvGrpSpPr>
          <p:grpSpPr>
            <a:xfrm>
              <a:off x="3496989" y="2270470"/>
              <a:ext cx="700237" cy="504000"/>
              <a:chOff x="3496989" y="2270470"/>
              <a:chExt cx="700237" cy="504000"/>
            </a:xfrm>
          </p:grpSpPr>
          <p:sp>
            <p:nvSpPr>
              <p:cNvPr id="34" name="等腰三角形 33"/>
              <p:cNvSpPr/>
              <p:nvPr/>
            </p:nvSpPr>
            <p:spPr>
              <a:xfrm rot="5400000">
                <a:off x="3889510" y="2380009"/>
                <a:ext cx="330510" cy="284922"/>
              </a:xfrm>
              <a:prstGeom prst="triangle">
                <a:avLst/>
              </a:prstGeom>
              <a:solidFill>
                <a:srgbClr val="206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3D485D"/>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5" name="Group 40"/>
              <p:cNvGrpSpPr/>
              <p:nvPr/>
            </p:nvGrpSpPr>
            <p:grpSpPr>
              <a:xfrm>
                <a:off x="3496989" y="2270470"/>
                <a:ext cx="504000" cy="504000"/>
                <a:chOff x="1827213" y="2466975"/>
                <a:chExt cx="965933" cy="967642"/>
              </a:xfrm>
            </p:grpSpPr>
            <p:sp>
              <p:nvSpPr>
                <p:cNvPr id="36" name="Oval 76"/>
                <p:cNvSpPr>
                  <a:spLocks noChangeArrowheads="1"/>
                </p:cNvSpPr>
                <p:nvPr/>
              </p:nvSpPr>
              <p:spPr bwMode="auto">
                <a:xfrm>
                  <a:off x="1827213" y="2466975"/>
                  <a:ext cx="965933" cy="967642"/>
                </a:xfrm>
                <a:prstGeom prst="ellipse">
                  <a:avLst/>
                </a:prstGeom>
                <a:solidFill>
                  <a:srgbClr val="206BA9"/>
                </a:solidFill>
                <a:ln w="38100">
                  <a:solidFill>
                    <a:srgbClr val="F3F3F4"/>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40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 name="TextBox 31"/>
                <p:cNvSpPr txBox="1"/>
                <p:nvPr/>
              </p:nvSpPr>
              <p:spPr>
                <a:xfrm>
                  <a:off x="1903675" y="2776596"/>
                  <a:ext cx="813009" cy="348408"/>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3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3</a:t>
                  </a:r>
                </a:p>
              </p:txBody>
            </p:sp>
          </p:grpSp>
        </p:grpSp>
        <p:sp>
          <p:nvSpPr>
            <p:cNvPr id="33" name="圆角矩形 32"/>
            <p:cNvSpPr/>
            <p:nvPr/>
          </p:nvSpPr>
          <p:spPr>
            <a:xfrm>
              <a:off x="4287079" y="2288470"/>
              <a:ext cx="2520000" cy="468000"/>
            </a:xfrm>
            <a:prstGeom prst="roundRect">
              <a:avLst>
                <a:gd name="adj" fmla="val 50000"/>
              </a:avLst>
            </a:prstGeom>
            <a:noFill/>
            <a:ln w="12700" cap="flat" cmpd="sng" algn="ctr">
              <a:solidFill>
                <a:srgbClr val="206BA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4800" b="0" i="0" u="none" strike="noStrike" kern="0" cap="none" spc="0" normalizeH="0" baseline="0" noProof="0" dirty="0">
                  <a:ln>
                    <a:noFill/>
                  </a:ln>
                  <a:solidFill>
                    <a:srgbClr val="206BA9"/>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论文结果</a:t>
              </a:r>
            </a:p>
          </p:txBody>
        </p:sp>
      </p:grpSp>
      <p:grpSp>
        <p:nvGrpSpPr>
          <p:cNvPr id="25" name="组合 32"/>
          <p:cNvGrpSpPr/>
          <p:nvPr/>
        </p:nvGrpSpPr>
        <p:grpSpPr>
          <a:xfrm>
            <a:off x="7108825" y="9707245"/>
            <a:ext cx="10105390" cy="1538605"/>
            <a:chOff x="3496989" y="2270470"/>
            <a:chExt cx="3310090" cy="504000"/>
          </a:xfrm>
        </p:grpSpPr>
        <p:grpSp>
          <p:nvGrpSpPr>
            <p:cNvPr id="26" name="组合 33"/>
            <p:cNvGrpSpPr/>
            <p:nvPr/>
          </p:nvGrpSpPr>
          <p:grpSpPr>
            <a:xfrm>
              <a:off x="3496989" y="2270470"/>
              <a:ext cx="700237" cy="504000"/>
              <a:chOff x="3496989" y="2270470"/>
              <a:chExt cx="700237" cy="504000"/>
            </a:xfrm>
          </p:grpSpPr>
          <p:sp>
            <p:nvSpPr>
              <p:cNvPr id="28" name="等腰三角形 27"/>
              <p:cNvSpPr/>
              <p:nvPr/>
            </p:nvSpPr>
            <p:spPr>
              <a:xfrm rot="5400000">
                <a:off x="3889510" y="2380009"/>
                <a:ext cx="330510" cy="284922"/>
              </a:xfrm>
              <a:prstGeom prst="triangle">
                <a:avLst/>
              </a:prstGeom>
              <a:solidFill>
                <a:srgbClr val="206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0" b="0" i="0" u="none" strike="noStrike" kern="0" cap="none" spc="0" normalizeH="0" baseline="0" noProof="0">
                  <a:ln>
                    <a:noFill/>
                  </a:ln>
                  <a:solidFill>
                    <a:srgbClr val="3D485D"/>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9" name="Group 40"/>
              <p:cNvGrpSpPr/>
              <p:nvPr/>
            </p:nvGrpSpPr>
            <p:grpSpPr>
              <a:xfrm>
                <a:off x="3496989" y="2270470"/>
                <a:ext cx="504000" cy="504000"/>
                <a:chOff x="1827213" y="2466975"/>
                <a:chExt cx="965933" cy="967642"/>
              </a:xfrm>
            </p:grpSpPr>
            <p:sp>
              <p:nvSpPr>
                <p:cNvPr id="30" name="Oval 76"/>
                <p:cNvSpPr>
                  <a:spLocks noChangeArrowheads="1"/>
                </p:cNvSpPr>
                <p:nvPr/>
              </p:nvSpPr>
              <p:spPr bwMode="auto">
                <a:xfrm>
                  <a:off x="1827213" y="2466975"/>
                  <a:ext cx="965933" cy="967642"/>
                </a:xfrm>
                <a:prstGeom prst="ellipse">
                  <a:avLst/>
                </a:prstGeom>
                <a:solidFill>
                  <a:srgbClr val="206BA9"/>
                </a:solidFill>
                <a:ln w="38100">
                  <a:solidFill>
                    <a:srgbClr val="F3F3F4"/>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40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TextBox 38"/>
                <p:cNvSpPr txBox="1"/>
                <p:nvPr/>
              </p:nvSpPr>
              <p:spPr>
                <a:xfrm>
                  <a:off x="1903675" y="2776596"/>
                  <a:ext cx="813009" cy="348408"/>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3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4</a:t>
                  </a:r>
                </a:p>
              </p:txBody>
            </p:sp>
          </p:grpSp>
        </p:grpSp>
        <p:sp>
          <p:nvSpPr>
            <p:cNvPr id="27" name="圆角矩形 26"/>
            <p:cNvSpPr/>
            <p:nvPr/>
          </p:nvSpPr>
          <p:spPr>
            <a:xfrm>
              <a:off x="4287079" y="2288470"/>
              <a:ext cx="2520000" cy="468000"/>
            </a:xfrm>
            <a:prstGeom prst="roundRect">
              <a:avLst>
                <a:gd name="adj" fmla="val 50000"/>
              </a:avLst>
            </a:prstGeom>
            <a:solidFill>
              <a:schemeClr val="accent1"/>
            </a:solidFill>
            <a:ln w="12700" cap="flat" cmpd="sng" algn="ctr">
              <a:solidFill>
                <a:srgbClr val="206BA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48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论文</a:t>
              </a:r>
              <a:r>
                <a:rPr lang="zh-CN" altLang="en-US" sz="4800" kern="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总结</a:t>
              </a:r>
              <a:endParaRPr kumimoji="0" lang="zh-CN" altLang="en-US" sz="48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spTree>
    <p:extLst>
      <p:ext uri="{BB962C8B-B14F-4D97-AF65-F5344CB8AC3E}">
        <p14:creationId xmlns:p14="http://schemas.microsoft.com/office/powerpoint/2010/main" val="3023506668"/>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pPr/>
              <a:t>46</a:t>
            </a:fld>
            <a:endParaRPr lang="zh-CN" altLang="en-US"/>
          </a:p>
        </p:txBody>
      </p:sp>
      <p:sp>
        <p:nvSpPr>
          <p:cNvPr id="5" name="Rectangle 2"/>
          <p:cNvSpPr>
            <a:spLocks noGrp="1" noChangeArrowheads="1"/>
          </p:cNvSpPr>
          <p:nvPr>
            <p:ph type="title"/>
          </p:nvPr>
        </p:nvSpPr>
        <p:spPr>
          <a:xfrm>
            <a:off x="1851169" y="699077"/>
            <a:ext cx="16459200" cy="1133476"/>
          </a:xfrm>
        </p:spPr>
        <p:txBody>
          <a:bodyPr>
            <a:noAutofit/>
          </a:bodyPr>
          <a:lstStyle/>
          <a:p>
            <a:pPr algn="l"/>
            <a:r>
              <a:rPr lang="en-US" altLang="zh-CN" sz="5400" b="1" kern="0" dirty="0">
                <a:solidFill>
                  <a:srgbClr val="0066FF"/>
                </a:solidFill>
                <a:ea typeface="宋体" pitchFamily="2" charset="-122"/>
                <a:cs typeface="Times New Roman" pitchFamily="18" charset="0"/>
              </a:rPr>
              <a:t>Conclusions</a:t>
            </a:r>
          </a:p>
        </p:txBody>
      </p:sp>
      <p:sp>
        <p:nvSpPr>
          <p:cNvPr id="6" name="Rectangle 37"/>
          <p:cNvSpPr>
            <a:spLocks noChangeArrowheads="1"/>
          </p:cNvSpPr>
          <p:nvPr/>
        </p:nvSpPr>
        <p:spPr bwMode="auto">
          <a:xfrm>
            <a:off x="1622568" y="1832553"/>
            <a:ext cx="16306800" cy="949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0" eaLnBrk="0" hangingPunct="0">
              <a:spcBef>
                <a:spcPct val="20000"/>
              </a:spcBef>
              <a:buFont typeface="Arial" charset="0"/>
              <a:buChar char="•"/>
              <a:defRPr sz="2400">
                <a:solidFill>
                  <a:schemeClr val="tx1"/>
                </a:solidFill>
                <a:latin typeface="Arial" charset="0"/>
                <a:cs typeface="Arial" charset="0"/>
                <a:sym typeface="Arial" charset="0"/>
              </a:defRPr>
            </a:lvl1pPr>
            <a:lvl2pPr marL="742950" indent="-285750" defTabSz="0" eaLnBrk="0" hangingPunct="0">
              <a:spcBef>
                <a:spcPct val="20000"/>
              </a:spcBef>
              <a:buFont typeface="Arial" charset="0"/>
              <a:buChar char="–"/>
              <a:defRPr sz="2000">
                <a:solidFill>
                  <a:schemeClr val="tx1"/>
                </a:solidFill>
                <a:latin typeface="Arial" charset="0"/>
                <a:cs typeface="Arial" charset="0"/>
                <a:sym typeface="Arial" charset="0"/>
              </a:defRPr>
            </a:lvl2pPr>
            <a:lvl3pPr marL="1143000" indent="-228600" defTabSz="0" eaLnBrk="0" hangingPunct="0">
              <a:spcBef>
                <a:spcPct val="20000"/>
              </a:spcBef>
              <a:buFont typeface="Arial" charset="0"/>
              <a:buChar char="•"/>
              <a:defRPr>
                <a:solidFill>
                  <a:schemeClr val="tx1"/>
                </a:solidFill>
                <a:latin typeface="Arial" charset="0"/>
                <a:cs typeface="Arial" charset="0"/>
                <a:sym typeface="Arial" charset="0"/>
              </a:defRPr>
            </a:lvl3pPr>
            <a:lvl4pPr marL="1600200" indent="-228600" defTabSz="0" eaLnBrk="0" hangingPunct="0">
              <a:spcBef>
                <a:spcPct val="20000"/>
              </a:spcBef>
              <a:buFont typeface="Arial" charset="0"/>
              <a:buChar char="–"/>
              <a:defRPr sz="1400">
                <a:solidFill>
                  <a:schemeClr val="tx1"/>
                </a:solidFill>
                <a:latin typeface="Arial" charset="0"/>
                <a:cs typeface="Arial" charset="0"/>
                <a:sym typeface="Arial" charset="0"/>
              </a:defRPr>
            </a:lvl4pPr>
            <a:lvl5pPr marL="2057400" indent="-228600" defTabSz="0" eaLnBrk="0" hangingPunct="0">
              <a:spcBef>
                <a:spcPct val="20000"/>
              </a:spcBef>
              <a:buFont typeface="Arial" charset="0"/>
              <a:buChar char="»"/>
              <a:defRPr sz="1000">
                <a:solidFill>
                  <a:schemeClr val="tx1"/>
                </a:solidFill>
                <a:latin typeface="Arial" charset="0"/>
                <a:cs typeface="Arial" charset="0"/>
                <a:sym typeface="Arial" charset="0"/>
              </a:defRPr>
            </a:lvl5pPr>
            <a:lvl6pPr marL="2514600" indent="-228600" defTabSz="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6pPr>
            <a:lvl7pPr marL="2971800" indent="-228600" defTabSz="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7pPr>
            <a:lvl8pPr marL="3429000" indent="-228600" defTabSz="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8pPr>
            <a:lvl9pPr marL="3886200" indent="-228600" defTabSz="0" eaLnBrk="0" fontAlgn="base" hangingPunct="0">
              <a:spcBef>
                <a:spcPct val="20000"/>
              </a:spcBef>
              <a:spcAft>
                <a:spcPct val="0"/>
              </a:spcAft>
              <a:buFont typeface="Arial" charset="0"/>
              <a:buChar char="»"/>
              <a:defRPr sz="1000">
                <a:solidFill>
                  <a:schemeClr val="tx1"/>
                </a:solidFill>
                <a:latin typeface="Arial" charset="0"/>
                <a:cs typeface="Arial" charset="0"/>
                <a:sym typeface="Arial" charset="0"/>
              </a:defRPr>
            </a:lvl9pPr>
          </a:lstStyle>
          <a:p>
            <a:r>
              <a:rPr lang="en-US" altLang="zh-CN" sz="4800" dirty="0">
                <a:solidFill>
                  <a:srgbClr val="121520"/>
                </a:solidFill>
                <a:latin typeface="Times New Roman" panose="02020603050405020304" pitchFamily="18" charset="0"/>
                <a:cs typeface="Times New Roman" panose="02020603050405020304" pitchFamily="18" charset="0"/>
              </a:rPr>
              <a:t>The BCCOO format</a:t>
            </a:r>
          </a:p>
          <a:p>
            <a:pPr lvl="1"/>
            <a:r>
              <a:rPr lang="en-US" altLang="zh-CN" sz="4400" dirty="0">
                <a:solidFill>
                  <a:srgbClr val="121520"/>
                </a:solidFill>
                <a:latin typeface="Times New Roman" panose="02020603050405020304" pitchFamily="18" charset="0"/>
                <a:cs typeface="Times New Roman" panose="02020603050405020304" pitchFamily="18" charset="0"/>
              </a:rPr>
              <a:t>Addressed the memory bandwidth problem</a:t>
            </a:r>
          </a:p>
          <a:p>
            <a:r>
              <a:rPr lang="en-US" altLang="zh-CN" sz="4800" dirty="0">
                <a:solidFill>
                  <a:srgbClr val="121520"/>
                </a:solidFill>
                <a:latin typeface="Times New Roman" panose="02020603050405020304" pitchFamily="18" charset="0"/>
                <a:cs typeface="Times New Roman" panose="02020603050405020304" pitchFamily="18" charset="0"/>
              </a:rPr>
              <a:t>The customized matrix-based segmented sum/scan algorithms</a:t>
            </a:r>
          </a:p>
          <a:p>
            <a:pPr lvl="1"/>
            <a:r>
              <a:rPr lang="en-US" altLang="zh-CN" sz="4400" dirty="0">
                <a:solidFill>
                  <a:srgbClr val="121520"/>
                </a:solidFill>
                <a:latin typeface="Times New Roman" panose="02020603050405020304" pitchFamily="18" charset="0"/>
                <a:cs typeface="Times New Roman" panose="02020603050405020304" pitchFamily="18" charset="0"/>
              </a:rPr>
              <a:t>Addressed the work load imbalance problem</a:t>
            </a:r>
          </a:p>
          <a:p>
            <a:pPr lvl="1"/>
            <a:r>
              <a:rPr lang="en-US" altLang="zh-CN" sz="4400" dirty="0">
                <a:solidFill>
                  <a:srgbClr val="121520"/>
                </a:solidFill>
                <a:latin typeface="Times New Roman" panose="02020603050405020304" pitchFamily="18" charset="0"/>
                <a:cs typeface="Times New Roman" panose="02020603050405020304" pitchFamily="18" charset="0"/>
              </a:rPr>
              <a:t>Only need to invoke one kernel.</a:t>
            </a:r>
          </a:p>
          <a:p>
            <a:pPr lvl="1"/>
            <a:r>
              <a:rPr lang="en-US" altLang="zh-CN" sz="4400" dirty="0">
                <a:solidFill>
                  <a:srgbClr val="121520"/>
                </a:solidFill>
                <a:latin typeface="Times New Roman" panose="02020603050405020304" pitchFamily="18" charset="0"/>
                <a:cs typeface="Times New Roman" panose="02020603050405020304" pitchFamily="18" charset="0"/>
              </a:rPr>
              <a:t>Very efficient: used a lot of optimization approaches.</a:t>
            </a:r>
          </a:p>
          <a:p>
            <a:r>
              <a:rPr lang="en-US" altLang="zh-CN" sz="4800" dirty="0">
                <a:solidFill>
                  <a:srgbClr val="121520"/>
                </a:solidFill>
                <a:latin typeface="Times New Roman" panose="02020603050405020304" pitchFamily="18" charset="0"/>
                <a:cs typeface="Times New Roman" panose="02020603050405020304" pitchFamily="18" charset="0"/>
              </a:rPr>
              <a:t>Results (GTX 680)</a:t>
            </a:r>
          </a:p>
          <a:p>
            <a:pPr lvl="1"/>
            <a:r>
              <a:rPr lang="en-US" altLang="zh-CN" sz="4400" dirty="0">
                <a:solidFill>
                  <a:srgbClr val="121520"/>
                </a:solidFill>
                <a:latin typeface="Times New Roman" panose="02020603050405020304" pitchFamily="18" charset="0"/>
                <a:cs typeface="Times New Roman" panose="02020603050405020304" pitchFamily="18" charset="0"/>
              </a:rPr>
              <a:t>Vs. CUSPARSE V5.0</a:t>
            </a:r>
          </a:p>
          <a:p>
            <a:pPr lvl="2"/>
            <a:r>
              <a:rPr lang="en-US" altLang="zh-CN" sz="4000" dirty="0">
                <a:solidFill>
                  <a:srgbClr val="121520"/>
                </a:solidFill>
                <a:latin typeface="Times New Roman" panose="02020603050405020304" pitchFamily="18" charset="0"/>
                <a:cs typeface="Times New Roman" panose="02020603050405020304" pitchFamily="18" charset="0"/>
              </a:rPr>
              <a:t>up to 229% and 65% on average improvement</a:t>
            </a:r>
          </a:p>
          <a:p>
            <a:pPr lvl="1"/>
            <a:r>
              <a:rPr lang="en-US" altLang="zh-CN" sz="4400" dirty="0">
                <a:solidFill>
                  <a:srgbClr val="121520"/>
                </a:solidFill>
                <a:latin typeface="Times New Roman" panose="02020603050405020304" pitchFamily="18" charset="0"/>
                <a:cs typeface="Times New Roman" panose="02020603050405020304" pitchFamily="18" charset="0"/>
              </a:rPr>
              <a:t>Vs. clSpMV</a:t>
            </a:r>
          </a:p>
          <a:p>
            <a:pPr lvl="2"/>
            <a:r>
              <a:rPr lang="en-US" altLang="zh-CN" sz="4000" dirty="0">
                <a:solidFill>
                  <a:srgbClr val="121520"/>
                </a:solidFill>
                <a:latin typeface="Times New Roman" panose="02020603050405020304" pitchFamily="18" charset="0"/>
                <a:cs typeface="Times New Roman" panose="02020603050405020304" pitchFamily="18" charset="0"/>
              </a:rPr>
              <a:t>up to 195% and 70% on average improvement</a:t>
            </a:r>
          </a:p>
        </p:txBody>
      </p:sp>
    </p:spTree>
    <p:extLst>
      <p:ext uri="{BB962C8B-B14F-4D97-AF65-F5344CB8AC3E}">
        <p14:creationId xmlns:p14="http://schemas.microsoft.com/office/powerpoint/2010/main" val="26360007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4"/>
          <p:cNvSpPr/>
          <p:nvPr/>
        </p:nvSpPr>
        <p:spPr>
          <a:xfrm>
            <a:off x="-283326" y="-145184"/>
            <a:ext cx="24399875" cy="13716000"/>
          </a:xfrm>
          <a:prstGeom prst="rect">
            <a:avLst/>
          </a:prstGeom>
          <a:solidFill>
            <a:srgbClr val="206BA9"/>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anchor="ctr"/>
          <a:lstStyle/>
          <a:p>
            <a:pPr algn="ctr"/>
            <a:endParaRPr lang="bg-BG">
              <a:solidFill>
                <a:srgbClr val="FFFFFF"/>
              </a:solidFill>
              <a:latin typeface="Calibri Light" charset="0"/>
              <a:ea typeface="MS PGothic" charset="0"/>
              <a:cs typeface="MS PGothic" charset="0"/>
            </a:endParaRPr>
          </a:p>
        </p:txBody>
      </p:sp>
      <p:sp>
        <p:nvSpPr>
          <p:cNvPr id="8" name="文本框 3"/>
          <p:cNvSpPr/>
          <p:nvPr/>
        </p:nvSpPr>
        <p:spPr>
          <a:xfrm>
            <a:off x="3977098" y="6051096"/>
            <a:ext cx="17283521" cy="1323439"/>
          </a:xfrm>
          <a:prstGeom prst="rect">
            <a:avLst/>
          </a:prstGeom>
          <a:noFill/>
          <a:ln w="9525">
            <a:noFill/>
            <a:miter/>
          </a:ln>
        </p:spPr>
        <p:txBody>
          <a:bodyPr wrap="square">
            <a:spAutoFit/>
          </a:bodyPr>
          <a:lstStyle>
            <a:lvl1pPr marL="342900" lvl="0" indent="-342900" algn="l" defTabSz="914400" eaLnBrk="1" fontAlgn="base" latinLnBrk="0" hangingPunct="1">
              <a:spcBef>
                <a:spcPct val="20000"/>
              </a:spcBef>
              <a:spcAft>
                <a:spcPct val="0"/>
              </a:spcAft>
              <a:buChar char="•"/>
              <a:defRPr sz="3200" b="0" i="0" u="none" kern="1200" baseline="0">
                <a:solidFill>
                  <a:schemeClr val="tx1"/>
                </a:solidFill>
                <a:latin typeface="Arial" panose="020B0604020202090204" pitchFamily="34" charset="0"/>
                <a:ea typeface="宋体" charset="-122"/>
              </a:defRPr>
            </a:lvl1pPr>
            <a:lvl2pPr marL="742950" lvl="1" indent="-285750" algn="l" defTabSz="914400" eaLnBrk="0" fontAlgn="base" latinLnBrk="0" hangingPunct="0">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5pPr>
          </a:lstStyle>
          <a:p>
            <a:pPr marL="0" lvl="0" indent="0" defTabSz="914400">
              <a:spcBef>
                <a:spcPct val="0"/>
              </a:spcBef>
              <a:buNone/>
            </a:pPr>
            <a:r>
              <a:rPr lang="en-US" altLang="x-none" sz="8000" dirty="0">
                <a:solidFill>
                  <a:schemeClr val="bg1"/>
                </a:solidFill>
                <a:latin typeface="Arial Black" panose="020B0A04020102020204" pitchFamily="2" charset="0"/>
                <a:sym typeface="Broadway" pitchFamily="2" charset="0"/>
              </a:rPr>
              <a:t>Thank you</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4294967295"/>
          </p:nvPr>
        </p:nvSpPr>
        <p:spPr>
          <a:xfrm>
            <a:off x="1487274" y="1260343"/>
            <a:ext cx="10706313" cy="10838492"/>
          </a:xfrm>
          <a:prstGeom prst="rect">
            <a:avLst/>
          </a:prstGeom>
          <a:noFill/>
          <a:ln>
            <a:noFill/>
          </a:ln>
        </p:spPr>
        <p:txBody>
          <a:bodyPr/>
          <a:lstStyle/>
          <a:p>
            <a:pPr marL="119380" lvl="1" defTabSz="914400" fontAlgn="auto">
              <a:lnSpc>
                <a:spcPct val="110000"/>
              </a:lnSpc>
              <a:spcBef>
                <a:spcPts val="500"/>
              </a:spcBef>
              <a:buSzPct val="75000"/>
              <a:tabLst>
                <a:tab pos="716280" algn="l"/>
              </a:tabLst>
              <a:defRPr/>
            </a:pPr>
            <a:r>
              <a:rPr lang="en-US" altLang="zh-CN" sz="4800" b="1" dirty="0">
                <a:solidFill>
                  <a:schemeClr val="bg2">
                    <a:lumMod val="10000"/>
                  </a:schemeClr>
                </a:solidFill>
                <a:sym typeface="+mn-ea"/>
              </a:rPr>
              <a:t>CSR</a:t>
            </a:r>
            <a:r>
              <a:rPr lang="zh-CN" altLang="en-US" sz="4800" b="1" dirty="0">
                <a:solidFill>
                  <a:schemeClr val="bg2">
                    <a:lumMod val="10000"/>
                  </a:schemeClr>
                </a:solidFill>
                <a:sym typeface="+mn-ea"/>
              </a:rPr>
              <a:t>格式</a:t>
            </a:r>
            <a:endParaRPr lang="en-US" altLang="zh-CN" sz="4800" b="1" dirty="0">
              <a:solidFill>
                <a:schemeClr val="bg2">
                  <a:lumMod val="10000"/>
                </a:schemeClr>
              </a:solidFill>
              <a:sym typeface="+mn-ea"/>
            </a:endParaRPr>
          </a:p>
          <a:p>
            <a:pPr marL="119380" lvl="1" defTabSz="914400" fontAlgn="auto">
              <a:lnSpc>
                <a:spcPct val="110000"/>
              </a:lnSpc>
              <a:spcBef>
                <a:spcPts val="500"/>
              </a:spcBef>
              <a:buSzPct val="75000"/>
              <a:tabLst>
                <a:tab pos="716280" algn="l"/>
              </a:tabLst>
              <a:defRPr/>
            </a:pPr>
            <a:endParaRPr lang="en-US" altLang="zh-CN" sz="4000" dirty="0">
              <a:solidFill>
                <a:schemeClr val="bg2">
                  <a:lumMod val="10000"/>
                </a:schemeClr>
              </a:solidFill>
              <a:cs typeface="微软雅黑" panose="020B0503020204020204" pitchFamily="34" charset="-122"/>
              <a:sym typeface="+mn-ea"/>
            </a:endParaRPr>
          </a:p>
          <a:p>
            <a:pPr marL="119380" lvl="1" defTabSz="914400" fontAlgn="auto">
              <a:lnSpc>
                <a:spcPct val="110000"/>
              </a:lnSpc>
              <a:spcBef>
                <a:spcPts val="500"/>
              </a:spcBef>
              <a:buSzPct val="75000"/>
              <a:tabLst>
                <a:tab pos="716280" algn="l"/>
              </a:tabLst>
              <a:defRPr/>
            </a:pPr>
            <a:endParaRPr lang="en-US" altLang="zh-CN" sz="4000" dirty="0">
              <a:solidFill>
                <a:schemeClr val="bg2">
                  <a:lumMod val="10000"/>
                </a:schemeClr>
              </a:solidFill>
              <a:cs typeface="微软雅黑" panose="020B0503020204020204" pitchFamily="34" charset="-122"/>
              <a:sym typeface="+mn-ea"/>
            </a:endParaRPr>
          </a:p>
        </p:txBody>
      </p:sp>
      <p:cxnSp>
        <p:nvCxnSpPr>
          <p:cNvPr id="5" name="直接连接符 4">
            <a:extLst>
              <a:ext uri="{FF2B5EF4-FFF2-40B4-BE49-F238E27FC236}">
                <a16:creationId xmlns:a16="http://schemas.microsoft.com/office/drawing/2014/main" id="{50E8A924-83FA-4235-8538-4C98C548B091}"/>
              </a:ext>
            </a:extLst>
          </p:cNvPr>
          <p:cNvCxnSpPr>
            <a:cxnSpLocks/>
          </p:cNvCxnSpPr>
          <p:nvPr/>
        </p:nvCxnSpPr>
        <p:spPr>
          <a:xfrm>
            <a:off x="12193587" y="1515176"/>
            <a:ext cx="0" cy="10304339"/>
          </a:xfrm>
          <a:prstGeom prst="line">
            <a:avLst/>
          </a:prstGeom>
          <a:ln w="38100">
            <a:prstDash val="dashDot"/>
          </a:ln>
        </p:spPr>
        <p:style>
          <a:lnRef idx="2">
            <a:schemeClr val="accent1"/>
          </a:lnRef>
          <a:fillRef idx="0">
            <a:schemeClr val="accent1"/>
          </a:fillRef>
          <a:effectRef idx="1">
            <a:schemeClr val="accent1"/>
          </a:effectRef>
          <a:fontRef idx="minor">
            <a:schemeClr val="tx1"/>
          </a:fontRef>
        </p:style>
      </p:cxnSp>
      <p:sp>
        <p:nvSpPr>
          <p:cNvPr id="6" name="文本框 5">
            <a:extLst>
              <a:ext uri="{FF2B5EF4-FFF2-40B4-BE49-F238E27FC236}">
                <a16:creationId xmlns:a16="http://schemas.microsoft.com/office/drawing/2014/main" id="{69F934EC-2761-4502-BE75-37C75B38B22F}"/>
              </a:ext>
            </a:extLst>
          </p:cNvPr>
          <p:cNvSpPr txBox="1"/>
          <p:nvPr/>
        </p:nvSpPr>
        <p:spPr>
          <a:xfrm>
            <a:off x="1487274" y="2442512"/>
            <a:ext cx="8124660" cy="769441"/>
          </a:xfrm>
          <a:prstGeom prst="rect">
            <a:avLst/>
          </a:prstGeom>
          <a:noFill/>
        </p:spPr>
        <p:txBody>
          <a:bodyPr wrap="none" rtlCol="0">
            <a:spAutoFit/>
          </a:bodyPr>
          <a:lstStyle/>
          <a:p>
            <a:r>
              <a:rPr lang="en-US" altLang="zh-CN" sz="4400" b="1" dirty="0">
                <a:solidFill>
                  <a:schemeClr val="bg2">
                    <a:lumMod val="10000"/>
                  </a:schemeClr>
                </a:solidFill>
              </a:rPr>
              <a:t>(Compressed </a:t>
            </a:r>
            <a:r>
              <a:rPr lang="en-US" altLang="zh-CN" sz="4400" b="1" dirty="0" err="1">
                <a:solidFill>
                  <a:schemeClr val="bg2">
                    <a:lumMod val="10000"/>
                  </a:schemeClr>
                </a:solidFill>
              </a:rPr>
              <a:t>sparsed</a:t>
            </a:r>
            <a:r>
              <a:rPr lang="en-US" altLang="zh-CN" sz="4400" b="1" dirty="0">
                <a:solidFill>
                  <a:schemeClr val="bg2">
                    <a:lumMod val="10000"/>
                  </a:schemeClr>
                </a:solidFill>
              </a:rPr>
              <a:t> row format)</a:t>
            </a:r>
            <a:endParaRPr lang="zh-CN" altLang="en-US" sz="4400" b="1" dirty="0">
              <a:solidFill>
                <a:schemeClr val="bg2">
                  <a:lumMod val="10000"/>
                </a:schemeClr>
              </a:solidFill>
            </a:endParaRPr>
          </a:p>
        </p:txBody>
      </p:sp>
      <p:grpSp>
        <p:nvGrpSpPr>
          <p:cNvPr id="10" name="组合 9">
            <a:extLst>
              <a:ext uri="{FF2B5EF4-FFF2-40B4-BE49-F238E27FC236}">
                <a16:creationId xmlns:a16="http://schemas.microsoft.com/office/drawing/2014/main" id="{FB8C9F63-BF81-40FF-A2DE-CAD532115ECD}"/>
              </a:ext>
            </a:extLst>
          </p:cNvPr>
          <p:cNvGrpSpPr/>
          <p:nvPr/>
        </p:nvGrpSpPr>
        <p:grpSpPr>
          <a:xfrm>
            <a:off x="1457439" y="3427655"/>
            <a:ext cx="10765982" cy="3776596"/>
            <a:chOff x="1457439" y="4192764"/>
            <a:chExt cx="10765982" cy="3776596"/>
          </a:xfrm>
        </p:grpSpPr>
        <p:pic>
          <p:nvPicPr>
            <p:cNvPr id="4" name="图片 3">
              <a:extLst>
                <a:ext uri="{FF2B5EF4-FFF2-40B4-BE49-F238E27FC236}">
                  <a16:creationId xmlns:a16="http://schemas.microsoft.com/office/drawing/2014/main" id="{0C3216DB-A46F-4A57-86C0-D8319B0207FB}"/>
                </a:ext>
              </a:extLst>
            </p:cNvPr>
            <p:cNvPicPr>
              <a:picLocks noChangeAspect="1"/>
            </p:cNvPicPr>
            <p:nvPr/>
          </p:nvPicPr>
          <p:blipFill>
            <a:blip r:embed="rId2"/>
            <a:stretch>
              <a:fillRect/>
            </a:stretch>
          </p:blipFill>
          <p:spPr>
            <a:xfrm>
              <a:off x="1457439" y="4192764"/>
              <a:ext cx="10765982" cy="3776596"/>
            </a:xfrm>
            <a:prstGeom prst="rect">
              <a:avLst/>
            </a:prstGeom>
          </p:spPr>
        </p:pic>
        <p:sp>
          <p:nvSpPr>
            <p:cNvPr id="7" name="矩形 6">
              <a:extLst>
                <a:ext uri="{FF2B5EF4-FFF2-40B4-BE49-F238E27FC236}">
                  <a16:creationId xmlns:a16="http://schemas.microsoft.com/office/drawing/2014/main" id="{AF56CD5D-6664-4CB3-8A2F-959F345CB878}"/>
                </a:ext>
              </a:extLst>
            </p:cNvPr>
            <p:cNvSpPr/>
            <p:nvPr/>
          </p:nvSpPr>
          <p:spPr>
            <a:xfrm>
              <a:off x="10332543" y="5623862"/>
              <a:ext cx="974361" cy="914400"/>
            </a:xfrm>
            <a:prstGeom prst="rect">
              <a:avLst/>
            </a:prstGeom>
            <a:noFill/>
            <a:ln w="25400">
              <a:solidFill>
                <a:srgbClr val="12152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a:extLst>
                <a:ext uri="{FF2B5EF4-FFF2-40B4-BE49-F238E27FC236}">
                  <a16:creationId xmlns:a16="http://schemas.microsoft.com/office/drawing/2014/main" id="{1758CACF-959D-4E4A-8EDB-27EA84134F48}"/>
                </a:ext>
              </a:extLst>
            </p:cNvPr>
            <p:cNvSpPr/>
            <p:nvPr/>
          </p:nvSpPr>
          <p:spPr>
            <a:xfrm>
              <a:off x="9441136" y="5623862"/>
              <a:ext cx="871185" cy="914400"/>
            </a:xfrm>
            <a:prstGeom prst="rect">
              <a:avLst/>
            </a:prstGeom>
            <a:solidFill>
              <a:schemeClr val="bg2"/>
            </a:solidFill>
            <a:ln w="25400">
              <a:solidFill>
                <a:srgbClr val="12152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a:extLst>
                <a:ext uri="{FF2B5EF4-FFF2-40B4-BE49-F238E27FC236}">
                  <a16:creationId xmlns:a16="http://schemas.microsoft.com/office/drawing/2014/main" id="{4EE0F125-425A-4A12-84F1-1F63AD5E9BC8}"/>
                </a:ext>
              </a:extLst>
            </p:cNvPr>
            <p:cNvSpPr txBox="1"/>
            <p:nvPr/>
          </p:nvSpPr>
          <p:spPr>
            <a:xfrm>
              <a:off x="9616940" y="5763288"/>
              <a:ext cx="364202" cy="523220"/>
            </a:xfrm>
            <a:prstGeom prst="rect">
              <a:avLst/>
            </a:prstGeom>
            <a:noFill/>
          </p:spPr>
          <p:txBody>
            <a:bodyPr wrap="none" rtlCol="0">
              <a:spAutoFit/>
            </a:bodyPr>
            <a:lstStyle/>
            <a:p>
              <a:r>
                <a:rPr lang="en-US" altLang="zh-CN" sz="2800" b="1" dirty="0">
                  <a:latin typeface="Times New Roman" panose="02020603050405020304" pitchFamily="18" charset="0"/>
                  <a:cs typeface="Times New Roman" panose="02020603050405020304" pitchFamily="18" charset="0"/>
                </a:rPr>
                <a:t>4</a:t>
              </a:r>
              <a:endParaRPr lang="zh-CN" altLang="en-US" sz="28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BDA5C92D-4B9A-4608-8BFA-DE23DFAE6B56}"/>
                </a:ext>
              </a:extLst>
            </p:cNvPr>
            <p:cNvSpPr txBox="1"/>
            <p:nvPr/>
          </p:nvSpPr>
          <p:spPr>
            <a:xfrm>
              <a:off x="10637248" y="5825279"/>
              <a:ext cx="364202" cy="523220"/>
            </a:xfrm>
            <a:prstGeom prst="rect">
              <a:avLst/>
            </a:prstGeom>
            <a:noFill/>
          </p:spPr>
          <p:txBody>
            <a:bodyPr wrap="none" rtlCol="0">
              <a:spAutoFit/>
            </a:bodyPr>
            <a:lstStyle/>
            <a:p>
              <a:r>
                <a:rPr lang="en-US" altLang="zh-CN" sz="2800" b="1" dirty="0">
                  <a:latin typeface="Times New Roman" panose="02020603050405020304" pitchFamily="18" charset="0"/>
                  <a:cs typeface="Times New Roman" panose="02020603050405020304" pitchFamily="18" charset="0"/>
                </a:rPr>
                <a:t>6</a:t>
              </a:r>
              <a:endParaRPr lang="zh-CN" altLang="en-US" sz="2800" b="1" dirty="0">
                <a:latin typeface="Times New Roman" panose="02020603050405020304" pitchFamily="18" charset="0"/>
                <a:cs typeface="Times New Roman" panose="02020603050405020304" pitchFamily="18" charset="0"/>
              </a:endParaRPr>
            </a:p>
          </p:txBody>
        </p:sp>
      </p:grpSp>
      <p:sp>
        <p:nvSpPr>
          <p:cNvPr id="11" name="文本框 10">
            <a:extLst>
              <a:ext uri="{FF2B5EF4-FFF2-40B4-BE49-F238E27FC236}">
                <a16:creationId xmlns:a16="http://schemas.microsoft.com/office/drawing/2014/main" id="{4F61F8B9-2F3D-4D9C-8EC6-C0D329FD19AC}"/>
              </a:ext>
            </a:extLst>
          </p:cNvPr>
          <p:cNvSpPr txBox="1"/>
          <p:nvPr/>
        </p:nvSpPr>
        <p:spPr>
          <a:xfrm>
            <a:off x="1242833" y="7433429"/>
            <a:ext cx="10765982" cy="2076466"/>
          </a:xfrm>
          <a:prstGeom prst="rect">
            <a:avLst/>
          </a:prstGeom>
          <a:noFill/>
        </p:spPr>
        <p:txBody>
          <a:bodyPr wrap="square" rtlCol="0">
            <a:spAutoFit/>
          </a:bodyPr>
          <a:lstStyle/>
          <a:p>
            <a:pPr marL="366395" lvl="1" indent="-247015" defTabSz="914400" fontAlgn="auto">
              <a:lnSpc>
                <a:spcPct val="110000"/>
              </a:lnSpc>
              <a:spcBef>
                <a:spcPts val="500"/>
              </a:spcBef>
              <a:buSzPct val="75000"/>
              <a:buFont typeface="Arial" panose="020B0604020202090204" pitchFamily="34" charset="0"/>
              <a:buChar char="•"/>
              <a:tabLst>
                <a:tab pos="716280" algn="l"/>
              </a:tabLst>
              <a:defRPr/>
            </a:pPr>
            <a:r>
              <a:rPr lang="en-US" altLang="zh-CN" sz="4000" dirty="0" err="1">
                <a:solidFill>
                  <a:schemeClr val="bg2">
                    <a:lumMod val="10000"/>
                  </a:schemeClr>
                </a:solidFill>
                <a:latin typeface="微软雅黑" panose="020B0503020204020204" pitchFamily="34" charset="-122"/>
                <a:ea typeface="微软雅黑" panose="020B0503020204020204" pitchFamily="34" charset="-122"/>
              </a:rPr>
              <a:t>row_ptr</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数组的长度为稀疏矩阵行数</a:t>
            </a:r>
            <a:r>
              <a:rPr lang="en-US" altLang="zh-CN" sz="4000" dirty="0">
                <a:solidFill>
                  <a:schemeClr val="bg2">
                    <a:lumMod val="10000"/>
                  </a:schemeClr>
                </a:solidFill>
                <a:latin typeface="微软雅黑" panose="020B0503020204020204" pitchFamily="34" charset="-122"/>
                <a:ea typeface="微软雅黑" panose="020B0503020204020204" pitchFamily="34" charset="-122"/>
              </a:rPr>
              <a:t>row+1</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，存储的是每行的开始即每行第一个非零元的位置，最后一个元素表示非零元总数。</a:t>
            </a:r>
          </a:p>
        </p:txBody>
      </p:sp>
      <p:pic>
        <p:nvPicPr>
          <p:cNvPr id="3" name="图片 2">
            <a:extLst>
              <a:ext uri="{FF2B5EF4-FFF2-40B4-BE49-F238E27FC236}">
                <a16:creationId xmlns:a16="http://schemas.microsoft.com/office/drawing/2014/main" id="{DC2986BC-C0B9-44E1-8E74-03C49D3844A4}"/>
              </a:ext>
            </a:extLst>
          </p:cNvPr>
          <p:cNvPicPr>
            <a:picLocks noChangeAspect="1"/>
          </p:cNvPicPr>
          <p:nvPr/>
        </p:nvPicPr>
        <p:blipFill>
          <a:blip r:embed="rId3"/>
          <a:stretch>
            <a:fillRect/>
          </a:stretch>
        </p:blipFill>
        <p:spPr>
          <a:xfrm>
            <a:off x="12313520" y="480285"/>
            <a:ext cx="11850624" cy="8198409"/>
          </a:xfrm>
          <a:prstGeom prst="rect">
            <a:avLst/>
          </a:prstGeom>
        </p:spPr>
      </p:pic>
      <p:sp>
        <p:nvSpPr>
          <p:cNvPr id="15" name="文本框 14">
            <a:extLst>
              <a:ext uri="{FF2B5EF4-FFF2-40B4-BE49-F238E27FC236}">
                <a16:creationId xmlns:a16="http://schemas.microsoft.com/office/drawing/2014/main" id="{697F3D1E-5527-4E31-BA07-3887D68AA016}"/>
              </a:ext>
            </a:extLst>
          </p:cNvPr>
          <p:cNvSpPr txBox="1"/>
          <p:nvPr/>
        </p:nvSpPr>
        <p:spPr>
          <a:xfrm>
            <a:off x="12378358" y="8891367"/>
            <a:ext cx="11785785" cy="2554545"/>
          </a:xfrm>
          <a:prstGeom prst="rect">
            <a:avLst/>
          </a:prstGeom>
          <a:noFill/>
        </p:spPr>
        <p:txBody>
          <a:bodyPr wrap="square" rtlCol="0">
            <a:spAutoFit/>
          </a:bodyPr>
          <a:lstStyle/>
          <a:p>
            <a:r>
              <a:rPr lang="en-US" altLang="zh-CN" sz="4000" dirty="0">
                <a:solidFill>
                  <a:schemeClr val="bg2">
                    <a:lumMod val="10000"/>
                  </a:schemeClr>
                </a:solidFill>
                <a:latin typeface="微软雅黑" panose="020B0503020204020204" pitchFamily="34" charset="-122"/>
                <a:ea typeface="微软雅黑" panose="020B0503020204020204" pitchFamily="34" charset="-122"/>
              </a:rPr>
              <a:t>values/</a:t>
            </a:r>
            <a:r>
              <a:rPr lang="en-US" altLang="zh-CN" sz="4000" dirty="0" err="1">
                <a:solidFill>
                  <a:schemeClr val="bg2">
                    <a:lumMod val="10000"/>
                  </a:schemeClr>
                </a:solidFill>
                <a:latin typeface="微软雅黑" panose="020B0503020204020204" pitchFamily="34" charset="-122"/>
                <a:ea typeface="微软雅黑" panose="020B0503020204020204" pitchFamily="34" charset="-122"/>
              </a:rPr>
              <a:t>row_ptr</a:t>
            </a:r>
            <a:r>
              <a:rPr lang="en-US" altLang="zh-CN" sz="4000" dirty="0">
                <a:solidFill>
                  <a:schemeClr val="bg2">
                    <a:lumMod val="10000"/>
                  </a:schemeClr>
                </a:solidFill>
                <a:latin typeface="微软雅黑" panose="020B0503020204020204" pitchFamily="34" charset="-122"/>
                <a:ea typeface="微软雅黑" panose="020B0503020204020204" pitchFamily="34" charset="-122"/>
              </a:rPr>
              <a:t>/</a:t>
            </a:r>
            <a:r>
              <a:rPr lang="en-US" altLang="zh-CN" sz="4000" dirty="0" err="1">
                <a:solidFill>
                  <a:schemeClr val="bg2">
                    <a:lumMod val="10000"/>
                  </a:schemeClr>
                </a:solidFill>
                <a:latin typeface="微软雅黑" panose="020B0503020204020204" pitchFamily="34" charset="-122"/>
                <a:ea typeface="微软雅黑" panose="020B0503020204020204" pitchFamily="34" charset="-122"/>
              </a:rPr>
              <a:t>col_ind</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访问连续，</a:t>
            </a:r>
            <a:r>
              <a:rPr lang="en-US" altLang="zh-CN" sz="4000" dirty="0">
                <a:solidFill>
                  <a:schemeClr val="bg2">
                    <a:lumMod val="10000"/>
                  </a:schemeClr>
                </a:solidFill>
                <a:latin typeface="微软雅黑" panose="020B0503020204020204" pitchFamily="34" charset="-122"/>
                <a:ea typeface="微软雅黑" panose="020B0503020204020204" pitchFamily="34" charset="-122"/>
              </a:rPr>
              <a:t>X</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和</a:t>
            </a:r>
            <a:r>
              <a:rPr lang="en-US" altLang="zh-CN" sz="4000" dirty="0">
                <a:solidFill>
                  <a:schemeClr val="bg2">
                    <a:lumMod val="10000"/>
                  </a:schemeClr>
                </a:solidFill>
                <a:latin typeface="微软雅黑" panose="020B0503020204020204" pitchFamily="34" charset="-122"/>
                <a:ea typeface="微软雅黑" panose="020B0503020204020204" pitchFamily="34" charset="-122"/>
              </a:rPr>
              <a:t>Y</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访问不连续</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a:p>
            <a:r>
              <a:rPr lang="zh-CN" altLang="en-US" sz="4000" dirty="0">
                <a:solidFill>
                  <a:schemeClr val="bg2">
                    <a:lumMod val="10000"/>
                  </a:schemeClr>
                </a:solidFill>
                <a:latin typeface="微软雅黑" panose="020B0503020204020204" pitchFamily="34" charset="-122"/>
                <a:ea typeface="微软雅黑" panose="020B0503020204020204" pitchFamily="34" charset="-122"/>
              </a:rPr>
              <a:t>优点：节省存储空间，可以有效表示任何格式</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a:p>
            <a:r>
              <a:rPr lang="zh-CN" altLang="en-US" sz="4000" dirty="0">
                <a:solidFill>
                  <a:schemeClr val="bg2">
                    <a:lumMod val="10000"/>
                  </a:schemeClr>
                </a:solidFill>
                <a:latin typeface="微软雅黑" panose="020B0503020204020204" pitchFamily="34" charset="-122"/>
                <a:ea typeface="微软雅黑" panose="020B0503020204020204" pitchFamily="34" charset="-122"/>
              </a:rPr>
              <a:t>缺点：对</a:t>
            </a:r>
            <a:r>
              <a:rPr lang="en-US" altLang="zh-CN" sz="4000" dirty="0">
                <a:solidFill>
                  <a:schemeClr val="bg2">
                    <a:lumMod val="10000"/>
                  </a:schemeClr>
                </a:solidFill>
                <a:latin typeface="微软雅黑" panose="020B0503020204020204" pitchFamily="34" charset="-122"/>
                <a:ea typeface="微软雅黑" panose="020B0503020204020204" pitchFamily="34" charset="-122"/>
              </a:rPr>
              <a:t>X/Y</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的访问不规则</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6" name="灯片编号占位符 1">
            <a:extLst>
              <a:ext uri="{FF2B5EF4-FFF2-40B4-BE49-F238E27FC236}">
                <a16:creationId xmlns:a16="http://schemas.microsoft.com/office/drawing/2014/main" id="{275B12B3-AFAE-44E8-AD89-3ABB397D8CCA}"/>
              </a:ext>
            </a:extLst>
          </p:cNvPr>
          <p:cNvSpPr txBox="1">
            <a:spLocks/>
          </p:cNvSpPr>
          <p:nvPr/>
        </p:nvSpPr>
        <p:spPr>
          <a:xfrm>
            <a:off x="17476788" y="12712700"/>
            <a:ext cx="5691187" cy="730250"/>
          </a:xfrm>
          <a:prstGeom prst="rect">
            <a:avLst/>
          </a:prstGeom>
        </p:spPr>
        <p:txBody>
          <a:bodyPr/>
          <a:lstStyle>
            <a:defPPr>
              <a:defRPr lang="en-US"/>
            </a:defPPr>
            <a:lvl1pPr algn="l" defTabSz="1087120" rtl="0" fontAlgn="base">
              <a:spcBef>
                <a:spcPct val="0"/>
              </a:spcBef>
              <a:spcAft>
                <a:spcPct val="0"/>
              </a:spcAft>
              <a:defRPr sz="4300" kern="1200">
                <a:solidFill>
                  <a:schemeClr val="tx1"/>
                </a:solidFill>
                <a:latin typeface="Calibri" charset="0"/>
                <a:ea typeface="MS PGothic" charset="0"/>
                <a:cs typeface="MS PGothic" charset="0"/>
              </a:defRPr>
            </a:lvl1pPr>
            <a:lvl2pPr marL="1087755" indent="-630555" algn="l" defTabSz="1087120" rtl="0" fontAlgn="base">
              <a:spcBef>
                <a:spcPct val="0"/>
              </a:spcBef>
              <a:spcAft>
                <a:spcPct val="0"/>
              </a:spcAft>
              <a:defRPr sz="4300" kern="1200">
                <a:solidFill>
                  <a:schemeClr val="tx1"/>
                </a:solidFill>
                <a:latin typeface="Calibri" charset="0"/>
                <a:ea typeface="MS PGothic" charset="0"/>
                <a:cs typeface="MS PGothic" charset="0"/>
              </a:defRPr>
            </a:lvl2pPr>
            <a:lvl3pPr marL="2176780" indent="-1262380" algn="l" defTabSz="1087120" rtl="0" fontAlgn="base">
              <a:spcBef>
                <a:spcPct val="0"/>
              </a:spcBef>
              <a:spcAft>
                <a:spcPct val="0"/>
              </a:spcAft>
              <a:defRPr sz="4300" kern="1200">
                <a:solidFill>
                  <a:schemeClr val="tx1"/>
                </a:solidFill>
                <a:latin typeface="Calibri" charset="0"/>
                <a:ea typeface="MS PGothic" charset="0"/>
                <a:cs typeface="MS PGothic" charset="0"/>
              </a:defRPr>
            </a:lvl3pPr>
            <a:lvl4pPr marL="3265805" indent="-1894205" algn="l" defTabSz="1087120" rtl="0" fontAlgn="base">
              <a:spcBef>
                <a:spcPct val="0"/>
              </a:spcBef>
              <a:spcAft>
                <a:spcPct val="0"/>
              </a:spcAft>
              <a:defRPr sz="4300" kern="1200">
                <a:solidFill>
                  <a:schemeClr val="tx1"/>
                </a:solidFill>
                <a:latin typeface="Calibri" charset="0"/>
                <a:ea typeface="MS PGothic" charset="0"/>
                <a:cs typeface="MS PGothic" charset="0"/>
              </a:defRPr>
            </a:lvl4pPr>
            <a:lvl5pPr marL="4354830" indent="-2526030" algn="l" defTabSz="1087120" rtl="0" fontAlgn="base">
              <a:spcBef>
                <a:spcPct val="0"/>
              </a:spcBef>
              <a:spcAft>
                <a:spcPct val="0"/>
              </a:spcAft>
              <a:defRPr sz="4300" kern="1200">
                <a:solidFill>
                  <a:schemeClr val="tx1"/>
                </a:solidFill>
                <a:latin typeface="Calibri" charset="0"/>
                <a:ea typeface="MS PGothic" charset="0"/>
                <a:cs typeface="MS PGothic" charset="0"/>
              </a:defRPr>
            </a:lvl5pPr>
            <a:lvl6pPr marL="2286000" algn="l" defTabSz="457200" rtl="0" eaLnBrk="1" latinLnBrk="0" hangingPunct="1">
              <a:defRPr sz="4300" kern="1200">
                <a:solidFill>
                  <a:schemeClr val="tx1"/>
                </a:solidFill>
                <a:latin typeface="Calibri" charset="0"/>
                <a:ea typeface="MS PGothic" charset="0"/>
                <a:cs typeface="MS PGothic" charset="0"/>
              </a:defRPr>
            </a:lvl6pPr>
            <a:lvl7pPr marL="2743200" algn="l" defTabSz="457200" rtl="0" eaLnBrk="1" latinLnBrk="0" hangingPunct="1">
              <a:defRPr sz="4300" kern="1200">
                <a:solidFill>
                  <a:schemeClr val="tx1"/>
                </a:solidFill>
                <a:latin typeface="Calibri" charset="0"/>
                <a:ea typeface="MS PGothic" charset="0"/>
                <a:cs typeface="MS PGothic" charset="0"/>
              </a:defRPr>
            </a:lvl7pPr>
            <a:lvl8pPr marL="3200400" algn="l" defTabSz="457200" rtl="0" eaLnBrk="1" latinLnBrk="0" hangingPunct="1">
              <a:defRPr sz="4300" kern="1200">
                <a:solidFill>
                  <a:schemeClr val="tx1"/>
                </a:solidFill>
                <a:latin typeface="Calibri" charset="0"/>
                <a:ea typeface="MS PGothic" charset="0"/>
                <a:cs typeface="MS PGothic" charset="0"/>
              </a:defRPr>
            </a:lvl8pPr>
            <a:lvl9pPr marL="3657600" algn="l" defTabSz="457200" rtl="0" eaLnBrk="1" latinLnBrk="0" hangingPunct="1">
              <a:defRPr sz="4300" kern="1200">
                <a:solidFill>
                  <a:schemeClr val="tx1"/>
                </a:solidFill>
                <a:latin typeface="Calibri" charset="0"/>
                <a:ea typeface="MS PGothic" charset="0"/>
                <a:cs typeface="MS PGothic" charset="0"/>
              </a:defRPr>
            </a:lvl9pPr>
          </a:lstStyle>
          <a:p>
            <a:pPr algn="r"/>
            <a:fld id="{0C913308-F349-4B6D-A68A-DD1791B4A57B}" type="slidenum">
              <a:rPr lang="zh-CN" altLang="en-US" smtClean="0"/>
              <a:pPr algn="r"/>
              <a:t>5</a:t>
            </a:fld>
            <a:endParaRPr lang="zh-CN" altLang="en-US" dirty="0"/>
          </a:p>
        </p:txBody>
      </p:sp>
    </p:spTree>
    <p:extLst>
      <p:ext uri="{BB962C8B-B14F-4D97-AF65-F5344CB8AC3E}">
        <p14:creationId xmlns:p14="http://schemas.microsoft.com/office/powerpoint/2010/main" val="2012410875"/>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4294967295"/>
          </p:nvPr>
        </p:nvSpPr>
        <p:spPr>
          <a:xfrm>
            <a:off x="1324948" y="1111053"/>
            <a:ext cx="10868640" cy="10838492"/>
          </a:xfrm>
          <a:prstGeom prst="rect">
            <a:avLst/>
          </a:prstGeom>
          <a:noFill/>
          <a:ln>
            <a:noFill/>
          </a:ln>
        </p:spPr>
        <p:txBody>
          <a:bodyPr/>
          <a:lstStyle/>
          <a:p>
            <a:pPr marL="119380" lvl="1" defTabSz="914400" fontAlgn="auto">
              <a:lnSpc>
                <a:spcPct val="110000"/>
              </a:lnSpc>
              <a:spcBef>
                <a:spcPts val="500"/>
              </a:spcBef>
              <a:buSzPct val="75000"/>
              <a:tabLst>
                <a:tab pos="716280" algn="l"/>
              </a:tabLst>
              <a:defRPr/>
            </a:pPr>
            <a:r>
              <a:rPr lang="en-US" altLang="zh-CN" sz="4800" b="1" dirty="0">
                <a:solidFill>
                  <a:schemeClr val="bg2">
                    <a:lumMod val="10000"/>
                  </a:schemeClr>
                </a:solidFill>
                <a:sym typeface="+mn-ea"/>
              </a:rPr>
              <a:t>BSR</a:t>
            </a:r>
            <a:r>
              <a:rPr lang="zh-CN" altLang="en-US" sz="4800" b="1" dirty="0">
                <a:solidFill>
                  <a:schemeClr val="bg2">
                    <a:lumMod val="10000"/>
                  </a:schemeClr>
                </a:solidFill>
                <a:sym typeface="+mn-ea"/>
              </a:rPr>
              <a:t>格式</a:t>
            </a:r>
            <a:endParaRPr lang="en-US" altLang="zh-CN" sz="4800" b="1" dirty="0">
              <a:solidFill>
                <a:schemeClr val="bg2">
                  <a:lumMod val="10000"/>
                </a:schemeClr>
              </a:solidFill>
              <a:sym typeface="+mn-ea"/>
            </a:endParaRPr>
          </a:p>
          <a:p>
            <a:pPr marL="119380" lvl="1" defTabSz="914400" fontAlgn="auto">
              <a:lnSpc>
                <a:spcPct val="110000"/>
              </a:lnSpc>
              <a:spcBef>
                <a:spcPts val="500"/>
              </a:spcBef>
              <a:buSzPct val="75000"/>
              <a:tabLst>
                <a:tab pos="716280" algn="l"/>
              </a:tabLst>
              <a:defRPr/>
            </a:pPr>
            <a:endParaRPr lang="en-US" altLang="zh-CN" sz="4000" dirty="0">
              <a:solidFill>
                <a:schemeClr val="bg2">
                  <a:lumMod val="10000"/>
                </a:schemeClr>
              </a:solidFill>
              <a:cs typeface="微软雅黑" panose="020B0503020204020204" pitchFamily="34" charset="-122"/>
              <a:sym typeface="+mn-ea"/>
            </a:endParaRPr>
          </a:p>
          <a:p>
            <a:pPr marL="119380" lvl="1" defTabSz="914400" fontAlgn="auto">
              <a:lnSpc>
                <a:spcPct val="110000"/>
              </a:lnSpc>
              <a:spcBef>
                <a:spcPts val="500"/>
              </a:spcBef>
              <a:buSzPct val="75000"/>
              <a:tabLst>
                <a:tab pos="716280" algn="l"/>
              </a:tabLst>
              <a:defRPr/>
            </a:pPr>
            <a:endParaRPr lang="en-US" altLang="zh-CN" sz="4000" dirty="0">
              <a:solidFill>
                <a:schemeClr val="bg2">
                  <a:lumMod val="10000"/>
                </a:schemeClr>
              </a:solidFill>
              <a:cs typeface="微软雅黑" panose="020B0503020204020204" pitchFamily="34" charset="-122"/>
              <a:sym typeface="+mn-ea"/>
            </a:endParaRPr>
          </a:p>
        </p:txBody>
      </p:sp>
      <p:cxnSp>
        <p:nvCxnSpPr>
          <p:cNvPr id="5" name="直接连接符 4">
            <a:extLst>
              <a:ext uri="{FF2B5EF4-FFF2-40B4-BE49-F238E27FC236}">
                <a16:creationId xmlns:a16="http://schemas.microsoft.com/office/drawing/2014/main" id="{50E8A924-83FA-4235-8538-4C98C548B091}"/>
              </a:ext>
            </a:extLst>
          </p:cNvPr>
          <p:cNvCxnSpPr>
            <a:cxnSpLocks/>
          </p:cNvCxnSpPr>
          <p:nvPr/>
        </p:nvCxnSpPr>
        <p:spPr>
          <a:xfrm>
            <a:off x="11961112" y="853509"/>
            <a:ext cx="0" cy="10304339"/>
          </a:xfrm>
          <a:prstGeom prst="line">
            <a:avLst/>
          </a:prstGeom>
          <a:ln w="38100">
            <a:prstDash val="dashDot"/>
          </a:ln>
        </p:spPr>
        <p:style>
          <a:lnRef idx="2">
            <a:schemeClr val="accent1"/>
          </a:lnRef>
          <a:fillRef idx="0">
            <a:schemeClr val="accent1"/>
          </a:fillRef>
          <a:effectRef idx="1">
            <a:schemeClr val="accent1"/>
          </a:effectRef>
          <a:fontRef idx="minor">
            <a:schemeClr val="tx1"/>
          </a:fontRef>
        </p:style>
      </p:cxnSp>
      <p:sp>
        <p:nvSpPr>
          <p:cNvPr id="6" name="文本框 5">
            <a:extLst>
              <a:ext uri="{FF2B5EF4-FFF2-40B4-BE49-F238E27FC236}">
                <a16:creationId xmlns:a16="http://schemas.microsoft.com/office/drawing/2014/main" id="{69F934EC-2761-4502-BE75-37C75B38B22F}"/>
              </a:ext>
            </a:extLst>
          </p:cNvPr>
          <p:cNvSpPr txBox="1"/>
          <p:nvPr/>
        </p:nvSpPr>
        <p:spPr>
          <a:xfrm>
            <a:off x="1487274" y="2293222"/>
            <a:ext cx="6511975" cy="769441"/>
          </a:xfrm>
          <a:prstGeom prst="rect">
            <a:avLst/>
          </a:prstGeom>
          <a:noFill/>
        </p:spPr>
        <p:txBody>
          <a:bodyPr wrap="none" rtlCol="0">
            <a:spAutoFit/>
          </a:bodyPr>
          <a:lstStyle/>
          <a:p>
            <a:r>
              <a:rPr lang="en-US" altLang="zh-CN" sz="4400" b="1" dirty="0">
                <a:solidFill>
                  <a:schemeClr val="bg2">
                    <a:lumMod val="10000"/>
                  </a:schemeClr>
                </a:solidFill>
              </a:rPr>
              <a:t>(Block </a:t>
            </a:r>
            <a:r>
              <a:rPr lang="en-US" altLang="zh-CN" sz="4400" b="1" dirty="0" err="1">
                <a:solidFill>
                  <a:schemeClr val="bg2">
                    <a:lumMod val="10000"/>
                  </a:schemeClr>
                </a:solidFill>
              </a:rPr>
              <a:t>sparsed</a:t>
            </a:r>
            <a:r>
              <a:rPr lang="en-US" altLang="zh-CN" sz="4400" b="1" dirty="0">
                <a:solidFill>
                  <a:schemeClr val="bg2">
                    <a:lumMod val="10000"/>
                  </a:schemeClr>
                </a:solidFill>
              </a:rPr>
              <a:t> row format)</a:t>
            </a:r>
            <a:endParaRPr lang="zh-CN" altLang="en-US" sz="4400" b="1" dirty="0">
              <a:solidFill>
                <a:schemeClr val="bg2">
                  <a:lumMod val="10000"/>
                </a:schemeClr>
              </a:solidFill>
            </a:endParaRPr>
          </a:p>
        </p:txBody>
      </p:sp>
      <p:sp>
        <p:nvSpPr>
          <p:cNvPr id="11" name="文本框 10">
            <a:extLst>
              <a:ext uri="{FF2B5EF4-FFF2-40B4-BE49-F238E27FC236}">
                <a16:creationId xmlns:a16="http://schemas.microsoft.com/office/drawing/2014/main" id="{4F61F8B9-2F3D-4D9C-8EC6-C0D329FD19AC}"/>
              </a:ext>
            </a:extLst>
          </p:cNvPr>
          <p:cNvSpPr txBox="1"/>
          <p:nvPr/>
        </p:nvSpPr>
        <p:spPr>
          <a:xfrm>
            <a:off x="592572" y="6824774"/>
            <a:ext cx="11785786" cy="2204706"/>
          </a:xfrm>
          <a:prstGeom prst="rect">
            <a:avLst/>
          </a:prstGeom>
          <a:noFill/>
        </p:spPr>
        <p:txBody>
          <a:bodyPr wrap="square" rtlCol="0">
            <a:spAutoFit/>
          </a:bodyPr>
          <a:lstStyle/>
          <a:p>
            <a:pPr marL="366395" lvl="1" indent="-247015" defTabSz="914400" fontAlgn="auto">
              <a:lnSpc>
                <a:spcPct val="110000"/>
              </a:lnSpc>
              <a:spcBef>
                <a:spcPts val="500"/>
              </a:spcBef>
              <a:buSzPct val="75000"/>
              <a:buFont typeface="Arial" panose="020B0604020202090204" pitchFamily="34" charset="0"/>
              <a:buChar char="•"/>
              <a:tabLst>
                <a:tab pos="716280" algn="l"/>
              </a:tabLst>
              <a:defRPr/>
            </a:pPr>
            <a:r>
              <a:rPr lang="zh-CN" altLang="en-US" sz="4000" dirty="0">
                <a:solidFill>
                  <a:schemeClr val="bg2">
                    <a:lumMod val="10000"/>
                  </a:schemeClr>
                </a:solidFill>
                <a:latin typeface="微软雅黑" panose="020B0503020204020204" pitchFamily="34" charset="-122"/>
                <a:ea typeface="微软雅黑" panose="020B0503020204020204" pitchFamily="34" charset="-122"/>
              </a:rPr>
              <a:t>矩阵可以均匀分块，</a:t>
            </a:r>
            <a:r>
              <a:rPr lang="en-US" altLang="zh-CN" sz="4000" dirty="0">
                <a:solidFill>
                  <a:schemeClr val="bg2">
                    <a:lumMod val="10000"/>
                  </a:schemeClr>
                </a:solidFill>
                <a:latin typeface="微软雅黑" panose="020B0503020204020204" pitchFamily="34" charset="-122"/>
                <a:ea typeface="微软雅黑" panose="020B0503020204020204" pitchFamily="34" charset="-122"/>
              </a:rPr>
              <a:t>M % R = 0 </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和 </a:t>
            </a:r>
            <a:r>
              <a:rPr lang="en-US" altLang="zh-CN" sz="4000" dirty="0">
                <a:solidFill>
                  <a:schemeClr val="bg2">
                    <a:lumMod val="10000"/>
                  </a:schemeClr>
                </a:solidFill>
                <a:latin typeface="微软雅黑" panose="020B0503020204020204" pitchFamily="34" charset="-122"/>
                <a:ea typeface="微软雅黑" panose="020B0503020204020204" pitchFamily="34" charset="-122"/>
              </a:rPr>
              <a:t>N % C = 0</a:t>
            </a:r>
          </a:p>
          <a:p>
            <a:pPr marL="366395" lvl="1" indent="-247015" defTabSz="914400" fontAlgn="auto">
              <a:lnSpc>
                <a:spcPct val="110000"/>
              </a:lnSpc>
              <a:spcBef>
                <a:spcPts val="500"/>
              </a:spcBef>
              <a:buSzPct val="75000"/>
              <a:buFont typeface="Arial" panose="020B0604020202090204" pitchFamily="34" charset="0"/>
              <a:buChar char="•"/>
              <a:tabLst>
                <a:tab pos="716280" algn="l"/>
              </a:tabLst>
              <a:defRPr/>
            </a:pPr>
            <a:r>
              <a:rPr lang="zh-CN" altLang="en-US" sz="4000" dirty="0">
                <a:solidFill>
                  <a:schemeClr val="bg2">
                    <a:lumMod val="10000"/>
                  </a:schemeClr>
                </a:solidFill>
                <a:latin typeface="微软雅黑" panose="020B0503020204020204" pitchFamily="34" charset="-122"/>
                <a:ea typeface="微软雅黑" panose="020B0503020204020204" pitchFamily="34" charset="-122"/>
              </a:rPr>
              <a:t>而非零矩阵元处于某些块，按照</a:t>
            </a:r>
            <a:r>
              <a:rPr lang="en-US" altLang="zh-CN" sz="4000" dirty="0">
                <a:solidFill>
                  <a:schemeClr val="bg2">
                    <a:lumMod val="10000"/>
                  </a:schemeClr>
                </a:solidFill>
                <a:latin typeface="微软雅黑" panose="020B0503020204020204" pitchFamily="34" charset="-122"/>
                <a:ea typeface="微软雅黑" panose="020B0503020204020204" pitchFamily="34" charset="-122"/>
              </a:rPr>
              <a:t>CSR</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的方式压缩</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a:p>
            <a:pPr marL="366395" lvl="1" indent="-247015" defTabSz="914400" fontAlgn="auto">
              <a:lnSpc>
                <a:spcPct val="110000"/>
              </a:lnSpc>
              <a:spcBef>
                <a:spcPts val="500"/>
              </a:spcBef>
              <a:buSzPct val="75000"/>
              <a:buFont typeface="Arial" panose="020B0604020202090204" pitchFamily="34" charset="0"/>
              <a:buChar char="•"/>
              <a:tabLst>
                <a:tab pos="716280" algn="l"/>
              </a:tabLst>
              <a:defRPr/>
            </a:pPr>
            <a:r>
              <a:rPr lang="zh-CN" altLang="en-US" sz="4000" dirty="0">
                <a:solidFill>
                  <a:schemeClr val="bg2">
                    <a:lumMod val="10000"/>
                  </a:schemeClr>
                </a:solidFill>
                <a:latin typeface="微软雅黑" panose="020B0503020204020204" pitchFamily="34" charset="-122"/>
                <a:ea typeface="微软雅黑" panose="020B0503020204020204" pitchFamily="34" charset="-122"/>
              </a:rPr>
              <a:t>存储的不再是某个矩阵元，而是矩阵的一个子块。</a:t>
            </a:r>
          </a:p>
        </p:txBody>
      </p:sp>
      <p:pic>
        <p:nvPicPr>
          <p:cNvPr id="2" name="图片 1">
            <a:extLst>
              <a:ext uri="{FF2B5EF4-FFF2-40B4-BE49-F238E27FC236}">
                <a16:creationId xmlns:a16="http://schemas.microsoft.com/office/drawing/2014/main" id="{371261E6-0D26-477C-843F-C54AB7DDBC6C}"/>
              </a:ext>
            </a:extLst>
          </p:cNvPr>
          <p:cNvPicPr>
            <a:picLocks noChangeAspect="1"/>
          </p:cNvPicPr>
          <p:nvPr/>
        </p:nvPicPr>
        <p:blipFill>
          <a:blip r:embed="rId2"/>
          <a:stretch>
            <a:fillRect/>
          </a:stretch>
        </p:blipFill>
        <p:spPr>
          <a:xfrm>
            <a:off x="1487273" y="3184990"/>
            <a:ext cx="6835632" cy="3345309"/>
          </a:xfrm>
          <a:prstGeom prst="rect">
            <a:avLst/>
          </a:prstGeom>
        </p:spPr>
      </p:pic>
      <p:pic>
        <p:nvPicPr>
          <p:cNvPr id="12" name="图片 11">
            <a:extLst>
              <a:ext uri="{FF2B5EF4-FFF2-40B4-BE49-F238E27FC236}">
                <a16:creationId xmlns:a16="http://schemas.microsoft.com/office/drawing/2014/main" id="{94BF480E-FD46-43A7-AE83-0B7FA28C439B}"/>
              </a:ext>
            </a:extLst>
          </p:cNvPr>
          <p:cNvPicPr>
            <a:picLocks noChangeAspect="1"/>
          </p:cNvPicPr>
          <p:nvPr/>
        </p:nvPicPr>
        <p:blipFill>
          <a:blip r:embed="rId3"/>
          <a:stretch>
            <a:fillRect/>
          </a:stretch>
        </p:blipFill>
        <p:spPr>
          <a:xfrm>
            <a:off x="12124122" y="419600"/>
            <a:ext cx="8021963" cy="4744350"/>
          </a:xfrm>
          <a:prstGeom prst="rect">
            <a:avLst/>
          </a:prstGeom>
        </p:spPr>
      </p:pic>
      <p:pic>
        <p:nvPicPr>
          <p:cNvPr id="17" name="图片 16">
            <a:extLst>
              <a:ext uri="{FF2B5EF4-FFF2-40B4-BE49-F238E27FC236}">
                <a16:creationId xmlns:a16="http://schemas.microsoft.com/office/drawing/2014/main" id="{B4255540-CF77-4AB6-A41E-A21D567706BF}"/>
              </a:ext>
            </a:extLst>
          </p:cNvPr>
          <p:cNvPicPr>
            <a:picLocks noChangeAspect="1"/>
          </p:cNvPicPr>
          <p:nvPr/>
        </p:nvPicPr>
        <p:blipFill>
          <a:blip r:embed="rId4"/>
          <a:stretch>
            <a:fillRect/>
          </a:stretch>
        </p:blipFill>
        <p:spPr>
          <a:xfrm>
            <a:off x="12124122" y="5268920"/>
            <a:ext cx="8194151" cy="3157732"/>
          </a:xfrm>
          <a:prstGeom prst="rect">
            <a:avLst/>
          </a:prstGeom>
        </p:spPr>
      </p:pic>
      <p:sp>
        <p:nvSpPr>
          <p:cNvPr id="21" name="文本框 20">
            <a:extLst>
              <a:ext uri="{FF2B5EF4-FFF2-40B4-BE49-F238E27FC236}">
                <a16:creationId xmlns:a16="http://schemas.microsoft.com/office/drawing/2014/main" id="{4336729F-CA70-4C0B-8133-0BEA38A63011}"/>
              </a:ext>
            </a:extLst>
          </p:cNvPr>
          <p:cNvSpPr txBox="1"/>
          <p:nvPr/>
        </p:nvSpPr>
        <p:spPr>
          <a:xfrm>
            <a:off x="11961112" y="8507235"/>
            <a:ext cx="11785786" cy="1463478"/>
          </a:xfrm>
          <a:prstGeom prst="rect">
            <a:avLst/>
          </a:prstGeom>
          <a:noFill/>
        </p:spPr>
        <p:txBody>
          <a:bodyPr wrap="square" rtlCol="0">
            <a:spAutoFit/>
          </a:bodyPr>
          <a:lstStyle/>
          <a:p>
            <a:pPr marL="366395" lvl="1" indent="-247015" defTabSz="914400" fontAlgn="auto">
              <a:lnSpc>
                <a:spcPct val="110000"/>
              </a:lnSpc>
              <a:spcBef>
                <a:spcPts val="500"/>
              </a:spcBef>
              <a:buSzPct val="75000"/>
              <a:buFont typeface="Arial" panose="020B0604020202090204" pitchFamily="34" charset="0"/>
              <a:buChar char="•"/>
              <a:tabLst>
                <a:tab pos="716280" algn="l"/>
              </a:tabLst>
              <a:defRPr/>
            </a:pPr>
            <a:r>
              <a:rPr lang="en-US" altLang="zh-CN" sz="4000" dirty="0" err="1">
                <a:solidFill>
                  <a:schemeClr val="bg2">
                    <a:lumMod val="10000"/>
                  </a:schemeClr>
                </a:solidFill>
                <a:latin typeface="微软雅黑" panose="020B0503020204020204" pitchFamily="34" charset="-122"/>
                <a:ea typeface="微软雅黑" panose="020B0503020204020204" pitchFamily="34" charset="-122"/>
              </a:rPr>
              <a:t>sub_row_ptr</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指向子块中每行的起始位置</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a:p>
            <a:pPr marL="366395" lvl="1" indent="-247015" defTabSz="914400" fontAlgn="auto">
              <a:lnSpc>
                <a:spcPct val="110000"/>
              </a:lnSpc>
              <a:spcBef>
                <a:spcPts val="500"/>
              </a:spcBef>
              <a:buSzPct val="75000"/>
              <a:buFont typeface="Arial" panose="020B0604020202090204" pitchFamily="34" charset="0"/>
              <a:buChar char="•"/>
              <a:tabLst>
                <a:tab pos="716280" algn="l"/>
              </a:tabLst>
              <a:defRPr/>
            </a:pPr>
            <a:r>
              <a:rPr lang="en-US" altLang="zh-CN" sz="4000" dirty="0" err="1">
                <a:solidFill>
                  <a:schemeClr val="bg2">
                    <a:lumMod val="10000"/>
                  </a:schemeClr>
                </a:solidFill>
                <a:latin typeface="微软雅黑" panose="020B0503020204020204" pitchFamily="34" charset="-122"/>
                <a:ea typeface="微软雅黑" panose="020B0503020204020204" pitchFamily="34" charset="-122"/>
              </a:rPr>
              <a:t>block_row_ptr</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指向每一个子块行的开始</a:t>
            </a:r>
          </a:p>
        </p:txBody>
      </p:sp>
      <p:sp>
        <p:nvSpPr>
          <p:cNvPr id="22" name="文本框 21">
            <a:extLst>
              <a:ext uri="{FF2B5EF4-FFF2-40B4-BE49-F238E27FC236}">
                <a16:creationId xmlns:a16="http://schemas.microsoft.com/office/drawing/2014/main" id="{A6E642DA-0785-42E6-8FC4-3DB64EE10F04}"/>
              </a:ext>
            </a:extLst>
          </p:cNvPr>
          <p:cNvSpPr txBox="1"/>
          <p:nvPr/>
        </p:nvSpPr>
        <p:spPr>
          <a:xfrm>
            <a:off x="11961112" y="10186415"/>
            <a:ext cx="11785786" cy="2817694"/>
          </a:xfrm>
          <a:prstGeom prst="rect">
            <a:avLst/>
          </a:prstGeom>
          <a:noFill/>
        </p:spPr>
        <p:txBody>
          <a:bodyPr wrap="square" rtlCol="0">
            <a:spAutoFit/>
          </a:bodyPr>
          <a:lstStyle/>
          <a:p>
            <a:pPr marL="366395" lvl="1" indent="-247015" defTabSz="914400" fontAlgn="auto">
              <a:lnSpc>
                <a:spcPct val="110000"/>
              </a:lnSpc>
              <a:spcBef>
                <a:spcPts val="500"/>
              </a:spcBef>
              <a:buSzPct val="75000"/>
              <a:buFont typeface="Arial" panose="020B0604020202090204" pitchFamily="34" charset="0"/>
              <a:buChar char="•"/>
              <a:tabLst>
                <a:tab pos="716280" algn="l"/>
              </a:tabLst>
              <a:defRPr/>
            </a:pPr>
            <a:r>
              <a:rPr lang="zh-CN" altLang="en-US" sz="4000" dirty="0">
                <a:solidFill>
                  <a:schemeClr val="bg2">
                    <a:lumMod val="10000"/>
                  </a:schemeClr>
                </a:solidFill>
                <a:latin typeface="微软雅黑" panose="020B0503020204020204" pitchFamily="34" charset="-122"/>
                <a:ea typeface="微软雅黑" panose="020B0503020204020204" pitchFamily="34" charset="-122"/>
              </a:rPr>
              <a:t>如果子块对应</a:t>
            </a:r>
            <a:r>
              <a:rPr lang="en-US" altLang="zh-CN" sz="4000" dirty="0">
                <a:solidFill>
                  <a:schemeClr val="bg2">
                    <a:lumMod val="10000"/>
                  </a:schemeClr>
                </a:solidFill>
                <a:latin typeface="微软雅黑" panose="020B0503020204020204" pitchFamily="34" charset="-122"/>
                <a:ea typeface="微软雅黑" panose="020B0503020204020204" pitchFamily="34" charset="-122"/>
              </a:rPr>
              <a:t>X</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的部分能够全部放入到</a:t>
            </a:r>
            <a:r>
              <a:rPr lang="en-US" altLang="zh-CN" sz="4000" dirty="0">
                <a:solidFill>
                  <a:schemeClr val="bg2">
                    <a:lumMod val="10000"/>
                  </a:schemeClr>
                </a:solidFill>
                <a:latin typeface="微软雅黑" panose="020B0503020204020204" pitchFamily="34" charset="-122"/>
                <a:ea typeface="微软雅黑" panose="020B0503020204020204" pitchFamily="34" charset="-122"/>
              </a:rPr>
              <a:t>GPU</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的缓存中，</a:t>
            </a:r>
            <a:r>
              <a:rPr lang="en-US" altLang="zh-CN" sz="4000" dirty="0">
                <a:solidFill>
                  <a:schemeClr val="bg2">
                    <a:lumMod val="10000"/>
                  </a:schemeClr>
                </a:solidFill>
                <a:latin typeface="微软雅黑" panose="020B0503020204020204" pitchFamily="34" charset="-122"/>
                <a:ea typeface="微软雅黑" panose="020B0503020204020204" pitchFamily="34" charset="-122"/>
              </a:rPr>
              <a:t>X</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将得到充分的重用。</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a:p>
            <a:pPr marL="366395" lvl="1" indent="-247015" defTabSz="914400" fontAlgn="auto">
              <a:lnSpc>
                <a:spcPct val="110000"/>
              </a:lnSpc>
              <a:spcBef>
                <a:spcPts val="500"/>
              </a:spcBef>
              <a:buSzPct val="75000"/>
              <a:buFont typeface="Arial" panose="020B0604020202090204" pitchFamily="34" charset="0"/>
              <a:buChar char="•"/>
              <a:tabLst>
                <a:tab pos="716280" algn="l"/>
              </a:tabLst>
              <a:defRPr/>
            </a:pPr>
            <a:r>
              <a:rPr lang="en-US" altLang="zh-CN" sz="4000" dirty="0">
                <a:solidFill>
                  <a:schemeClr val="bg2">
                    <a:lumMod val="10000"/>
                  </a:schemeClr>
                </a:solidFill>
                <a:latin typeface="微软雅黑" panose="020B0503020204020204" pitchFamily="34" charset="-122"/>
                <a:ea typeface="微软雅黑" panose="020B0503020204020204" pitchFamily="34" charset="-122"/>
              </a:rPr>
              <a:t>BSR</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相较于</a:t>
            </a:r>
            <a:r>
              <a:rPr lang="en-US" altLang="zh-CN" sz="4000" dirty="0">
                <a:solidFill>
                  <a:schemeClr val="bg2">
                    <a:lumMod val="10000"/>
                  </a:schemeClr>
                </a:solidFill>
                <a:latin typeface="微软雅黑" panose="020B0503020204020204" pitchFamily="34" charset="-122"/>
                <a:ea typeface="微软雅黑" panose="020B0503020204020204" pitchFamily="34" charset="-122"/>
              </a:rPr>
              <a:t>CSR</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缺点是更多的数组指针，带来额外的存储空间和存储器访问。</a:t>
            </a:r>
          </a:p>
        </p:txBody>
      </p:sp>
      <p:sp>
        <p:nvSpPr>
          <p:cNvPr id="23" name="灯片编号占位符 1">
            <a:extLst>
              <a:ext uri="{FF2B5EF4-FFF2-40B4-BE49-F238E27FC236}">
                <a16:creationId xmlns:a16="http://schemas.microsoft.com/office/drawing/2014/main" id="{D459345E-FBE9-440A-8190-ADFA40F367BE}"/>
              </a:ext>
            </a:extLst>
          </p:cNvPr>
          <p:cNvSpPr txBox="1">
            <a:spLocks/>
          </p:cNvSpPr>
          <p:nvPr/>
        </p:nvSpPr>
        <p:spPr>
          <a:xfrm>
            <a:off x="17476788" y="12712700"/>
            <a:ext cx="5691187" cy="730250"/>
          </a:xfrm>
          <a:prstGeom prst="rect">
            <a:avLst/>
          </a:prstGeom>
        </p:spPr>
        <p:txBody>
          <a:bodyPr/>
          <a:lstStyle>
            <a:defPPr>
              <a:defRPr lang="en-US"/>
            </a:defPPr>
            <a:lvl1pPr algn="l" defTabSz="1087120" rtl="0" fontAlgn="base">
              <a:spcBef>
                <a:spcPct val="0"/>
              </a:spcBef>
              <a:spcAft>
                <a:spcPct val="0"/>
              </a:spcAft>
              <a:defRPr sz="4300" kern="1200">
                <a:solidFill>
                  <a:schemeClr val="tx1"/>
                </a:solidFill>
                <a:latin typeface="Calibri" charset="0"/>
                <a:ea typeface="MS PGothic" charset="0"/>
                <a:cs typeface="MS PGothic" charset="0"/>
              </a:defRPr>
            </a:lvl1pPr>
            <a:lvl2pPr marL="1087755" indent="-630555" algn="l" defTabSz="1087120" rtl="0" fontAlgn="base">
              <a:spcBef>
                <a:spcPct val="0"/>
              </a:spcBef>
              <a:spcAft>
                <a:spcPct val="0"/>
              </a:spcAft>
              <a:defRPr sz="4300" kern="1200">
                <a:solidFill>
                  <a:schemeClr val="tx1"/>
                </a:solidFill>
                <a:latin typeface="Calibri" charset="0"/>
                <a:ea typeface="MS PGothic" charset="0"/>
                <a:cs typeface="MS PGothic" charset="0"/>
              </a:defRPr>
            </a:lvl2pPr>
            <a:lvl3pPr marL="2176780" indent="-1262380" algn="l" defTabSz="1087120" rtl="0" fontAlgn="base">
              <a:spcBef>
                <a:spcPct val="0"/>
              </a:spcBef>
              <a:spcAft>
                <a:spcPct val="0"/>
              </a:spcAft>
              <a:defRPr sz="4300" kern="1200">
                <a:solidFill>
                  <a:schemeClr val="tx1"/>
                </a:solidFill>
                <a:latin typeface="Calibri" charset="0"/>
                <a:ea typeface="MS PGothic" charset="0"/>
                <a:cs typeface="MS PGothic" charset="0"/>
              </a:defRPr>
            </a:lvl3pPr>
            <a:lvl4pPr marL="3265805" indent="-1894205" algn="l" defTabSz="1087120" rtl="0" fontAlgn="base">
              <a:spcBef>
                <a:spcPct val="0"/>
              </a:spcBef>
              <a:spcAft>
                <a:spcPct val="0"/>
              </a:spcAft>
              <a:defRPr sz="4300" kern="1200">
                <a:solidFill>
                  <a:schemeClr val="tx1"/>
                </a:solidFill>
                <a:latin typeface="Calibri" charset="0"/>
                <a:ea typeface="MS PGothic" charset="0"/>
                <a:cs typeface="MS PGothic" charset="0"/>
              </a:defRPr>
            </a:lvl4pPr>
            <a:lvl5pPr marL="4354830" indent="-2526030" algn="l" defTabSz="1087120" rtl="0" fontAlgn="base">
              <a:spcBef>
                <a:spcPct val="0"/>
              </a:spcBef>
              <a:spcAft>
                <a:spcPct val="0"/>
              </a:spcAft>
              <a:defRPr sz="4300" kern="1200">
                <a:solidFill>
                  <a:schemeClr val="tx1"/>
                </a:solidFill>
                <a:latin typeface="Calibri" charset="0"/>
                <a:ea typeface="MS PGothic" charset="0"/>
                <a:cs typeface="MS PGothic" charset="0"/>
              </a:defRPr>
            </a:lvl5pPr>
            <a:lvl6pPr marL="2286000" algn="l" defTabSz="457200" rtl="0" eaLnBrk="1" latinLnBrk="0" hangingPunct="1">
              <a:defRPr sz="4300" kern="1200">
                <a:solidFill>
                  <a:schemeClr val="tx1"/>
                </a:solidFill>
                <a:latin typeface="Calibri" charset="0"/>
                <a:ea typeface="MS PGothic" charset="0"/>
                <a:cs typeface="MS PGothic" charset="0"/>
              </a:defRPr>
            </a:lvl6pPr>
            <a:lvl7pPr marL="2743200" algn="l" defTabSz="457200" rtl="0" eaLnBrk="1" latinLnBrk="0" hangingPunct="1">
              <a:defRPr sz="4300" kern="1200">
                <a:solidFill>
                  <a:schemeClr val="tx1"/>
                </a:solidFill>
                <a:latin typeface="Calibri" charset="0"/>
                <a:ea typeface="MS PGothic" charset="0"/>
                <a:cs typeface="MS PGothic" charset="0"/>
              </a:defRPr>
            </a:lvl7pPr>
            <a:lvl8pPr marL="3200400" algn="l" defTabSz="457200" rtl="0" eaLnBrk="1" latinLnBrk="0" hangingPunct="1">
              <a:defRPr sz="4300" kern="1200">
                <a:solidFill>
                  <a:schemeClr val="tx1"/>
                </a:solidFill>
                <a:latin typeface="Calibri" charset="0"/>
                <a:ea typeface="MS PGothic" charset="0"/>
                <a:cs typeface="MS PGothic" charset="0"/>
              </a:defRPr>
            </a:lvl8pPr>
            <a:lvl9pPr marL="3657600" algn="l" defTabSz="457200" rtl="0" eaLnBrk="1" latinLnBrk="0" hangingPunct="1">
              <a:defRPr sz="4300" kern="1200">
                <a:solidFill>
                  <a:schemeClr val="tx1"/>
                </a:solidFill>
                <a:latin typeface="Calibri" charset="0"/>
                <a:ea typeface="MS PGothic" charset="0"/>
                <a:cs typeface="MS PGothic" charset="0"/>
              </a:defRPr>
            </a:lvl9pPr>
          </a:lstStyle>
          <a:p>
            <a:pPr algn="r"/>
            <a:fld id="{0C913308-F349-4B6D-A68A-DD1791B4A57B}" type="slidenum">
              <a:rPr lang="zh-CN" altLang="en-US" smtClean="0"/>
              <a:pPr algn="r"/>
              <a:t>6</a:t>
            </a:fld>
            <a:endParaRPr lang="zh-CN" altLang="en-US" dirty="0"/>
          </a:p>
        </p:txBody>
      </p:sp>
    </p:spTree>
    <p:extLst>
      <p:ext uri="{BB962C8B-B14F-4D97-AF65-F5344CB8AC3E}">
        <p14:creationId xmlns:p14="http://schemas.microsoft.com/office/powerpoint/2010/main" val="1228141447"/>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4294967295"/>
          </p:nvPr>
        </p:nvSpPr>
        <p:spPr>
          <a:xfrm>
            <a:off x="1487274" y="943103"/>
            <a:ext cx="10706313" cy="10838492"/>
          </a:xfrm>
          <a:prstGeom prst="rect">
            <a:avLst/>
          </a:prstGeom>
          <a:noFill/>
          <a:ln>
            <a:noFill/>
          </a:ln>
        </p:spPr>
        <p:txBody>
          <a:bodyPr/>
          <a:lstStyle/>
          <a:p>
            <a:pPr marL="119380" lvl="1" defTabSz="914400" fontAlgn="auto">
              <a:lnSpc>
                <a:spcPct val="110000"/>
              </a:lnSpc>
              <a:spcBef>
                <a:spcPts val="500"/>
              </a:spcBef>
              <a:buSzPct val="75000"/>
              <a:tabLst>
                <a:tab pos="716280" algn="l"/>
              </a:tabLst>
              <a:defRPr/>
            </a:pPr>
            <a:r>
              <a:rPr lang="en-US" altLang="zh-CN" sz="4800" b="1" dirty="0">
                <a:solidFill>
                  <a:schemeClr val="bg2">
                    <a:lumMod val="10000"/>
                  </a:schemeClr>
                </a:solidFill>
                <a:sym typeface="+mn-ea"/>
              </a:rPr>
              <a:t>DIA</a:t>
            </a:r>
            <a:r>
              <a:rPr lang="zh-CN" altLang="en-US" sz="4800" b="1" dirty="0">
                <a:solidFill>
                  <a:schemeClr val="bg2">
                    <a:lumMod val="10000"/>
                  </a:schemeClr>
                </a:solidFill>
                <a:sym typeface="+mn-ea"/>
              </a:rPr>
              <a:t>格式</a:t>
            </a:r>
            <a:endParaRPr lang="en-US" altLang="zh-CN" sz="4800" b="1" dirty="0">
              <a:solidFill>
                <a:schemeClr val="bg2">
                  <a:lumMod val="10000"/>
                </a:schemeClr>
              </a:solidFill>
              <a:sym typeface="+mn-ea"/>
            </a:endParaRPr>
          </a:p>
          <a:p>
            <a:pPr marL="119380" lvl="1" defTabSz="914400" fontAlgn="auto">
              <a:lnSpc>
                <a:spcPct val="110000"/>
              </a:lnSpc>
              <a:spcBef>
                <a:spcPts val="500"/>
              </a:spcBef>
              <a:buSzPct val="75000"/>
              <a:tabLst>
                <a:tab pos="716280" algn="l"/>
              </a:tabLst>
              <a:defRPr/>
            </a:pPr>
            <a:endParaRPr lang="en-US" altLang="zh-CN" sz="4000" dirty="0">
              <a:solidFill>
                <a:schemeClr val="bg2">
                  <a:lumMod val="10000"/>
                </a:schemeClr>
              </a:solidFill>
              <a:cs typeface="微软雅黑" panose="020B0503020204020204" pitchFamily="34" charset="-122"/>
              <a:sym typeface="+mn-ea"/>
            </a:endParaRPr>
          </a:p>
          <a:p>
            <a:pPr marL="119380" lvl="1" defTabSz="914400" fontAlgn="auto">
              <a:lnSpc>
                <a:spcPct val="110000"/>
              </a:lnSpc>
              <a:spcBef>
                <a:spcPts val="500"/>
              </a:spcBef>
              <a:buSzPct val="75000"/>
              <a:tabLst>
                <a:tab pos="716280" algn="l"/>
              </a:tabLst>
              <a:defRPr/>
            </a:pPr>
            <a:endParaRPr lang="en-US" altLang="zh-CN" sz="4000" dirty="0">
              <a:solidFill>
                <a:schemeClr val="bg2">
                  <a:lumMod val="10000"/>
                </a:schemeClr>
              </a:solidFill>
              <a:cs typeface="微软雅黑" panose="020B0503020204020204" pitchFamily="34" charset="-122"/>
              <a:sym typeface="+mn-ea"/>
            </a:endParaRPr>
          </a:p>
        </p:txBody>
      </p:sp>
      <p:cxnSp>
        <p:nvCxnSpPr>
          <p:cNvPr id="5" name="直接连接符 4">
            <a:extLst>
              <a:ext uri="{FF2B5EF4-FFF2-40B4-BE49-F238E27FC236}">
                <a16:creationId xmlns:a16="http://schemas.microsoft.com/office/drawing/2014/main" id="{50E8A924-83FA-4235-8538-4C98C548B091}"/>
              </a:ext>
            </a:extLst>
          </p:cNvPr>
          <p:cNvCxnSpPr>
            <a:cxnSpLocks/>
          </p:cNvCxnSpPr>
          <p:nvPr/>
        </p:nvCxnSpPr>
        <p:spPr>
          <a:xfrm>
            <a:off x="12193587" y="1197936"/>
            <a:ext cx="0" cy="10304339"/>
          </a:xfrm>
          <a:prstGeom prst="line">
            <a:avLst/>
          </a:prstGeom>
          <a:ln w="38100">
            <a:prstDash val="dashDot"/>
          </a:ln>
        </p:spPr>
        <p:style>
          <a:lnRef idx="2">
            <a:schemeClr val="accent1"/>
          </a:lnRef>
          <a:fillRef idx="0">
            <a:schemeClr val="accent1"/>
          </a:fillRef>
          <a:effectRef idx="1">
            <a:schemeClr val="accent1"/>
          </a:effectRef>
          <a:fontRef idx="minor">
            <a:schemeClr val="tx1"/>
          </a:fontRef>
        </p:style>
      </p:cxnSp>
      <p:sp>
        <p:nvSpPr>
          <p:cNvPr id="6" name="文本框 5">
            <a:extLst>
              <a:ext uri="{FF2B5EF4-FFF2-40B4-BE49-F238E27FC236}">
                <a16:creationId xmlns:a16="http://schemas.microsoft.com/office/drawing/2014/main" id="{69F934EC-2761-4502-BE75-37C75B38B22F}"/>
              </a:ext>
            </a:extLst>
          </p:cNvPr>
          <p:cNvSpPr txBox="1"/>
          <p:nvPr/>
        </p:nvSpPr>
        <p:spPr>
          <a:xfrm>
            <a:off x="1487274" y="2125272"/>
            <a:ext cx="8471230" cy="769441"/>
          </a:xfrm>
          <a:prstGeom prst="rect">
            <a:avLst/>
          </a:prstGeom>
          <a:noFill/>
        </p:spPr>
        <p:txBody>
          <a:bodyPr wrap="none" rtlCol="0">
            <a:spAutoFit/>
          </a:bodyPr>
          <a:lstStyle/>
          <a:p>
            <a:r>
              <a:rPr lang="en-US" altLang="zh-CN" sz="4400" b="1" dirty="0">
                <a:solidFill>
                  <a:schemeClr val="bg2">
                    <a:lumMod val="10000"/>
                  </a:schemeClr>
                </a:solidFill>
              </a:rPr>
              <a:t>(</a:t>
            </a:r>
            <a:r>
              <a:rPr lang="fr-FR" altLang="zh-CN" sz="4400" b="1" dirty="0">
                <a:solidFill>
                  <a:schemeClr val="bg2">
                    <a:lumMod val="10000"/>
                  </a:schemeClr>
                </a:solidFill>
              </a:rPr>
              <a:t>the diagonal sparse matrix format</a:t>
            </a:r>
            <a:r>
              <a:rPr lang="en-US" altLang="zh-CN" sz="4400" b="1" dirty="0">
                <a:solidFill>
                  <a:schemeClr val="bg2">
                    <a:lumMod val="10000"/>
                  </a:schemeClr>
                </a:solidFill>
              </a:rPr>
              <a:t>)</a:t>
            </a:r>
            <a:endParaRPr lang="zh-CN" altLang="en-US" sz="4400" b="1" dirty="0">
              <a:solidFill>
                <a:schemeClr val="bg2">
                  <a:lumMod val="10000"/>
                </a:schemeClr>
              </a:solidFill>
            </a:endParaRPr>
          </a:p>
        </p:txBody>
      </p:sp>
      <p:sp>
        <p:nvSpPr>
          <p:cNvPr id="11" name="文本框 10">
            <a:extLst>
              <a:ext uri="{FF2B5EF4-FFF2-40B4-BE49-F238E27FC236}">
                <a16:creationId xmlns:a16="http://schemas.microsoft.com/office/drawing/2014/main" id="{4F61F8B9-2F3D-4D9C-8EC6-C0D329FD19AC}"/>
              </a:ext>
            </a:extLst>
          </p:cNvPr>
          <p:cNvSpPr txBox="1"/>
          <p:nvPr/>
        </p:nvSpPr>
        <p:spPr>
          <a:xfrm>
            <a:off x="1156998" y="10381294"/>
            <a:ext cx="11221360" cy="1202060"/>
          </a:xfrm>
          <a:prstGeom prst="rect">
            <a:avLst/>
          </a:prstGeom>
          <a:noFill/>
        </p:spPr>
        <p:txBody>
          <a:bodyPr wrap="square" rtlCol="0">
            <a:spAutoFit/>
          </a:bodyPr>
          <a:lstStyle/>
          <a:p>
            <a:pPr marL="366395" lvl="1" indent="-247015" defTabSz="914400" fontAlgn="auto">
              <a:lnSpc>
                <a:spcPct val="110000"/>
              </a:lnSpc>
              <a:spcBef>
                <a:spcPts val="500"/>
              </a:spcBef>
              <a:buSzPct val="75000"/>
              <a:buFont typeface="Arial" panose="020B0604020202090204" pitchFamily="34" charset="0"/>
              <a:buChar char="•"/>
              <a:tabLst>
                <a:tab pos="716280" algn="l"/>
              </a:tabLst>
              <a:defRPr/>
            </a:pPr>
            <a:r>
              <a:rPr lang="en-US" altLang="zh-CN" sz="3200" dirty="0">
                <a:solidFill>
                  <a:schemeClr val="bg2">
                    <a:lumMod val="10000"/>
                  </a:schemeClr>
                </a:solidFill>
                <a:latin typeface="微软雅黑" panose="020B0503020204020204" pitchFamily="34" charset="-122"/>
                <a:ea typeface="微软雅黑" panose="020B0503020204020204" pitchFamily="34" charset="-122"/>
              </a:rPr>
              <a:t>values=m x s</a:t>
            </a:r>
            <a:r>
              <a:rPr lang="zh-CN" altLang="en-US" sz="3200" dirty="0">
                <a:solidFill>
                  <a:schemeClr val="bg2">
                    <a:lumMod val="10000"/>
                  </a:schemeClr>
                </a:solidFill>
                <a:latin typeface="微软雅黑" panose="020B0503020204020204" pitchFamily="34" charset="-122"/>
                <a:ea typeface="微软雅黑" panose="020B0503020204020204" pitchFamily="34" charset="-122"/>
              </a:rPr>
              <a:t>，其中</a:t>
            </a:r>
            <a:r>
              <a:rPr lang="en-US" altLang="zh-CN" sz="3200" dirty="0">
                <a:solidFill>
                  <a:schemeClr val="bg2">
                    <a:lumMod val="10000"/>
                  </a:schemeClr>
                </a:solidFill>
                <a:latin typeface="微软雅黑" panose="020B0503020204020204" pitchFamily="34" charset="-122"/>
                <a:ea typeface="微软雅黑" panose="020B0503020204020204" pitchFamily="34" charset="-122"/>
              </a:rPr>
              <a:t>m=row, s</a:t>
            </a:r>
            <a:r>
              <a:rPr lang="zh-CN" altLang="en-US" sz="3200" dirty="0">
                <a:solidFill>
                  <a:schemeClr val="bg2">
                    <a:lumMod val="10000"/>
                  </a:schemeClr>
                </a:solidFill>
                <a:latin typeface="微软雅黑" panose="020B0503020204020204" pitchFamily="34" charset="-122"/>
                <a:ea typeface="微软雅黑" panose="020B0503020204020204" pitchFamily="34" charset="-122"/>
              </a:rPr>
              <a:t>为主对角线不全为</a:t>
            </a:r>
            <a:r>
              <a:rPr lang="en-US" altLang="zh-CN" sz="3200" dirty="0">
                <a:solidFill>
                  <a:schemeClr val="bg2">
                    <a:lumMod val="10000"/>
                  </a:schemeClr>
                </a:solidFill>
                <a:latin typeface="微软雅黑" panose="020B0503020204020204" pitchFamily="34" charset="-122"/>
                <a:ea typeface="微软雅黑" panose="020B0503020204020204" pitchFamily="34" charset="-122"/>
              </a:rPr>
              <a:t>0</a:t>
            </a:r>
            <a:r>
              <a:rPr lang="zh-CN" altLang="en-US" sz="3200" dirty="0">
                <a:solidFill>
                  <a:schemeClr val="bg2">
                    <a:lumMod val="10000"/>
                  </a:schemeClr>
                </a:solidFill>
                <a:latin typeface="微软雅黑" panose="020B0503020204020204" pitchFamily="34" charset="-122"/>
                <a:ea typeface="微软雅黑" panose="020B0503020204020204" pitchFamily="34" charset="-122"/>
              </a:rPr>
              <a:t>的条数。</a:t>
            </a:r>
            <a:endParaRPr lang="en-US" altLang="zh-CN" sz="3200" dirty="0">
              <a:solidFill>
                <a:schemeClr val="bg2">
                  <a:lumMod val="10000"/>
                </a:schemeClr>
              </a:solidFill>
              <a:latin typeface="微软雅黑" panose="020B0503020204020204" pitchFamily="34" charset="-122"/>
              <a:ea typeface="微软雅黑" panose="020B0503020204020204" pitchFamily="34" charset="-122"/>
            </a:endParaRPr>
          </a:p>
          <a:p>
            <a:pPr marL="366395" lvl="1" indent="-247015" defTabSz="914400" fontAlgn="auto">
              <a:lnSpc>
                <a:spcPct val="110000"/>
              </a:lnSpc>
              <a:spcBef>
                <a:spcPts val="500"/>
              </a:spcBef>
              <a:buSzPct val="75000"/>
              <a:buFont typeface="Arial" panose="020B0604020202090204" pitchFamily="34" charset="0"/>
              <a:buChar char="•"/>
              <a:tabLst>
                <a:tab pos="716280" algn="l"/>
              </a:tabLst>
              <a:defRPr/>
            </a:pPr>
            <a:r>
              <a:rPr lang="en-US" altLang="zh-CN" sz="3200" dirty="0">
                <a:solidFill>
                  <a:schemeClr val="bg2">
                    <a:lumMod val="10000"/>
                  </a:schemeClr>
                </a:solidFill>
                <a:latin typeface="微软雅黑" panose="020B0503020204020204" pitchFamily="34" charset="-122"/>
                <a:ea typeface="微软雅黑" panose="020B0503020204020204" pitchFamily="34" charset="-122"/>
              </a:rPr>
              <a:t>offset</a:t>
            </a:r>
            <a:r>
              <a:rPr lang="zh-CN" altLang="en-US" sz="3200" dirty="0">
                <a:solidFill>
                  <a:schemeClr val="bg2">
                    <a:lumMod val="10000"/>
                  </a:schemeClr>
                </a:solidFill>
                <a:latin typeface="微软雅黑" panose="020B0503020204020204" pitchFamily="34" charset="-122"/>
                <a:ea typeface="微软雅黑" panose="020B0503020204020204" pitchFamily="34" charset="-122"/>
              </a:rPr>
              <a:t>对应于</a:t>
            </a:r>
            <a:r>
              <a:rPr lang="en-US" altLang="zh-CN" sz="3200" dirty="0">
                <a:solidFill>
                  <a:schemeClr val="bg2">
                    <a:lumMod val="10000"/>
                  </a:schemeClr>
                </a:solidFill>
                <a:latin typeface="微软雅黑" panose="020B0503020204020204" pitchFamily="34" charset="-122"/>
                <a:ea typeface="微软雅黑" panose="020B0503020204020204" pitchFamily="34" charset="-122"/>
              </a:rPr>
              <a:t>values</a:t>
            </a:r>
            <a:r>
              <a:rPr lang="zh-CN" altLang="en-US" sz="3200" dirty="0">
                <a:solidFill>
                  <a:schemeClr val="bg2">
                    <a:lumMod val="10000"/>
                  </a:schemeClr>
                </a:solidFill>
                <a:latin typeface="微软雅黑" panose="020B0503020204020204" pitchFamily="34" charset="-122"/>
                <a:ea typeface="微软雅黑" panose="020B0503020204020204" pitchFamily="34" charset="-122"/>
              </a:rPr>
              <a:t>的每列，表示相对主对角线位置</a:t>
            </a:r>
            <a:endParaRPr lang="en-US" altLang="zh-CN" sz="32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697F3D1E-5527-4E31-BA07-3887D68AA016}"/>
              </a:ext>
            </a:extLst>
          </p:cNvPr>
          <p:cNvSpPr txBox="1"/>
          <p:nvPr/>
        </p:nvSpPr>
        <p:spPr>
          <a:xfrm>
            <a:off x="12378358" y="8574127"/>
            <a:ext cx="12008817" cy="1569660"/>
          </a:xfrm>
          <a:prstGeom prst="rect">
            <a:avLst/>
          </a:prstGeom>
          <a:noFill/>
        </p:spPr>
        <p:txBody>
          <a:bodyPr wrap="square" rtlCol="0">
            <a:spAutoFit/>
          </a:bodyPr>
          <a:lstStyle/>
          <a:p>
            <a:r>
              <a:rPr lang="zh-CN" altLang="en-US" sz="3200" dirty="0">
                <a:solidFill>
                  <a:schemeClr val="bg2">
                    <a:lumMod val="10000"/>
                  </a:schemeClr>
                </a:solidFill>
                <a:latin typeface="微软雅黑" panose="020B0503020204020204" pitchFamily="34" charset="-122"/>
                <a:ea typeface="微软雅黑" panose="020B0503020204020204" pitchFamily="34" charset="-122"/>
              </a:rPr>
              <a:t>用</a:t>
            </a:r>
            <a:r>
              <a:rPr lang="en-US" altLang="zh-CN" sz="3200" dirty="0">
                <a:solidFill>
                  <a:schemeClr val="bg2">
                    <a:lumMod val="10000"/>
                  </a:schemeClr>
                </a:solidFill>
                <a:latin typeface="微软雅黑" panose="020B0503020204020204" pitchFamily="34" charset="-122"/>
                <a:ea typeface="微软雅黑" panose="020B0503020204020204" pitchFamily="34" charset="-122"/>
              </a:rPr>
              <a:t>DIA</a:t>
            </a:r>
            <a:r>
              <a:rPr lang="zh-CN" altLang="en-US" sz="3200" dirty="0">
                <a:solidFill>
                  <a:schemeClr val="bg2">
                    <a:lumMod val="10000"/>
                  </a:schemeClr>
                </a:solidFill>
                <a:latin typeface="微软雅黑" panose="020B0503020204020204" pitchFamily="34" charset="-122"/>
                <a:ea typeface="微软雅黑" panose="020B0503020204020204" pitchFamily="34" charset="-122"/>
              </a:rPr>
              <a:t>格式存储稀疏矩阵，没有间接访问。适合具有对角线特征的稀疏矩阵。当非零元素没有全部分布在对角线上时，通过矩阵分解为对角矩阵和非对角矩阵。</a:t>
            </a:r>
          </a:p>
        </p:txBody>
      </p:sp>
      <p:grpSp>
        <p:nvGrpSpPr>
          <p:cNvPr id="16" name="组合 15">
            <a:extLst>
              <a:ext uri="{FF2B5EF4-FFF2-40B4-BE49-F238E27FC236}">
                <a16:creationId xmlns:a16="http://schemas.microsoft.com/office/drawing/2014/main" id="{1F99EA96-DFD7-4590-905E-B7E7C7FEAC01}"/>
              </a:ext>
            </a:extLst>
          </p:cNvPr>
          <p:cNvGrpSpPr/>
          <p:nvPr/>
        </p:nvGrpSpPr>
        <p:grpSpPr>
          <a:xfrm>
            <a:off x="1707075" y="2941534"/>
            <a:ext cx="10266709" cy="3698998"/>
            <a:chOff x="1487274" y="8189626"/>
            <a:chExt cx="10266709" cy="3698998"/>
          </a:xfrm>
        </p:grpSpPr>
        <p:pic>
          <p:nvPicPr>
            <p:cNvPr id="9" name="图片 8">
              <a:extLst>
                <a:ext uri="{FF2B5EF4-FFF2-40B4-BE49-F238E27FC236}">
                  <a16:creationId xmlns:a16="http://schemas.microsoft.com/office/drawing/2014/main" id="{DED2F21E-A2AF-4D4A-960A-DF60B2FB75C0}"/>
                </a:ext>
              </a:extLst>
            </p:cNvPr>
            <p:cNvPicPr>
              <a:picLocks noChangeAspect="1"/>
            </p:cNvPicPr>
            <p:nvPr/>
          </p:nvPicPr>
          <p:blipFill>
            <a:blip r:embed="rId3"/>
            <a:stretch>
              <a:fillRect/>
            </a:stretch>
          </p:blipFill>
          <p:spPr>
            <a:xfrm>
              <a:off x="1487274" y="8189626"/>
              <a:ext cx="10266708" cy="3698998"/>
            </a:xfrm>
            <a:prstGeom prst="rect">
              <a:avLst/>
            </a:prstGeom>
          </p:spPr>
        </p:pic>
        <p:sp>
          <p:nvSpPr>
            <p:cNvPr id="12" name="矩形 11">
              <a:extLst>
                <a:ext uri="{FF2B5EF4-FFF2-40B4-BE49-F238E27FC236}">
                  <a16:creationId xmlns:a16="http://schemas.microsoft.com/office/drawing/2014/main" id="{76A0B6F7-493E-4D28-A457-4A34F2B15B54}"/>
                </a:ext>
              </a:extLst>
            </p:cNvPr>
            <p:cNvSpPr/>
            <p:nvPr/>
          </p:nvSpPr>
          <p:spPr>
            <a:xfrm>
              <a:off x="9540329" y="11279759"/>
              <a:ext cx="2213654" cy="410789"/>
            </a:xfrm>
            <a:prstGeom prst="rect">
              <a:avLst/>
            </a:prstGeom>
            <a:solidFill>
              <a:srgbClr val="121520"/>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18" name="图片 17">
            <a:extLst>
              <a:ext uri="{FF2B5EF4-FFF2-40B4-BE49-F238E27FC236}">
                <a16:creationId xmlns:a16="http://schemas.microsoft.com/office/drawing/2014/main" id="{70C5FF30-38BF-430A-891B-9F26BAED6BC9}"/>
              </a:ext>
            </a:extLst>
          </p:cNvPr>
          <p:cNvPicPr>
            <a:picLocks noChangeAspect="1"/>
          </p:cNvPicPr>
          <p:nvPr/>
        </p:nvPicPr>
        <p:blipFill>
          <a:blip r:embed="rId4"/>
          <a:stretch>
            <a:fillRect/>
          </a:stretch>
        </p:blipFill>
        <p:spPr>
          <a:xfrm>
            <a:off x="1701952" y="6808455"/>
            <a:ext cx="10052030" cy="3327883"/>
          </a:xfrm>
          <a:prstGeom prst="rect">
            <a:avLst/>
          </a:prstGeom>
        </p:spPr>
      </p:pic>
      <p:pic>
        <p:nvPicPr>
          <p:cNvPr id="20" name="图片 19">
            <a:extLst>
              <a:ext uri="{FF2B5EF4-FFF2-40B4-BE49-F238E27FC236}">
                <a16:creationId xmlns:a16="http://schemas.microsoft.com/office/drawing/2014/main" id="{C002782C-5E2F-41F8-84C4-D7EC185A5F8D}"/>
              </a:ext>
            </a:extLst>
          </p:cNvPr>
          <p:cNvPicPr>
            <a:picLocks noChangeAspect="1"/>
          </p:cNvPicPr>
          <p:nvPr/>
        </p:nvPicPr>
        <p:blipFill>
          <a:blip r:embed="rId5"/>
          <a:stretch>
            <a:fillRect/>
          </a:stretch>
        </p:blipFill>
        <p:spPr>
          <a:xfrm>
            <a:off x="12318440" y="1585816"/>
            <a:ext cx="11785784" cy="6734521"/>
          </a:xfrm>
          <a:prstGeom prst="rect">
            <a:avLst/>
          </a:prstGeom>
        </p:spPr>
      </p:pic>
      <p:sp>
        <p:nvSpPr>
          <p:cNvPr id="23" name="灯片编号占位符 1">
            <a:extLst>
              <a:ext uri="{FF2B5EF4-FFF2-40B4-BE49-F238E27FC236}">
                <a16:creationId xmlns:a16="http://schemas.microsoft.com/office/drawing/2014/main" id="{21BA52DF-BD97-4FED-9F4A-DC3CE2F355B7}"/>
              </a:ext>
            </a:extLst>
          </p:cNvPr>
          <p:cNvSpPr txBox="1">
            <a:spLocks/>
          </p:cNvSpPr>
          <p:nvPr/>
        </p:nvSpPr>
        <p:spPr>
          <a:xfrm>
            <a:off x="17476788" y="12712700"/>
            <a:ext cx="5691187" cy="730250"/>
          </a:xfrm>
          <a:prstGeom prst="rect">
            <a:avLst/>
          </a:prstGeom>
        </p:spPr>
        <p:txBody>
          <a:bodyPr/>
          <a:lstStyle>
            <a:defPPr>
              <a:defRPr lang="en-US"/>
            </a:defPPr>
            <a:lvl1pPr algn="l" defTabSz="1087120" rtl="0" fontAlgn="base">
              <a:spcBef>
                <a:spcPct val="0"/>
              </a:spcBef>
              <a:spcAft>
                <a:spcPct val="0"/>
              </a:spcAft>
              <a:defRPr sz="4300" kern="1200">
                <a:solidFill>
                  <a:schemeClr val="tx1"/>
                </a:solidFill>
                <a:latin typeface="Calibri" charset="0"/>
                <a:ea typeface="MS PGothic" charset="0"/>
                <a:cs typeface="MS PGothic" charset="0"/>
              </a:defRPr>
            </a:lvl1pPr>
            <a:lvl2pPr marL="1087755" indent="-630555" algn="l" defTabSz="1087120" rtl="0" fontAlgn="base">
              <a:spcBef>
                <a:spcPct val="0"/>
              </a:spcBef>
              <a:spcAft>
                <a:spcPct val="0"/>
              </a:spcAft>
              <a:defRPr sz="4300" kern="1200">
                <a:solidFill>
                  <a:schemeClr val="tx1"/>
                </a:solidFill>
                <a:latin typeface="Calibri" charset="0"/>
                <a:ea typeface="MS PGothic" charset="0"/>
                <a:cs typeface="MS PGothic" charset="0"/>
              </a:defRPr>
            </a:lvl2pPr>
            <a:lvl3pPr marL="2176780" indent="-1262380" algn="l" defTabSz="1087120" rtl="0" fontAlgn="base">
              <a:spcBef>
                <a:spcPct val="0"/>
              </a:spcBef>
              <a:spcAft>
                <a:spcPct val="0"/>
              </a:spcAft>
              <a:defRPr sz="4300" kern="1200">
                <a:solidFill>
                  <a:schemeClr val="tx1"/>
                </a:solidFill>
                <a:latin typeface="Calibri" charset="0"/>
                <a:ea typeface="MS PGothic" charset="0"/>
                <a:cs typeface="MS PGothic" charset="0"/>
              </a:defRPr>
            </a:lvl3pPr>
            <a:lvl4pPr marL="3265805" indent="-1894205" algn="l" defTabSz="1087120" rtl="0" fontAlgn="base">
              <a:spcBef>
                <a:spcPct val="0"/>
              </a:spcBef>
              <a:spcAft>
                <a:spcPct val="0"/>
              </a:spcAft>
              <a:defRPr sz="4300" kern="1200">
                <a:solidFill>
                  <a:schemeClr val="tx1"/>
                </a:solidFill>
                <a:latin typeface="Calibri" charset="0"/>
                <a:ea typeface="MS PGothic" charset="0"/>
                <a:cs typeface="MS PGothic" charset="0"/>
              </a:defRPr>
            </a:lvl4pPr>
            <a:lvl5pPr marL="4354830" indent="-2526030" algn="l" defTabSz="1087120" rtl="0" fontAlgn="base">
              <a:spcBef>
                <a:spcPct val="0"/>
              </a:spcBef>
              <a:spcAft>
                <a:spcPct val="0"/>
              </a:spcAft>
              <a:defRPr sz="4300" kern="1200">
                <a:solidFill>
                  <a:schemeClr val="tx1"/>
                </a:solidFill>
                <a:latin typeface="Calibri" charset="0"/>
                <a:ea typeface="MS PGothic" charset="0"/>
                <a:cs typeface="MS PGothic" charset="0"/>
              </a:defRPr>
            </a:lvl5pPr>
            <a:lvl6pPr marL="2286000" algn="l" defTabSz="457200" rtl="0" eaLnBrk="1" latinLnBrk="0" hangingPunct="1">
              <a:defRPr sz="4300" kern="1200">
                <a:solidFill>
                  <a:schemeClr val="tx1"/>
                </a:solidFill>
                <a:latin typeface="Calibri" charset="0"/>
                <a:ea typeface="MS PGothic" charset="0"/>
                <a:cs typeface="MS PGothic" charset="0"/>
              </a:defRPr>
            </a:lvl6pPr>
            <a:lvl7pPr marL="2743200" algn="l" defTabSz="457200" rtl="0" eaLnBrk="1" latinLnBrk="0" hangingPunct="1">
              <a:defRPr sz="4300" kern="1200">
                <a:solidFill>
                  <a:schemeClr val="tx1"/>
                </a:solidFill>
                <a:latin typeface="Calibri" charset="0"/>
                <a:ea typeface="MS PGothic" charset="0"/>
                <a:cs typeface="MS PGothic" charset="0"/>
              </a:defRPr>
            </a:lvl7pPr>
            <a:lvl8pPr marL="3200400" algn="l" defTabSz="457200" rtl="0" eaLnBrk="1" latinLnBrk="0" hangingPunct="1">
              <a:defRPr sz="4300" kern="1200">
                <a:solidFill>
                  <a:schemeClr val="tx1"/>
                </a:solidFill>
                <a:latin typeface="Calibri" charset="0"/>
                <a:ea typeface="MS PGothic" charset="0"/>
                <a:cs typeface="MS PGothic" charset="0"/>
              </a:defRPr>
            </a:lvl8pPr>
            <a:lvl9pPr marL="3657600" algn="l" defTabSz="457200" rtl="0" eaLnBrk="1" latinLnBrk="0" hangingPunct="1">
              <a:defRPr sz="4300" kern="1200">
                <a:solidFill>
                  <a:schemeClr val="tx1"/>
                </a:solidFill>
                <a:latin typeface="Calibri" charset="0"/>
                <a:ea typeface="MS PGothic" charset="0"/>
                <a:cs typeface="MS PGothic" charset="0"/>
              </a:defRPr>
            </a:lvl9pPr>
          </a:lstStyle>
          <a:p>
            <a:pPr algn="r"/>
            <a:fld id="{0C913308-F349-4B6D-A68A-DD1791B4A57B}" type="slidenum">
              <a:rPr lang="zh-CN" altLang="en-US" smtClean="0"/>
              <a:pPr algn="r"/>
              <a:t>7</a:t>
            </a:fld>
            <a:endParaRPr lang="zh-CN" altLang="en-US" dirty="0"/>
          </a:p>
        </p:txBody>
      </p:sp>
    </p:spTree>
    <p:extLst>
      <p:ext uri="{BB962C8B-B14F-4D97-AF65-F5344CB8AC3E}">
        <p14:creationId xmlns:p14="http://schemas.microsoft.com/office/powerpoint/2010/main" val="1350174745"/>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4294967295"/>
          </p:nvPr>
        </p:nvSpPr>
        <p:spPr>
          <a:xfrm>
            <a:off x="1487274" y="607200"/>
            <a:ext cx="10706313" cy="10838492"/>
          </a:xfrm>
          <a:prstGeom prst="rect">
            <a:avLst/>
          </a:prstGeom>
          <a:noFill/>
          <a:ln>
            <a:noFill/>
          </a:ln>
        </p:spPr>
        <p:txBody>
          <a:bodyPr/>
          <a:lstStyle/>
          <a:p>
            <a:pPr marL="119380" lvl="1" defTabSz="914400" fontAlgn="auto">
              <a:lnSpc>
                <a:spcPct val="110000"/>
              </a:lnSpc>
              <a:spcBef>
                <a:spcPts val="500"/>
              </a:spcBef>
              <a:buSzPct val="75000"/>
              <a:tabLst>
                <a:tab pos="716280" algn="l"/>
              </a:tabLst>
              <a:defRPr/>
            </a:pPr>
            <a:r>
              <a:rPr lang="en-US" altLang="zh-CN" sz="4800" b="1" dirty="0">
                <a:solidFill>
                  <a:schemeClr val="bg2">
                    <a:lumMod val="10000"/>
                  </a:schemeClr>
                </a:solidFill>
                <a:sym typeface="+mn-ea"/>
              </a:rPr>
              <a:t>ELL</a:t>
            </a:r>
            <a:r>
              <a:rPr lang="zh-CN" altLang="en-US" sz="4800" b="1" dirty="0">
                <a:solidFill>
                  <a:schemeClr val="bg2">
                    <a:lumMod val="10000"/>
                  </a:schemeClr>
                </a:solidFill>
                <a:sym typeface="+mn-ea"/>
              </a:rPr>
              <a:t>格式</a:t>
            </a:r>
            <a:endParaRPr lang="en-US" altLang="zh-CN" sz="4800" b="1" dirty="0">
              <a:solidFill>
                <a:schemeClr val="bg2">
                  <a:lumMod val="10000"/>
                </a:schemeClr>
              </a:solidFill>
              <a:sym typeface="+mn-ea"/>
            </a:endParaRPr>
          </a:p>
          <a:p>
            <a:pPr marL="119380" lvl="1" defTabSz="914400" fontAlgn="auto">
              <a:lnSpc>
                <a:spcPct val="110000"/>
              </a:lnSpc>
              <a:spcBef>
                <a:spcPts val="500"/>
              </a:spcBef>
              <a:buSzPct val="75000"/>
              <a:tabLst>
                <a:tab pos="716280" algn="l"/>
              </a:tabLst>
              <a:defRPr/>
            </a:pPr>
            <a:endParaRPr lang="en-US" altLang="zh-CN" sz="4000" dirty="0">
              <a:solidFill>
                <a:schemeClr val="bg2">
                  <a:lumMod val="10000"/>
                </a:schemeClr>
              </a:solidFill>
              <a:cs typeface="微软雅黑" panose="020B0503020204020204" pitchFamily="34" charset="-122"/>
              <a:sym typeface="+mn-ea"/>
            </a:endParaRPr>
          </a:p>
          <a:p>
            <a:pPr marL="119380" lvl="1" defTabSz="914400" fontAlgn="auto">
              <a:lnSpc>
                <a:spcPct val="110000"/>
              </a:lnSpc>
              <a:spcBef>
                <a:spcPts val="500"/>
              </a:spcBef>
              <a:buSzPct val="75000"/>
              <a:tabLst>
                <a:tab pos="716280" algn="l"/>
              </a:tabLst>
              <a:defRPr/>
            </a:pPr>
            <a:endParaRPr lang="en-US" altLang="zh-CN" sz="4000" dirty="0">
              <a:solidFill>
                <a:schemeClr val="bg2">
                  <a:lumMod val="10000"/>
                </a:schemeClr>
              </a:solidFill>
              <a:cs typeface="微软雅黑" panose="020B0503020204020204" pitchFamily="34" charset="-122"/>
              <a:sym typeface="+mn-ea"/>
            </a:endParaRPr>
          </a:p>
        </p:txBody>
      </p:sp>
      <p:cxnSp>
        <p:nvCxnSpPr>
          <p:cNvPr id="5" name="直接连接符 4">
            <a:extLst>
              <a:ext uri="{FF2B5EF4-FFF2-40B4-BE49-F238E27FC236}">
                <a16:creationId xmlns:a16="http://schemas.microsoft.com/office/drawing/2014/main" id="{50E8A924-83FA-4235-8538-4C98C548B091}"/>
              </a:ext>
            </a:extLst>
          </p:cNvPr>
          <p:cNvCxnSpPr>
            <a:cxnSpLocks/>
          </p:cNvCxnSpPr>
          <p:nvPr/>
        </p:nvCxnSpPr>
        <p:spPr>
          <a:xfrm>
            <a:off x="12193587" y="862033"/>
            <a:ext cx="0" cy="10304339"/>
          </a:xfrm>
          <a:prstGeom prst="line">
            <a:avLst/>
          </a:prstGeom>
          <a:ln w="38100">
            <a:prstDash val="dashDot"/>
          </a:ln>
        </p:spPr>
        <p:style>
          <a:lnRef idx="2">
            <a:schemeClr val="accent1"/>
          </a:lnRef>
          <a:fillRef idx="0">
            <a:schemeClr val="accent1"/>
          </a:fillRef>
          <a:effectRef idx="1">
            <a:schemeClr val="accent1"/>
          </a:effectRef>
          <a:fontRef idx="minor">
            <a:schemeClr val="tx1"/>
          </a:fontRef>
        </p:style>
      </p:cxnSp>
      <p:sp>
        <p:nvSpPr>
          <p:cNvPr id="6" name="文本框 5">
            <a:extLst>
              <a:ext uri="{FF2B5EF4-FFF2-40B4-BE49-F238E27FC236}">
                <a16:creationId xmlns:a16="http://schemas.microsoft.com/office/drawing/2014/main" id="{69F934EC-2761-4502-BE75-37C75B38B22F}"/>
              </a:ext>
            </a:extLst>
          </p:cNvPr>
          <p:cNvSpPr txBox="1"/>
          <p:nvPr/>
        </p:nvSpPr>
        <p:spPr>
          <a:xfrm>
            <a:off x="1487274" y="1789369"/>
            <a:ext cx="9846798" cy="769441"/>
          </a:xfrm>
          <a:prstGeom prst="rect">
            <a:avLst/>
          </a:prstGeom>
          <a:noFill/>
        </p:spPr>
        <p:txBody>
          <a:bodyPr wrap="none" rtlCol="0">
            <a:spAutoFit/>
          </a:bodyPr>
          <a:lstStyle/>
          <a:p>
            <a:r>
              <a:rPr lang="en-US" altLang="zh-CN" sz="4400" b="1" dirty="0">
                <a:solidFill>
                  <a:schemeClr val="bg2">
                    <a:lumMod val="10000"/>
                  </a:schemeClr>
                </a:solidFill>
              </a:rPr>
              <a:t>(the format used by ELLPACK and ITPACK)</a:t>
            </a:r>
            <a:endParaRPr lang="zh-CN" altLang="en-US" sz="4400" b="1" dirty="0">
              <a:solidFill>
                <a:schemeClr val="bg2">
                  <a:lumMod val="10000"/>
                </a:schemeClr>
              </a:solidFill>
            </a:endParaRPr>
          </a:p>
        </p:txBody>
      </p:sp>
      <p:sp>
        <p:nvSpPr>
          <p:cNvPr id="11" name="文本框 10">
            <a:extLst>
              <a:ext uri="{FF2B5EF4-FFF2-40B4-BE49-F238E27FC236}">
                <a16:creationId xmlns:a16="http://schemas.microsoft.com/office/drawing/2014/main" id="{4F61F8B9-2F3D-4D9C-8EC6-C0D329FD19AC}"/>
              </a:ext>
            </a:extLst>
          </p:cNvPr>
          <p:cNvSpPr txBox="1"/>
          <p:nvPr/>
        </p:nvSpPr>
        <p:spPr>
          <a:xfrm>
            <a:off x="1242831" y="6780286"/>
            <a:ext cx="10821877" cy="1332737"/>
          </a:xfrm>
          <a:prstGeom prst="rect">
            <a:avLst/>
          </a:prstGeom>
          <a:noFill/>
        </p:spPr>
        <p:txBody>
          <a:bodyPr wrap="square" rtlCol="0">
            <a:spAutoFit/>
          </a:bodyPr>
          <a:lstStyle/>
          <a:p>
            <a:pPr marL="366395" lvl="1" indent="-247015" defTabSz="914400" fontAlgn="auto">
              <a:lnSpc>
                <a:spcPct val="110000"/>
              </a:lnSpc>
              <a:spcBef>
                <a:spcPts val="500"/>
              </a:spcBef>
              <a:buSzPct val="75000"/>
              <a:buFont typeface="Arial" panose="020B0604020202090204" pitchFamily="34" charset="0"/>
              <a:buChar char="•"/>
              <a:tabLst>
                <a:tab pos="716280" algn="l"/>
              </a:tabLst>
              <a:defRPr/>
            </a:pPr>
            <a:r>
              <a:rPr lang="zh-CN" altLang="en-US" sz="3600" dirty="0">
                <a:solidFill>
                  <a:schemeClr val="bg2">
                    <a:lumMod val="10000"/>
                  </a:schemeClr>
                </a:solidFill>
                <a:latin typeface="微软雅黑" panose="020B0503020204020204" pitchFamily="34" charset="-122"/>
                <a:ea typeface="微软雅黑" panose="020B0503020204020204" pitchFamily="34" charset="-122"/>
              </a:rPr>
              <a:t>将稀疏矩阵采用稠密形式存储，更适合并行计算</a:t>
            </a:r>
            <a:endParaRPr lang="en-US" altLang="zh-CN" sz="3600" dirty="0">
              <a:solidFill>
                <a:schemeClr val="bg2">
                  <a:lumMod val="10000"/>
                </a:schemeClr>
              </a:solidFill>
              <a:latin typeface="微软雅黑" panose="020B0503020204020204" pitchFamily="34" charset="-122"/>
              <a:ea typeface="微软雅黑" panose="020B0503020204020204" pitchFamily="34" charset="-122"/>
            </a:endParaRPr>
          </a:p>
          <a:p>
            <a:pPr marL="366395" lvl="1" indent="-247015" defTabSz="914400" fontAlgn="auto">
              <a:lnSpc>
                <a:spcPct val="110000"/>
              </a:lnSpc>
              <a:spcBef>
                <a:spcPts val="500"/>
              </a:spcBef>
              <a:buSzPct val="75000"/>
              <a:buFont typeface="Arial" panose="020B0604020202090204" pitchFamily="34" charset="0"/>
              <a:buChar char="•"/>
              <a:tabLst>
                <a:tab pos="716280" algn="l"/>
              </a:tabLst>
              <a:defRPr/>
            </a:pPr>
            <a:r>
              <a:rPr lang="zh-CN" altLang="en-US" sz="3600" dirty="0">
                <a:solidFill>
                  <a:schemeClr val="bg2">
                    <a:lumMod val="10000"/>
                  </a:schemeClr>
                </a:solidFill>
                <a:latin typeface="微软雅黑" panose="020B0503020204020204" pitchFamily="34" charset="-122"/>
                <a:ea typeface="微软雅黑" panose="020B0503020204020204" pitchFamily="34" charset="-122"/>
              </a:rPr>
              <a:t>稠密矩阵</a:t>
            </a:r>
            <a:r>
              <a:rPr lang="en-US" altLang="zh-CN" sz="3600" dirty="0" err="1">
                <a:solidFill>
                  <a:schemeClr val="bg2">
                    <a:lumMod val="10000"/>
                  </a:schemeClr>
                </a:solidFill>
                <a:latin typeface="微软雅黑" panose="020B0503020204020204" pitchFamily="34" charset="-122"/>
                <a:ea typeface="微软雅黑" panose="020B0503020204020204" pitchFamily="34" charset="-122"/>
              </a:rPr>
              <a:t>mxs</a:t>
            </a:r>
            <a:r>
              <a:rPr lang="zh-CN" altLang="en-US" sz="3600" dirty="0">
                <a:solidFill>
                  <a:schemeClr val="bg2">
                    <a:lumMod val="10000"/>
                  </a:schemeClr>
                </a:solidFill>
                <a:latin typeface="微软雅黑" panose="020B0503020204020204" pitchFamily="34" charset="-122"/>
                <a:ea typeface="微软雅黑" panose="020B0503020204020204" pitchFamily="34" charset="-122"/>
              </a:rPr>
              <a:t>，其中</a:t>
            </a:r>
            <a:r>
              <a:rPr lang="en-US" altLang="zh-CN" sz="3600" dirty="0">
                <a:solidFill>
                  <a:schemeClr val="bg2">
                    <a:lumMod val="10000"/>
                  </a:schemeClr>
                </a:solidFill>
                <a:latin typeface="微软雅黑" panose="020B0503020204020204" pitchFamily="34" charset="-122"/>
                <a:ea typeface="微软雅黑" panose="020B0503020204020204" pitchFamily="34" charset="-122"/>
              </a:rPr>
              <a:t>m=rows, s=</a:t>
            </a:r>
            <a:r>
              <a:rPr lang="zh-CN" altLang="en-US" sz="3600" dirty="0">
                <a:solidFill>
                  <a:schemeClr val="bg2">
                    <a:lumMod val="10000"/>
                  </a:schemeClr>
                </a:solidFill>
                <a:latin typeface="微软雅黑" panose="020B0503020204020204" pitchFamily="34" charset="-122"/>
                <a:ea typeface="微软雅黑" panose="020B0503020204020204" pitchFamily="34" charset="-122"/>
              </a:rPr>
              <a:t>行最多非</a:t>
            </a:r>
            <a:r>
              <a:rPr lang="en-US" altLang="zh-CN" sz="3600" dirty="0">
                <a:solidFill>
                  <a:schemeClr val="bg2">
                    <a:lumMod val="10000"/>
                  </a:schemeClr>
                </a:solidFill>
                <a:latin typeface="微软雅黑" panose="020B0503020204020204" pitchFamily="34" charset="-122"/>
                <a:ea typeface="微软雅黑" panose="020B0503020204020204" pitchFamily="34" charset="-122"/>
              </a:rPr>
              <a:t>0</a:t>
            </a:r>
            <a:r>
              <a:rPr lang="zh-CN" altLang="en-US" sz="3600" dirty="0">
                <a:solidFill>
                  <a:schemeClr val="bg2">
                    <a:lumMod val="10000"/>
                  </a:schemeClr>
                </a:solidFill>
                <a:latin typeface="微软雅黑" panose="020B0503020204020204" pitchFamily="34" charset="-122"/>
                <a:ea typeface="微软雅黑" panose="020B0503020204020204" pitchFamily="34" charset="-122"/>
              </a:rPr>
              <a:t>元个数</a:t>
            </a:r>
          </a:p>
        </p:txBody>
      </p:sp>
      <p:sp>
        <p:nvSpPr>
          <p:cNvPr id="15" name="文本框 14">
            <a:extLst>
              <a:ext uri="{FF2B5EF4-FFF2-40B4-BE49-F238E27FC236}">
                <a16:creationId xmlns:a16="http://schemas.microsoft.com/office/drawing/2014/main" id="{697F3D1E-5527-4E31-BA07-3887D68AA016}"/>
              </a:ext>
            </a:extLst>
          </p:cNvPr>
          <p:cNvSpPr txBox="1"/>
          <p:nvPr/>
        </p:nvSpPr>
        <p:spPr>
          <a:xfrm>
            <a:off x="12378358" y="8238224"/>
            <a:ext cx="11785785" cy="2554545"/>
          </a:xfrm>
          <a:prstGeom prst="rect">
            <a:avLst/>
          </a:prstGeom>
          <a:noFill/>
        </p:spPr>
        <p:txBody>
          <a:bodyPr wrap="square" rtlCol="0">
            <a:spAutoFit/>
          </a:bodyPr>
          <a:lstStyle/>
          <a:p>
            <a:r>
              <a:rPr lang="zh-CN" altLang="en-US" sz="4000" dirty="0">
                <a:solidFill>
                  <a:schemeClr val="bg2">
                    <a:lumMod val="10000"/>
                  </a:schemeClr>
                </a:solidFill>
                <a:latin typeface="微软雅黑" panose="020B0503020204020204" pitchFamily="34" charset="-122"/>
                <a:ea typeface="微软雅黑" panose="020B0503020204020204" pitchFamily="34" charset="-122"/>
              </a:rPr>
              <a:t>只有两个数组就存储一个稀疏矩阵，节省存储空间</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a:p>
            <a:r>
              <a:rPr lang="zh-CN" altLang="en-US" sz="4000" dirty="0">
                <a:solidFill>
                  <a:schemeClr val="bg2">
                    <a:lumMod val="10000"/>
                  </a:schemeClr>
                </a:solidFill>
                <a:latin typeface="微软雅黑" panose="020B0503020204020204" pitchFamily="34" charset="-122"/>
                <a:ea typeface="微软雅黑" panose="020B0503020204020204" pitchFamily="34" charset="-122"/>
              </a:rPr>
              <a:t>适合各行非零元数基本一致的稀疏矩阵。</a:t>
            </a:r>
            <a:r>
              <a:rPr lang="en-US" altLang="zh-CN" sz="4000" dirty="0">
                <a:solidFill>
                  <a:schemeClr val="bg2">
                    <a:lumMod val="10000"/>
                  </a:schemeClr>
                </a:solidFill>
                <a:latin typeface="微软雅黑" panose="020B0503020204020204" pitchFamily="34" charset="-122"/>
                <a:ea typeface="微软雅黑" panose="020B0503020204020204" pitchFamily="34" charset="-122"/>
              </a:rPr>
              <a:t>ELL</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更适合众核结构并行</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a:p>
            <a:r>
              <a:rPr lang="zh-CN" altLang="en-US" sz="4000" dirty="0">
                <a:solidFill>
                  <a:schemeClr val="bg2">
                    <a:lumMod val="10000"/>
                  </a:schemeClr>
                </a:solidFill>
                <a:latin typeface="微软雅黑" panose="020B0503020204020204" pitchFamily="34" charset="-122"/>
                <a:ea typeface="微软雅黑" panose="020B0503020204020204" pitchFamily="34" charset="-122"/>
              </a:rPr>
              <a:t>优势：适合各行非零元数基本一致的稀疏矩阵</a:t>
            </a:r>
          </a:p>
        </p:txBody>
      </p:sp>
      <p:pic>
        <p:nvPicPr>
          <p:cNvPr id="9" name="图片 8">
            <a:extLst>
              <a:ext uri="{FF2B5EF4-FFF2-40B4-BE49-F238E27FC236}">
                <a16:creationId xmlns:a16="http://schemas.microsoft.com/office/drawing/2014/main" id="{AE8D1700-82BF-4D08-9FAC-074A3041D4B6}"/>
              </a:ext>
            </a:extLst>
          </p:cNvPr>
          <p:cNvPicPr>
            <a:picLocks noChangeAspect="1"/>
          </p:cNvPicPr>
          <p:nvPr/>
        </p:nvPicPr>
        <p:blipFill>
          <a:blip r:embed="rId2"/>
          <a:stretch>
            <a:fillRect/>
          </a:stretch>
        </p:blipFill>
        <p:spPr>
          <a:xfrm>
            <a:off x="1311745" y="2693497"/>
            <a:ext cx="10821876" cy="3838953"/>
          </a:xfrm>
          <a:prstGeom prst="rect">
            <a:avLst/>
          </a:prstGeom>
        </p:spPr>
      </p:pic>
      <p:pic>
        <p:nvPicPr>
          <p:cNvPr id="16" name="图片 15">
            <a:extLst>
              <a:ext uri="{FF2B5EF4-FFF2-40B4-BE49-F238E27FC236}">
                <a16:creationId xmlns:a16="http://schemas.microsoft.com/office/drawing/2014/main" id="{5A729B17-4CC5-491E-88F8-5A62A23146F6}"/>
              </a:ext>
            </a:extLst>
          </p:cNvPr>
          <p:cNvPicPr>
            <a:picLocks noChangeAspect="1"/>
          </p:cNvPicPr>
          <p:nvPr/>
        </p:nvPicPr>
        <p:blipFill>
          <a:blip r:embed="rId3"/>
          <a:stretch>
            <a:fillRect/>
          </a:stretch>
        </p:blipFill>
        <p:spPr>
          <a:xfrm>
            <a:off x="12378358" y="391498"/>
            <a:ext cx="11890717" cy="7544112"/>
          </a:xfrm>
          <a:prstGeom prst="rect">
            <a:avLst/>
          </a:prstGeom>
        </p:spPr>
      </p:pic>
      <p:sp>
        <p:nvSpPr>
          <p:cNvPr id="19" name="灯片编号占位符 1">
            <a:extLst>
              <a:ext uri="{FF2B5EF4-FFF2-40B4-BE49-F238E27FC236}">
                <a16:creationId xmlns:a16="http://schemas.microsoft.com/office/drawing/2014/main" id="{D8245894-96B4-4E15-A31D-7B60F44CC875}"/>
              </a:ext>
            </a:extLst>
          </p:cNvPr>
          <p:cNvSpPr txBox="1">
            <a:spLocks/>
          </p:cNvSpPr>
          <p:nvPr/>
        </p:nvSpPr>
        <p:spPr>
          <a:xfrm>
            <a:off x="17476788" y="12712700"/>
            <a:ext cx="5691187" cy="730250"/>
          </a:xfrm>
          <a:prstGeom prst="rect">
            <a:avLst/>
          </a:prstGeom>
        </p:spPr>
        <p:txBody>
          <a:bodyPr/>
          <a:lstStyle>
            <a:defPPr>
              <a:defRPr lang="en-US"/>
            </a:defPPr>
            <a:lvl1pPr algn="l" defTabSz="1087120" rtl="0" fontAlgn="base">
              <a:spcBef>
                <a:spcPct val="0"/>
              </a:spcBef>
              <a:spcAft>
                <a:spcPct val="0"/>
              </a:spcAft>
              <a:defRPr sz="4300" kern="1200">
                <a:solidFill>
                  <a:schemeClr val="tx1"/>
                </a:solidFill>
                <a:latin typeface="Calibri" charset="0"/>
                <a:ea typeface="MS PGothic" charset="0"/>
                <a:cs typeface="MS PGothic" charset="0"/>
              </a:defRPr>
            </a:lvl1pPr>
            <a:lvl2pPr marL="1087755" indent="-630555" algn="l" defTabSz="1087120" rtl="0" fontAlgn="base">
              <a:spcBef>
                <a:spcPct val="0"/>
              </a:spcBef>
              <a:spcAft>
                <a:spcPct val="0"/>
              </a:spcAft>
              <a:defRPr sz="4300" kern="1200">
                <a:solidFill>
                  <a:schemeClr val="tx1"/>
                </a:solidFill>
                <a:latin typeface="Calibri" charset="0"/>
                <a:ea typeface="MS PGothic" charset="0"/>
                <a:cs typeface="MS PGothic" charset="0"/>
              </a:defRPr>
            </a:lvl2pPr>
            <a:lvl3pPr marL="2176780" indent="-1262380" algn="l" defTabSz="1087120" rtl="0" fontAlgn="base">
              <a:spcBef>
                <a:spcPct val="0"/>
              </a:spcBef>
              <a:spcAft>
                <a:spcPct val="0"/>
              </a:spcAft>
              <a:defRPr sz="4300" kern="1200">
                <a:solidFill>
                  <a:schemeClr val="tx1"/>
                </a:solidFill>
                <a:latin typeface="Calibri" charset="0"/>
                <a:ea typeface="MS PGothic" charset="0"/>
                <a:cs typeface="MS PGothic" charset="0"/>
              </a:defRPr>
            </a:lvl3pPr>
            <a:lvl4pPr marL="3265805" indent="-1894205" algn="l" defTabSz="1087120" rtl="0" fontAlgn="base">
              <a:spcBef>
                <a:spcPct val="0"/>
              </a:spcBef>
              <a:spcAft>
                <a:spcPct val="0"/>
              </a:spcAft>
              <a:defRPr sz="4300" kern="1200">
                <a:solidFill>
                  <a:schemeClr val="tx1"/>
                </a:solidFill>
                <a:latin typeface="Calibri" charset="0"/>
                <a:ea typeface="MS PGothic" charset="0"/>
                <a:cs typeface="MS PGothic" charset="0"/>
              </a:defRPr>
            </a:lvl4pPr>
            <a:lvl5pPr marL="4354830" indent="-2526030" algn="l" defTabSz="1087120" rtl="0" fontAlgn="base">
              <a:spcBef>
                <a:spcPct val="0"/>
              </a:spcBef>
              <a:spcAft>
                <a:spcPct val="0"/>
              </a:spcAft>
              <a:defRPr sz="4300" kern="1200">
                <a:solidFill>
                  <a:schemeClr val="tx1"/>
                </a:solidFill>
                <a:latin typeface="Calibri" charset="0"/>
                <a:ea typeface="MS PGothic" charset="0"/>
                <a:cs typeface="MS PGothic" charset="0"/>
              </a:defRPr>
            </a:lvl5pPr>
            <a:lvl6pPr marL="2286000" algn="l" defTabSz="457200" rtl="0" eaLnBrk="1" latinLnBrk="0" hangingPunct="1">
              <a:defRPr sz="4300" kern="1200">
                <a:solidFill>
                  <a:schemeClr val="tx1"/>
                </a:solidFill>
                <a:latin typeface="Calibri" charset="0"/>
                <a:ea typeface="MS PGothic" charset="0"/>
                <a:cs typeface="MS PGothic" charset="0"/>
              </a:defRPr>
            </a:lvl6pPr>
            <a:lvl7pPr marL="2743200" algn="l" defTabSz="457200" rtl="0" eaLnBrk="1" latinLnBrk="0" hangingPunct="1">
              <a:defRPr sz="4300" kern="1200">
                <a:solidFill>
                  <a:schemeClr val="tx1"/>
                </a:solidFill>
                <a:latin typeface="Calibri" charset="0"/>
                <a:ea typeface="MS PGothic" charset="0"/>
                <a:cs typeface="MS PGothic" charset="0"/>
              </a:defRPr>
            </a:lvl7pPr>
            <a:lvl8pPr marL="3200400" algn="l" defTabSz="457200" rtl="0" eaLnBrk="1" latinLnBrk="0" hangingPunct="1">
              <a:defRPr sz="4300" kern="1200">
                <a:solidFill>
                  <a:schemeClr val="tx1"/>
                </a:solidFill>
                <a:latin typeface="Calibri" charset="0"/>
                <a:ea typeface="MS PGothic" charset="0"/>
                <a:cs typeface="MS PGothic" charset="0"/>
              </a:defRPr>
            </a:lvl8pPr>
            <a:lvl9pPr marL="3657600" algn="l" defTabSz="457200" rtl="0" eaLnBrk="1" latinLnBrk="0" hangingPunct="1">
              <a:defRPr sz="4300" kern="1200">
                <a:solidFill>
                  <a:schemeClr val="tx1"/>
                </a:solidFill>
                <a:latin typeface="Calibri" charset="0"/>
                <a:ea typeface="MS PGothic" charset="0"/>
                <a:cs typeface="MS PGothic" charset="0"/>
              </a:defRPr>
            </a:lvl9pPr>
          </a:lstStyle>
          <a:p>
            <a:pPr algn="r"/>
            <a:fld id="{0C913308-F349-4B6D-A68A-DD1791B4A57B}" type="slidenum">
              <a:rPr lang="zh-CN" altLang="en-US" smtClean="0"/>
              <a:pPr algn="r"/>
              <a:t>8</a:t>
            </a:fld>
            <a:endParaRPr lang="zh-CN" altLang="en-US" dirty="0"/>
          </a:p>
        </p:txBody>
      </p:sp>
    </p:spTree>
    <p:extLst>
      <p:ext uri="{BB962C8B-B14F-4D97-AF65-F5344CB8AC3E}">
        <p14:creationId xmlns:p14="http://schemas.microsoft.com/office/powerpoint/2010/main" val="1839584160"/>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4294967295"/>
          </p:nvPr>
        </p:nvSpPr>
        <p:spPr>
          <a:xfrm>
            <a:off x="1487274" y="1036410"/>
            <a:ext cx="10706313" cy="10838492"/>
          </a:xfrm>
          <a:prstGeom prst="rect">
            <a:avLst/>
          </a:prstGeom>
          <a:noFill/>
          <a:ln>
            <a:noFill/>
          </a:ln>
        </p:spPr>
        <p:txBody>
          <a:bodyPr/>
          <a:lstStyle/>
          <a:p>
            <a:pPr marL="119380" lvl="1" defTabSz="914400" fontAlgn="auto">
              <a:lnSpc>
                <a:spcPct val="110000"/>
              </a:lnSpc>
              <a:spcBef>
                <a:spcPts val="500"/>
              </a:spcBef>
              <a:buSzPct val="75000"/>
              <a:tabLst>
                <a:tab pos="716280" algn="l"/>
              </a:tabLst>
              <a:defRPr/>
            </a:pPr>
            <a:r>
              <a:rPr lang="en-US" altLang="zh-CN" sz="4800" b="1" dirty="0">
                <a:solidFill>
                  <a:schemeClr val="bg2">
                    <a:lumMod val="10000"/>
                  </a:schemeClr>
                </a:solidFill>
                <a:sym typeface="+mn-ea"/>
              </a:rPr>
              <a:t>HYB</a:t>
            </a:r>
            <a:r>
              <a:rPr lang="zh-CN" altLang="en-US" sz="4800" b="1" dirty="0">
                <a:solidFill>
                  <a:schemeClr val="bg2">
                    <a:lumMod val="10000"/>
                  </a:schemeClr>
                </a:solidFill>
                <a:sym typeface="+mn-ea"/>
              </a:rPr>
              <a:t>格式</a:t>
            </a:r>
            <a:endParaRPr lang="en-US" altLang="zh-CN" sz="4800" b="1" dirty="0">
              <a:solidFill>
                <a:schemeClr val="bg2">
                  <a:lumMod val="10000"/>
                </a:schemeClr>
              </a:solidFill>
              <a:sym typeface="+mn-ea"/>
            </a:endParaRPr>
          </a:p>
          <a:p>
            <a:pPr marL="119380" lvl="1" defTabSz="914400" fontAlgn="auto">
              <a:lnSpc>
                <a:spcPct val="110000"/>
              </a:lnSpc>
              <a:spcBef>
                <a:spcPts val="500"/>
              </a:spcBef>
              <a:buSzPct val="75000"/>
              <a:tabLst>
                <a:tab pos="716280" algn="l"/>
              </a:tabLst>
              <a:defRPr/>
            </a:pPr>
            <a:endParaRPr lang="en-US" altLang="zh-CN" sz="4000" dirty="0">
              <a:solidFill>
                <a:schemeClr val="bg2">
                  <a:lumMod val="10000"/>
                </a:schemeClr>
              </a:solidFill>
              <a:cs typeface="微软雅黑" panose="020B0503020204020204" pitchFamily="34" charset="-122"/>
              <a:sym typeface="+mn-ea"/>
            </a:endParaRPr>
          </a:p>
          <a:p>
            <a:pPr marL="119380" lvl="1" defTabSz="914400" fontAlgn="auto">
              <a:lnSpc>
                <a:spcPct val="110000"/>
              </a:lnSpc>
              <a:spcBef>
                <a:spcPts val="500"/>
              </a:spcBef>
              <a:buSzPct val="75000"/>
              <a:tabLst>
                <a:tab pos="716280" algn="l"/>
              </a:tabLst>
              <a:defRPr/>
            </a:pPr>
            <a:endParaRPr lang="en-US" altLang="zh-CN" sz="4000" dirty="0">
              <a:solidFill>
                <a:schemeClr val="bg2">
                  <a:lumMod val="10000"/>
                </a:schemeClr>
              </a:solidFill>
              <a:cs typeface="微软雅黑" panose="020B0503020204020204" pitchFamily="34" charset="-122"/>
              <a:sym typeface="+mn-ea"/>
            </a:endParaRPr>
          </a:p>
        </p:txBody>
      </p:sp>
      <p:sp>
        <p:nvSpPr>
          <p:cNvPr id="6" name="文本框 5">
            <a:extLst>
              <a:ext uri="{FF2B5EF4-FFF2-40B4-BE49-F238E27FC236}">
                <a16:creationId xmlns:a16="http://schemas.microsoft.com/office/drawing/2014/main" id="{69F934EC-2761-4502-BE75-37C75B38B22F}"/>
              </a:ext>
            </a:extLst>
          </p:cNvPr>
          <p:cNvSpPr txBox="1"/>
          <p:nvPr/>
        </p:nvSpPr>
        <p:spPr>
          <a:xfrm>
            <a:off x="1722438" y="1735346"/>
            <a:ext cx="3770648" cy="769441"/>
          </a:xfrm>
          <a:prstGeom prst="rect">
            <a:avLst/>
          </a:prstGeom>
          <a:noFill/>
        </p:spPr>
        <p:txBody>
          <a:bodyPr wrap="none" rtlCol="0">
            <a:spAutoFit/>
          </a:bodyPr>
          <a:lstStyle/>
          <a:p>
            <a:r>
              <a:rPr lang="en-US" altLang="zh-CN" sz="4400" b="1" dirty="0">
                <a:solidFill>
                  <a:schemeClr val="bg2">
                    <a:lumMod val="10000"/>
                  </a:schemeClr>
                </a:solidFill>
              </a:rPr>
              <a:t>(hybrid format)</a:t>
            </a:r>
            <a:endParaRPr lang="zh-CN" altLang="en-US" sz="4400" b="1" dirty="0">
              <a:solidFill>
                <a:schemeClr val="bg2">
                  <a:lumMod val="10000"/>
                </a:schemeClr>
              </a:solidFill>
            </a:endParaRPr>
          </a:p>
        </p:txBody>
      </p:sp>
      <p:sp>
        <p:nvSpPr>
          <p:cNvPr id="11" name="文本框 10">
            <a:extLst>
              <a:ext uri="{FF2B5EF4-FFF2-40B4-BE49-F238E27FC236}">
                <a16:creationId xmlns:a16="http://schemas.microsoft.com/office/drawing/2014/main" id="{4F61F8B9-2F3D-4D9C-8EC6-C0D329FD19AC}"/>
              </a:ext>
            </a:extLst>
          </p:cNvPr>
          <p:cNvSpPr txBox="1"/>
          <p:nvPr/>
        </p:nvSpPr>
        <p:spPr>
          <a:xfrm>
            <a:off x="1153332" y="8292474"/>
            <a:ext cx="22740078" cy="2881815"/>
          </a:xfrm>
          <a:prstGeom prst="rect">
            <a:avLst/>
          </a:prstGeom>
          <a:noFill/>
        </p:spPr>
        <p:txBody>
          <a:bodyPr wrap="square" rtlCol="0">
            <a:spAutoFit/>
          </a:bodyPr>
          <a:lstStyle/>
          <a:p>
            <a:pPr marL="366395" lvl="1" indent="-247015" defTabSz="914400" fontAlgn="auto">
              <a:lnSpc>
                <a:spcPct val="110000"/>
              </a:lnSpc>
              <a:spcBef>
                <a:spcPts val="500"/>
              </a:spcBef>
              <a:buSzPct val="75000"/>
              <a:buFont typeface="Arial" panose="020B0604020202090204" pitchFamily="34" charset="0"/>
              <a:buChar char="•"/>
              <a:tabLst>
                <a:tab pos="716280" algn="l"/>
              </a:tabLst>
              <a:defRPr/>
            </a:pPr>
            <a:r>
              <a:rPr lang="zh-CN" altLang="en-US" sz="4000" dirty="0">
                <a:solidFill>
                  <a:schemeClr val="bg2">
                    <a:lumMod val="10000"/>
                  </a:schemeClr>
                </a:solidFill>
                <a:latin typeface="微软雅黑" panose="020B0503020204020204" pitchFamily="34" charset="-122"/>
                <a:ea typeface="微软雅黑" panose="020B0503020204020204" pitchFamily="34" charset="-122"/>
              </a:rPr>
              <a:t>一种专门针对众核</a:t>
            </a:r>
            <a:r>
              <a:rPr lang="en-US" altLang="zh-CN" sz="4000" dirty="0">
                <a:solidFill>
                  <a:schemeClr val="bg2">
                    <a:lumMod val="10000"/>
                  </a:schemeClr>
                </a:solidFill>
                <a:latin typeface="微软雅黑" panose="020B0503020204020204" pitchFamily="34" charset="-122"/>
                <a:ea typeface="微软雅黑" panose="020B0503020204020204" pitchFamily="34" charset="-122"/>
              </a:rPr>
              <a:t>GPU</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提出的混合格式，弥补</a:t>
            </a:r>
            <a:r>
              <a:rPr lang="en-US" altLang="zh-CN" sz="4000" dirty="0">
                <a:solidFill>
                  <a:schemeClr val="bg2">
                    <a:lumMod val="10000"/>
                  </a:schemeClr>
                </a:solidFill>
                <a:latin typeface="微软雅黑" panose="020B0503020204020204" pitchFamily="34" charset="-122"/>
                <a:ea typeface="微软雅黑" panose="020B0503020204020204" pitchFamily="34" charset="-122"/>
              </a:rPr>
              <a:t>ELL</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格式只适合各行非零元数相差不大的缺点。</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a:p>
            <a:pPr marL="366395" lvl="1" indent="-247015" defTabSz="914400" fontAlgn="auto">
              <a:lnSpc>
                <a:spcPct val="110000"/>
              </a:lnSpc>
              <a:spcBef>
                <a:spcPts val="500"/>
              </a:spcBef>
              <a:buSzPct val="75000"/>
              <a:buFont typeface="Arial" panose="020B0604020202090204" pitchFamily="34" charset="0"/>
              <a:buChar char="•"/>
              <a:tabLst>
                <a:tab pos="716280" algn="l"/>
              </a:tabLst>
              <a:defRPr/>
            </a:pPr>
            <a:r>
              <a:rPr lang="zh-CN" altLang="en-US" sz="4000" dirty="0">
                <a:solidFill>
                  <a:schemeClr val="bg2">
                    <a:lumMod val="10000"/>
                  </a:schemeClr>
                </a:solidFill>
                <a:latin typeface="微软雅黑" panose="020B0503020204020204" pitchFamily="34" charset="-122"/>
                <a:ea typeface="微软雅黑" panose="020B0503020204020204" pitchFamily="34" charset="-122"/>
              </a:rPr>
              <a:t>根据阈值</a:t>
            </a:r>
            <a:r>
              <a:rPr lang="en-US" altLang="zh-CN" sz="4000" dirty="0">
                <a:solidFill>
                  <a:schemeClr val="bg2">
                    <a:lumMod val="10000"/>
                  </a:schemeClr>
                </a:solidFill>
                <a:latin typeface="微软雅黑" panose="020B0503020204020204" pitchFamily="34" charset="-122"/>
                <a:ea typeface="微软雅黑" panose="020B0503020204020204" pitchFamily="34" charset="-122"/>
              </a:rPr>
              <a:t>K</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将矩阵分为</a:t>
            </a:r>
            <a:r>
              <a:rPr lang="en-US" altLang="zh-CN" sz="4000" dirty="0">
                <a:solidFill>
                  <a:schemeClr val="bg2">
                    <a:lumMod val="10000"/>
                  </a:schemeClr>
                </a:solidFill>
                <a:latin typeface="微软雅黑" panose="020B0503020204020204" pitchFamily="34" charset="-122"/>
                <a:ea typeface="微软雅黑" panose="020B0503020204020204" pitchFamily="34" charset="-122"/>
              </a:rPr>
              <a:t>ELL</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格式和</a:t>
            </a:r>
            <a:r>
              <a:rPr lang="en-US" altLang="zh-CN" sz="4000" dirty="0">
                <a:solidFill>
                  <a:schemeClr val="bg2">
                    <a:lumMod val="10000"/>
                  </a:schemeClr>
                </a:solidFill>
                <a:latin typeface="微软雅黑" panose="020B0503020204020204" pitchFamily="34" charset="-122"/>
                <a:ea typeface="微软雅黑" panose="020B0503020204020204" pitchFamily="34" charset="-122"/>
              </a:rPr>
              <a:t>COO</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格式存储。每行非零元素小于等于</a:t>
            </a:r>
            <a:r>
              <a:rPr lang="en-US" altLang="zh-CN" sz="4000" dirty="0">
                <a:solidFill>
                  <a:schemeClr val="bg2">
                    <a:lumMod val="10000"/>
                  </a:schemeClr>
                </a:solidFill>
                <a:latin typeface="微软雅黑" panose="020B0503020204020204" pitchFamily="34" charset="-122"/>
                <a:ea typeface="微软雅黑" panose="020B0503020204020204" pitchFamily="34" charset="-122"/>
              </a:rPr>
              <a:t>K</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的部分存为</a:t>
            </a:r>
            <a:r>
              <a:rPr lang="en-US" altLang="zh-CN" sz="4000" dirty="0">
                <a:solidFill>
                  <a:schemeClr val="bg2">
                    <a:lumMod val="10000"/>
                  </a:schemeClr>
                </a:solidFill>
                <a:latin typeface="微软雅黑" panose="020B0503020204020204" pitchFamily="34" charset="-122"/>
                <a:ea typeface="微软雅黑" panose="020B0503020204020204" pitchFamily="34" charset="-122"/>
              </a:rPr>
              <a:t>ELL</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格式，大于</a:t>
            </a:r>
            <a:r>
              <a:rPr lang="en-US" altLang="zh-CN" sz="4000" dirty="0">
                <a:solidFill>
                  <a:schemeClr val="bg2">
                    <a:lumMod val="10000"/>
                  </a:schemeClr>
                </a:solidFill>
                <a:latin typeface="微软雅黑" panose="020B0503020204020204" pitchFamily="34" charset="-122"/>
                <a:ea typeface="微软雅黑" panose="020B0503020204020204" pitchFamily="34" charset="-122"/>
              </a:rPr>
              <a:t>K</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部分存为</a:t>
            </a:r>
            <a:r>
              <a:rPr lang="en-US" altLang="zh-CN" sz="4000" dirty="0">
                <a:solidFill>
                  <a:schemeClr val="bg2">
                    <a:lumMod val="10000"/>
                  </a:schemeClr>
                </a:solidFill>
                <a:latin typeface="微软雅黑" panose="020B0503020204020204" pitchFamily="34" charset="-122"/>
                <a:ea typeface="微软雅黑" panose="020B0503020204020204" pitchFamily="34" charset="-122"/>
              </a:rPr>
              <a:t>COO</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格式</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a:p>
            <a:pPr marL="366395" lvl="1" indent="-247015" defTabSz="914400" fontAlgn="auto">
              <a:lnSpc>
                <a:spcPct val="110000"/>
              </a:lnSpc>
              <a:spcBef>
                <a:spcPts val="500"/>
              </a:spcBef>
              <a:buSzPct val="75000"/>
              <a:buFont typeface="Arial" panose="020B0604020202090204" pitchFamily="34" charset="0"/>
              <a:buChar char="•"/>
              <a:tabLst>
                <a:tab pos="716280" algn="l"/>
              </a:tabLst>
              <a:defRPr/>
            </a:pPr>
            <a:r>
              <a:rPr lang="zh-CN" altLang="en-US" sz="4000" dirty="0">
                <a:solidFill>
                  <a:schemeClr val="bg2">
                    <a:lumMod val="10000"/>
                  </a:schemeClr>
                </a:solidFill>
                <a:latin typeface="微软雅黑" panose="020B0503020204020204" pitchFamily="34" charset="-122"/>
                <a:ea typeface="微软雅黑" panose="020B0503020204020204" pitchFamily="34" charset="-122"/>
              </a:rPr>
              <a:t>算法将</a:t>
            </a:r>
            <a:r>
              <a:rPr lang="en-US" altLang="zh-CN" sz="4000" dirty="0">
                <a:solidFill>
                  <a:schemeClr val="bg2">
                    <a:lumMod val="10000"/>
                  </a:schemeClr>
                </a:solidFill>
                <a:latin typeface="微软雅黑" panose="020B0503020204020204" pitchFamily="34" charset="-122"/>
                <a:ea typeface="微软雅黑" panose="020B0503020204020204" pitchFamily="34" charset="-122"/>
              </a:rPr>
              <a:t>ELL</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格式和</a:t>
            </a:r>
            <a:r>
              <a:rPr lang="en-US" altLang="zh-CN" sz="4000" dirty="0">
                <a:solidFill>
                  <a:schemeClr val="bg2">
                    <a:lumMod val="10000"/>
                  </a:schemeClr>
                </a:solidFill>
                <a:latin typeface="微软雅黑" panose="020B0503020204020204" pitchFamily="34" charset="-122"/>
                <a:ea typeface="微软雅黑" panose="020B0503020204020204" pitchFamily="34" charset="-122"/>
              </a:rPr>
              <a:t>COO</a:t>
            </a:r>
            <a:r>
              <a:rPr lang="zh-CN" altLang="en-US" sz="4000" dirty="0">
                <a:solidFill>
                  <a:schemeClr val="bg2">
                    <a:lumMod val="10000"/>
                  </a:schemeClr>
                </a:solidFill>
                <a:latin typeface="微软雅黑" panose="020B0503020204020204" pitchFamily="34" charset="-122"/>
                <a:ea typeface="微软雅黑" panose="020B0503020204020204" pitchFamily="34" charset="-122"/>
              </a:rPr>
              <a:t>格式各运行一次</a:t>
            </a:r>
            <a:endParaRPr lang="en-US" altLang="zh-CN" sz="4000" dirty="0">
              <a:solidFill>
                <a:schemeClr val="bg2">
                  <a:lumMod val="10000"/>
                </a:scheme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532FD5B2-103F-4E53-A1EC-CC7B57A3F08A}"/>
              </a:ext>
            </a:extLst>
          </p:cNvPr>
          <p:cNvPicPr>
            <a:picLocks noChangeAspect="1"/>
          </p:cNvPicPr>
          <p:nvPr/>
        </p:nvPicPr>
        <p:blipFill>
          <a:blip r:embed="rId2"/>
          <a:stretch>
            <a:fillRect/>
          </a:stretch>
        </p:blipFill>
        <p:spPr>
          <a:xfrm>
            <a:off x="1551712" y="2602158"/>
            <a:ext cx="14038057" cy="5118086"/>
          </a:xfrm>
          <a:prstGeom prst="rect">
            <a:avLst/>
          </a:prstGeom>
        </p:spPr>
      </p:pic>
      <p:sp>
        <p:nvSpPr>
          <p:cNvPr id="12" name="灯片编号占位符 1">
            <a:extLst>
              <a:ext uri="{FF2B5EF4-FFF2-40B4-BE49-F238E27FC236}">
                <a16:creationId xmlns:a16="http://schemas.microsoft.com/office/drawing/2014/main" id="{EA000722-B159-41D4-A24A-22480E98E408}"/>
              </a:ext>
            </a:extLst>
          </p:cNvPr>
          <p:cNvSpPr txBox="1">
            <a:spLocks/>
          </p:cNvSpPr>
          <p:nvPr/>
        </p:nvSpPr>
        <p:spPr>
          <a:xfrm>
            <a:off x="17476788" y="12712700"/>
            <a:ext cx="5691187" cy="730250"/>
          </a:xfrm>
          <a:prstGeom prst="rect">
            <a:avLst/>
          </a:prstGeom>
        </p:spPr>
        <p:txBody>
          <a:bodyPr/>
          <a:lstStyle>
            <a:defPPr>
              <a:defRPr lang="en-US"/>
            </a:defPPr>
            <a:lvl1pPr algn="l" defTabSz="1087120" rtl="0" fontAlgn="base">
              <a:spcBef>
                <a:spcPct val="0"/>
              </a:spcBef>
              <a:spcAft>
                <a:spcPct val="0"/>
              </a:spcAft>
              <a:defRPr sz="4300" kern="1200">
                <a:solidFill>
                  <a:schemeClr val="tx1"/>
                </a:solidFill>
                <a:latin typeface="Calibri" charset="0"/>
                <a:ea typeface="MS PGothic" charset="0"/>
                <a:cs typeface="MS PGothic" charset="0"/>
              </a:defRPr>
            </a:lvl1pPr>
            <a:lvl2pPr marL="1087755" indent="-630555" algn="l" defTabSz="1087120" rtl="0" fontAlgn="base">
              <a:spcBef>
                <a:spcPct val="0"/>
              </a:spcBef>
              <a:spcAft>
                <a:spcPct val="0"/>
              </a:spcAft>
              <a:defRPr sz="4300" kern="1200">
                <a:solidFill>
                  <a:schemeClr val="tx1"/>
                </a:solidFill>
                <a:latin typeface="Calibri" charset="0"/>
                <a:ea typeface="MS PGothic" charset="0"/>
                <a:cs typeface="MS PGothic" charset="0"/>
              </a:defRPr>
            </a:lvl2pPr>
            <a:lvl3pPr marL="2176780" indent="-1262380" algn="l" defTabSz="1087120" rtl="0" fontAlgn="base">
              <a:spcBef>
                <a:spcPct val="0"/>
              </a:spcBef>
              <a:spcAft>
                <a:spcPct val="0"/>
              </a:spcAft>
              <a:defRPr sz="4300" kern="1200">
                <a:solidFill>
                  <a:schemeClr val="tx1"/>
                </a:solidFill>
                <a:latin typeface="Calibri" charset="0"/>
                <a:ea typeface="MS PGothic" charset="0"/>
                <a:cs typeface="MS PGothic" charset="0"/>
              </a:defRPr>
            </a:lvl3pPr>
            <a:lvl4pPr marL="3265805" indent="-1894205" algn="l" defTabSz="1087120" rtl="0" fontAlgn="base">
              <a:spcBef>
                <a:spcPct val="0"/>
              </a:spcBef>
              <a:spcAft>
                <a:spcPct val="0"/>
              </a:spcAft>
              <a:defRPr sz="4300" kern="1200">
                <a:solidFill>
                  <a:schemeClr val="tx1"/>
                </a:solidFill>
                <a:latin typeface="Calibri" charset="0"/>
                <a:ea typeface="MS PGothic" charset="0"/>
                <a:cs typeface="MS PGothic" charset="0"/>
              </a:defRPr>
            </a:lvl4pPr>
            <a:lvl5pPr marL="4354830" indent="-2526030" algn="l" defTabSz="1087120" rtl="0" fontAlgn="base">
              <a:spcBef>
                <a:spcPct val="0"/>
              </a:spcBef>
              <a:spcAft>
                <a:spcPct val="0"/>
              </a:spcAft>
              <a:defRPr sz="4300" kern="1200">
                <a:solidFill>
                  <a:schemeClr val="tx1"/>
                </a:solidFill>
                <a:latin typeface="Calibri" charset="0"/>
                <a:ea typeface="MS PGothic" charset="0"/>
                <a:cs typeface="MS PGothic" charset="0"/>
              </a:defRPr>
            </a:lvl5pPr>
            <a:lvl6pPr marL="2286000" algn="l" defTabSz="457200" rtl="0" eaLnBrk="1" latinLnBrk="0" hangingPunct="1">
              <a:defRPr sz="4300" kern="1200">
                <a:solidFill>
                  <a:schemeClr val="tx1"/>
                </a:solidFill>
                <a:latin typeface="Calibri" charset="0"/>
                <a:ea typeface="MS PGothic" charset="0"/>
                <a:cs typeface="MS PGothic" charset="0"/>
              </a:defRPr>
            </a:lvl6pPr>
            <a:lvl7pPr marL="2743200" algn="l" defTabSz="457200" rtl="0" eaLnBrk="1" latinLnBrk="0" hangingPunct="1">
              <a:defRPr sz="4300" kern="1200">
                <a:solidFill>
                  <a:schemeClr val="tx1"/>
                </a:solidFill>
                <a:latin typeface="Calibri" charset="0"/>
                <a:ea typeface="MS PGothic" charset="0"/>
                <a:cs typeface="MS PGothic" charset="0"/>
              </a:defRPr>
            </a:lvl7pPr>
            <a:lvl8pPr marL="3200400" algn="l" defTabSz="457200" rtl="0" eaLnBrk="1" latinLnBrk="0" hangingPunct="1">
              <a:defRPr sz="4300" kern="1200">
                <a:solidFill>
                  <a:schemeClr val="tx1"/>
                </a:solidFill>
                <a:latin typeface="Calibri" charset="0"/>
                <a:ea typeface="MS PGothic" charset="0"/>
                <a:cs typeface="MS PGothic" charset="0"/>
              </a:defRPr>
            </a:lvl8pPr>
            <a:lvl9pPr marL="3657600" algn="l" defTabSz="457200" rtl="0" eaLnBrk="1" latinLnBrk="0" hangingPunct="1">
              <a:defRPr sz="4300" kern="1200">
                <a:solidFill>
                  <a:schemeClr val="tx1"/>
                </a:solidFill>
                <a:latin typeface="Calibri" charset="0"/>
                <a:ea typeface="MS PGothic" charset="0"/>
                <a:cs typeface="MS PGothic" charset="0"/>
              </a:defRPr>
            </a:lvl9pPr>
          </a:lstStyle>
          <a:p>
            <a:pPr algn="r"/>
            <a:fld id="{0C913308-F349-4B6D-A68A-DD1791B4A57B}" type="slidenum">
              <a:rPr lang="zh-CN" altLang="en-US" smtClean="0"/>
              <a:pPr algn="r"/>
              <a:t>9</a:t>
            </a:fld>
            <a:endParaRPr lang="zh-CN" altLang="en-US" dirty="0"/>
          </a:p>
        </p:txBody>
      </p:sp>
      <p:sp>
        <p:nvSpPr>
          <p:cNvPr id="4" name="文本框 3">
            <a:extLst>
              <a:ext uri="{FF2B5EF4-FFF2-40B4-BE49-F238E27FC236}">
                <a16:creationId xmlns:a16="http://schemas.microsoft.com/office/drawing/2014/main" id="{62A5D13B-C4EB-49AF-AB98-9A5B227D9FB2}"/>
              </a:ext>
            </a:extLst>
          </p:cNvPr>
          <p:cNvSpPr txBox="1"/>
          <p:nvPr/>
        </p:nvSpPr>
        <p:spPr>
          <a:xfrm>
            <a:off x="15589769" y="2940424"/>
            <a:ext cx="1380443" cy="754053"/>
          </a:xfrm>
          <a:prstGeom prst="rect">
            <a:avLst/>
          </a:prstGeom>
          <a:noFill/>
        </p:spPr>
        <p:txBody>
          <a:bodyPr wrap="none" rtlCol="0">
            <a:spAutoFit/>
          </a:bodyPr>
          <a:lstStyle/>
          <a:p>
            <a:r>
              <a:rPr lang="en-US" altLang="zh-CN" dirty="0">
                <a:solidFill>
                  <a:srgbClr val="DB342D"/>
                </a:solidFill>
              </a:rPr>
              <a:t>value</a:t>
            </a:r>
            <a:endParaRPr lang="zh-CN" altLang="en-US" dirty="0">
              <a:solidFill>
                <a:srgbClr val="DB342D"/>
              </a:solidFill>
            </a:endParaRPr>
          </a:p>
        </p:txBody>
      </p:sp>
      <p:sp>
        <p:nvSpPr>
          <p:cNvPr id="14" name="文本框 13">
            <a:extLst>
              <a:ext uri="{FF2B5EF4-FFF2-40B4-BE49-F238E27FC236}">
                <a16:creationId xmlns:a16="http://schemas.microsoft.com/office/drawing/2014/main" id="{4DCD98AF-2718-4DE8-A9F2-9D0E21877FAF}"/>
              </a:ext>
            </a:extLst>
          </p:cNvPr>
          <p:cNvSpPr txBox="1"/>
          <p:nvPr/>
        </p:nvSpPr>
        <p:spPr>
          <a:xfrm>
            <a:off x="15673723" y="4784174"/>
            <a:ext cx="1050416" cy="754053"/>
          </a:xfrm>
          <a:prstGeom prst="rect">
            <a:avLst/>
          </a:prstGeom>
          <a:noFill/>
        </p:spPr>
        <p:txBody>
          <a:bodyPr wrap="none" rtlCol="0">
            <a:spAutoFit/>
          </a:bodyPr>
          <a:lstStyle/>
          <a:p>
            <a:r>
              <a:rPr lang="en-US" altLang="zh-CN" dirty="0">
                <a:solidFill>
                  <a:srgbClr val="DB342D"/>
                </a:solidFill>
              </a:rPr>
              <a:t>row</a:t>
            </a:r>
            <a:endParaRPr lang="zh-CN" altLang="en-US" dirty="0">
              <a:solidFill>
                <a:srgbClr val="DB342D"/>
              </a:solidFill>
            </a:endParaRPr>
          </a:p>
        </p:txBody>
      </p:sp>
      <p:sp>
        <p:nvSpPr>
          <p:cNvPr id="17" name="文本框 16">
            <a:extLst>
              <a:ext uri="{FF2B5EF4-FFF2-40B4-BE49-F238E27FC236}">
                <a16:creationId xmlns:a16="http://schemas.microsoft.com/office/drawing/2014/main" id="{07A4E191-6A7B-4404-AE7A-2F78EEA9AD7A}"/>
              </a:ext>
            </a:extLst>
          </p:cNvPr>
          <p:cNvSpPr txBox="1"/>
          <p:nvPr/>
        </p:nvSpPr>
        <p:spPr>
          <a:xfrm>
            <a:off x="15673723" y="6538324"/>
            <a:ext cx="829330" cy="754053"/>
          </a:xfrm>
          <a:prstGeom prst="rect">
            <a:avLst/>
          </a:prstGeom>
          <a:noFill/>
        </p:spPr>
        <p:txBody>
          <a:bodyPr wrap="none" rtlCol="0">
            <a:spAutoFit/>
          </a:bodyPr>
          <a:lstStyle/>
          <a:p>
            <a:r>
              <a:rPr lang="en-US" altLang="zh-CN" dirty="0">
                <a:solidFill>
                  <a:srgbClr val="DB342D"/>
                </a:solidFill>
              </a:rPr>
              <a:t>col</a:t>
            </a:r>
            <a:endParaRPr lang="zh-CN" altLang="en-US" dirty="0">
              <a:solidFill>
                <a:srgbClr val="DB342D"/>
              </a:solidFill>
            </a:endParaRPr>
          </a:p>
        </p:txBody>
      </p:sp>
    </p:spTree>
    <p:extLst>
      <p:ext uri="{BB962C8B-B14F-4D97-AF65-F5344CB8AC3E}">
        <p14:creationId xmlns:p14="http://schemas.microsoft.com/office/powerpoint/2010/main" val="326550872"/>
      </p:ext>
    </p:extLst>
  </p:cSld>
  <p:clrMapOvr>
    <a:masterClrMapping/>
  </p:clrMapOvr>
  <p:transition spd="slow"/>
</p:sld>
</file>

<file path=ppt/theme/theme1.xml><?xml version="1.0" encoding="utf-8"?>
<a:theme xmlns:a="http://schemas.openxmlformats.org/drawingml/2006/main" name="Office Theme">
  <a:themeElements>
    <a:clrScheme name="Perspective Light">
      <a:dk1>
        <a:srgbClr val="737572"/>
      </a:dk1>
      <a:lt1>
        <a:sysClr val="window" lastClr="FFFFFF"/>
      </a:lt1>
      <a:dk2>
        <a:srgbClr val="445469"/>
      </a:dk2>
      <a:lt2>
        <a:srgbClr val="F6F7FA"/>
      </a:lt2>
      <a:accent1>
        <a:srgbClr val="1D68A6"/>
      </a:accent1>
      <a:accent2>
        <a:srgbClr val="178E6B"/>
      </a:accent2>
      <a:accent3>
        <a:srgbClr val="84AC40"/>
      </a:accent3>
      <a:accent4>
        <a:srgbClr val="EE8A12"/>
      </a:accent4>
      <a:accent5>
        <a:srgbClr val="B0221D"/>
      </a:accent5>
      <a:accent6>
        <a:srgbClr val="381B41"/>
      </a:accent6>
      <a:hlink>
        <a:srgbClr val="216CAB"/>
      </a:hlink>
      <a:folHlink>
        <a:srgbClr val="1A916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11024</TotalTime>
  <Words>2692</Words>
  <Application>Microsoft Office PowerPoint</Application>
  <PresentationFormat>自定义</PresentationFormat>
  <Paragraphs>640</Paragraphs>
  <Slides>47</Slides>
  <Notes>33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47</vt:i4>
      </vt:variant>
    </vt:vector>
  </HeadingPairs>
  <TitlesOfParts>
    <vt:vector size="58" baseType="lpstr">
      <vt:lpstr>TimesNewRomanPSMT</vt:lpstr>
      <vt:lpstr>微软雅黑</vt:lpstr>
      <vt:lpstr>Arial</vt:lpstr>
      <vt:lpstr>Arial Black</vt:lpstr>
      <vt:lpstr>Calibri</vt:lpstr>
      <vt:lpstr>Calibri Light</vt:lpstr>
      <vt:lpstr>Cambria Math</vt:lpstr>
      <vt:lpstr>Open Sans</vt:lpstr>
      <vt:lpstr>Times New Roman</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Even workload partition</vt:lpstr>
      <vt:lpstr>3. Efficient Segmented Sum/Scan for SpMV</vt:lpstr>
      <vt:lpstr>Step 1 :  Read the data and multiply with vector values </vt:lpstr>
      <vt:lpstr>Step 1 : Read the data and multiply with vector values </vt:lpstr>
      <vt:lpstr>Step 2:  Segmented sum/scan</vt:lpstr>
      <vt:lpstr>Step 2 ： Segmented sum/scan</vt:lpstr>
      <vt:lpstr>Step 2 ： Segmented sum/scan</vt:lpstr>
      <vt:lpstr>Step 2： Segmented sum/scan</vt:lpstr>
      <vt:lpstr>Step 3 ： Results combination and write the results to global memory.</vt:lpstr>
      <vt:lpstr>PowerPoint 演示文稿</vt:lpstr>
      <vt:lpstr>5. Combine the partial sums from threads and groups</vt:lpstr>
      <vt:lpstr>6. Auto-Tuning Framework</vt:lpstr>
      <vt:lpstr>PowerPoint 演示文稿</vt:lpstr>
      <vt:lpstr>Experiments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Conclusions</vt:lpstr>
      <vt:lpstr>PowerPoint 演示文稿</vt:lpstr>
    </vt:vector>
  </TitlesOfParts>
  <Company>Louis Twelve 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Twelve</dc:creator>
  <cp:lastModifiedBy>向 春阳</cp:lastModifiedBy>
  <cp:revision>424</cp:revision>
  <dcterms:created xsi:type="dcterms:W3CDTF">2019-05-24T15:46:23Z</dcterms:created>
  <dcterms:modified xsi:type="dcterms:W3CDTF">2021-08-26T15:50:48Z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2052-1.0.0.1330</vt:lpwstr>
  </property>
</Properties>
</file>